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705" r:id="rId5"/>
  </p:sldMasterIdLst>
  <p:notesMasterIdLst>
    <p:notesMasterId r:id="rId38"/>
  </p:notesMasterIdLst>
  <p:handoutMasterIdLst>
    <p:handoutMasterId r:id="rId39"/>
  </p:handoutMasterIdLst>
  <p:sldIdLst>
    <p:sldId id="341" r:id="rId6"/>
    <p:sldId id="715" r:id="rId7"/>
    <p:sldId id="644" r:id="rId8"/>
    <p:sldId id="710" r:id="rId9"/>
    <p:sldId id="418" r:id="rId10"/>
    <p:sldId id="711" r:id="rId11"/>
    <p:sldId id="714" r:id="rId12"/>
    <p:sldId id="445" r:id="rId13"/>
    <p:sldId id="647" r:id="rId14"/>
    <p:sldId id="421" r:id="rId15"/>
    <p:sldId id="653" r:id="rId16"/>
    <p:sldId id="686" r:id="rId17"/>
    <p:sldId id="684" r:id="rId18"/>
    <p:sldId id="709" r:id="rId19"/>
    <p:sldId id="696" r:id="rId20"/>
    <p:sldId id="416" r:id="rId21"/>
    <p:sldId id="420" r:id="rId22"/>
    <p:sldId id="345" r:id="rId23"/>
    <p:sldId id="600" r:id="rId24"/>
    <p:sldId id="702" r:id="rId25"/>
    <p:sldId id="344" r:id="rId26"/>
    <p:sldId id="347" r:id="rId27"/>
    <p:sldId id="697" r:id="rId28"/>
    <p:sldId id="646" r:id="rId29"/>
    <p:sldId id="642" r:id="rId30"/>
    <p:sldId id="432" r:id="rId31"/>
    <p:sldId id="402" r:id="rId32"/>
    <p:sldId id="381" r:id="rId33"/>
    <p:sldId id="377" r:id="rId34"/>
    <p:sldId id="708" r:id="rId35"/>
    <p:sldId id="507" r:id="rId36"/>
    <p:sldId id="385" r:id="rId37"/>
  </p:sldIdLst>
  <p:sldSz cx="9144000" cy="6858000" type="screen4x3"/>
  <p:notesSz cx="7010400" cy="92964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A6"/>
    <a:srgbClr val="9191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697" autoAdjust="0"/>
    <p:restoredTop sz="64196" autoAdjust="0"/>
  </p:normalViewPr>
  <p:slideViewPr>
    <p:cSldViewPr>
      <p:cViewPr varScale="1">
        <p:scale>
          <a:sx n="53" d="100"/>
          <a:sy n="53" d="100"/>
        </p:scale>
        <p:origin x="2126" y="4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69" d="100"/>
          <a:sy n="69" d="100"/>
        </p:scale>
        <p:origin x="274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3DA9F2-1128-48B0-B751-2BDC17449A3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3900BB9-3AD3-4EEA-A8D2-ECC6C00F209B}">
      <dgm:prSet/>
      <dgm:spPr/>
      <dgm:t>
        <a:bodyPr/>
        <a:lstStyle/>
        <a:p>
          <a:r>
            <a:rPr lang="en-US"/>
            <a:t>What kind of video is it?</a:t>
          </a:r>
        </a:p>
      </dgm:t>
    </dgm:pt>
    <dgm:pt modelId="{C948057F-737F-44E0-A5C4-5CCED3871BDA}" type="parTrans" cxnId="{3524B250-2D9D-4745-8741-353DCE7D757D}">
      <dgm:prSet/>
      <dgm:spPr/>
      <dgm:t>
        <a:bodyPr/>
        <a:lstStyle/>
        <a:p>
          <a:endParaRPr lang="en-US"/>
        </a:p>
      </dgm:t>
    </dgm:pt>
    <dgm:pt modelId="{58458F34-AE78-4D9D-AB28-5EC1D5F0A1D1}" type="sibTrans" cxnId="{3524B250-2D9D-4745-8741-353DCE7D757D}">
      <dgm:prSet/>
      <dgm:spPr/>
      <dgm:t>
        <a:bodyPr/>
        <a:lstStyle/>
        <a:p>
          <a:endParaRPr lang="en-US"/>
        </a:p>
      </dgm:t>
    </dgm:pt>
    <dgm:pt modelId="{C81DEE35-9862-45C3-BD5F-E34E7D6C512C}">
      <dgm:prSet/>
      <dgm:spPr/>
      <dgm:t>
        <a:bodyPr/>
        <a:lstStyle/>
        <a:p>
          <a:r>
            <a:rPr lang="en-US"/>
            <a:t>Is there an active investigation?</a:t>
          </a:r>
        </a:p>
      </dgm:t>
    </dgm:pt>
    <dgm:pt modelId="{4EBF3544-1710-4FE4-BAE5-481F49A64298}" type="parTrans" cxnId="{F5E811E7-A1E1-465A-ADE2-37EAA9341EF3}">
      <dgm:prSet/>
      <dgm:spPr/>
      <dgm:t>
        <a:bodyPr/>
        <a:lstStyle/>
        <a:p>
          <a:endParaRPr lang="en-US"/>
        </a:p>
      </dgm:t>
    </dgm:pt>
    <dgm:pt modelId="{0DB14D48-14F6-46AB-8EF8-C7AB156F6304}" type="sibTrans" cxnId="{F5E811E7-A1E1-465A-ADE2-37EAA9341EF3}">
      <dgm:prSet/>
      <dgm:spPr/>
      <dgm:t>
        <a:bodyPr/>
        <a:lstStyle/>
        <a:p>
          <a:endParaRPr lang="en-US"/>
        </a:p>
      </dgm:t>
    </dgm:pt>
    <dgm:pt modelId="{97ABCFB0-AD3B-403F-90B0-E31411291C72}">
      <dgm:prSet/>
      <dgm:spPr/>
      <dgm:t>
        <a:bodyPr/>
        <a:lstStyle/>
        <a:p>
          <a:r>
            <a:rPr lang="en-US"/>
            <a:t>What section classifies the data?</a:t>
          </a:r>
        </a:p>
      </dgm:t>
    </dgm:pt>
    <dgm:pt modelId="{B18491D1-7957-494A-B75C-76E5B83B28B6}" type="parTrans" cxnId="{63042884-3D37-420F-AEA5-A0DC0061D543}">
      <dgm:prSet/>
      <dgm:spPr/>
      <dgm:t>
        <a:bodyPr/>
        <a:lstStyle/>
        <a:p>
          <a:endParaRPr lang="en-US"/>
        </a:p>
      </dgm:t>
    </dgm:pt>
    <dgm:pt modelId="{D9A22D08-6187-4269-B34B-C576A3FE8F18}" type="sibTrans" cxnId="{63042884-3D37-420F-AEA5-A0DC0061D543}">
      <dgm:prSet/>
      <dgm:spPr/>
      <dgm:t>
        <a:bodyPr/>
        <a:lstStyle/>
        <a:p>
          <a:endParaRPr lang="en-US"/>
        </a:p>
      </dgm:t>
    </dgm:pt>
    <dgm:pt modelId="{4753492E-79CF-4FC5-B959-BAEBEC1DD93B}">
      <dgm:prSet/>
      <dgm:spPr/>
      <dgm:t>
        <a:bodyPr/>
        <a:lstStyle/>
        <a:p>
          <a:r>
            <a:rPr lang="en-US"/>
            <a:t>What is the classification?</a:t>
          </a:r>
        </a:p>
      </dgm:t>
    </dgm:pt>
    <dgm:pt modelId="{3034C6DF-0293-4696-92A4-33BC2812F31B}" type="parTrans" cxnId="{A5076E0E-4913-4604-A848-1AED836ACD53}">
      <dgm:prSet/>
      <dgm:spPr/>
      <dgm:t>
        <a:bodyPr/>
        <a:lstStyle/>
        <a:p>
          <a:endParaRPr lang="en-US"/>
        </a:p>
      </dgm:t>
    </dgm:pt>
    <dgm:pt modelId="{52CE16FE-8152-4394-B940-90E48569D23B}" type="sibTrans" cxnId="{A5076E0E-4913-4604-A848-1AED836ACD53}">
      <dgm:prSet/>
      <dgm:spPr/>
      <dgm:t>
        <a:bodyPr/>
        <a:lstStyle/>
        <a:p>
          <a:endParaRPr lang="en-US"/>
        </a:p>
      </dgm:t>
    </dgm:pt>
    <dgm:pt modelId="{FFA62C36-764F-470E-8A1A-7B3C06A07B75}">
      <dgm:prSet/>
      <dgm:spPr/>
      <dgm:t>
        <a:bodyPr/>
        <a:lstStyle/>
        <a:p>
          <a:r>
            <a:rPr lang="en-US"/>
            <a:t>Who can view the unredacted video?</a:t>
          </a:r>
        </a:p>
      </dgm:t>
    </dgm:pt>
    <dgm:pt modelId="{754A5E24-FB86-4D34-A6EC-42BB61751BA6}" type="parTrans" cxnId="{E1A3D891-4DED-428F-A00C-4C237FF15F3C}">
      <dgm:prSet/>
      <dgm:spPr/>
      <dgm:t>
        <a:bodyPr/>
        <a:lstStyle/>
        <a:p>
          <a:endParaRPr lang="en-US"/>
        </a:p>
      </dgm:t>
    </dgm:pt>
    <dgm:pt modelId="{EC1E3796-9A31-4098-90B8-C20EF271E48F}" type="sibTrans" cxnId="{E1A3D891-4DED-428F-A00C-4C237FF15F3C}">
      <dgm:prSet/>
      <dgm:spPr/>
      <dgm:t>
        <a:bodyPr/>
        <a:lstStyle/>
        <a:p>
          <a:endParaRPr lang="en-US"/>
        </a:p>
      </dgm:t>
    </dgm:pt>
    <dgm:pt modelId="{5FE368E8-8463-4CD0-816F-B2A9EDC7418E}">
      <dgm:prSet/>
      <dgm:spPr/>
      <dgm:t>
        <a:bodyPr/>
        <a:lstStyle/>
        <a:p>
          <a:r>
            <a:rPr lang="en-US"/>
            <a:t>Who can have a copy?</a:t>
          </a:r>
        </a:p>
      </dgm:t>
    </dgm:pt>
    <dgm:pt modelId="{E4B9C895-626A-48D7-A8E1-7F6236444B71}" type="parTrans" cxnId="{57BB3CE5-5785-452F-A9AC-70EF7C028307}">
      <dgm:prSet/>
      <dgm:spPr/>
      <dgm:t>
        <a:bodyPr/>
        <a:lstStyle/>
        <a:p>
          <a:endParaRPr lang="en-US"/>
        </a:p>
      </dgm:t>
    </dgm:pt>
    <dgm:pt modelId="{FBEB58F3-50AC-4E00-B2B1-ADCF7F245E6A}" type="sibTrans" cxnId="{57BB3CE5-5785-452F-A9AC-70EF7C028307}">
      <dgm:prSet/>
      <dgm:spPr/>
      <dgm:t>
        <a:bodyPr/>
        <a:lstStyle/>
        <a:p>
          <a:endParaRPr lang="en-US"/>
        </a:p>
      </dgm:t>
    </dgm:pt>
    <dgm:pt modelId="{530DDDC2-9DA7-4CE9-AC3A-84CA4F092955}">
      <dgm:prSet/>
      <dgm:spPr/>
      <dgm:t>
        <a:bodyPr/>
        <a:lstStyle/>
        <a:p>
          <a:r>
            <a:rPr lang="en-US"/>
            <a:t>Does public benefit data apply?</a:t>
          </a:r>
        </a:p>
      </dgm:t>
    </dgm:pt>
    <dgm:pt modelId="{9CD5DF86-85D9-46EA-A328-F46AA7D1EE3B}" type="parTrans" cxnId="{8A439207-D8A9-48D4-885B-10A4D0686689}">
      <dgm:prSet/>
      <dgm:spPr/>
      <dgm:t>
        <a:bodyPr/>
        <a:lstStyle/>
        <a:p>
          <a:endParaRPr lang="en-US"/>
        </a:p>
      </dgm:t>
    </dgm:pt>
    <dgm:pt modelId="{F76F666C-5308-4BED-9734-E9E6140CA7F1}" type="sibTrans" cxnId="{8A439207-D8A9-48D4-885B-10A4D0686689}">
      <dgm:prSet/>
      <dgm:spPr/>
      <dgm:t>
        <a:bodyPr/>
        <a:lstStyle/>
        <a:p>
          <a:endParaRPr lang="en-US"/>
        </a:p>
      </dgm:t>
    </dgm:pt>
    <dgm:pt modelId="{A40F749B-B912-4147-9E4D-3494E9B1341E}" type="pres">
      <dgm:prSet presAssocID="{743DA9F2-1128-48B0-B751-2BDC17449A39}" presName="linear" presStyleCnt="0">
        <dgm:presLayoutVars>
          <dgm:animLvl val="lvl"/>
          <dgm:resizeHandles val="exact"/>
        </dgm:presLayoutVars>
      </dgm:prSet>
      <dgm:spPr/>
    </dgm:pt>
    <dgm:pt modelId="{E55D40FE-7CF7-4A4F-820F-47704FE8F2BE}" type="pres">
      <dgm:prSet presAssocID="{E3900BB9-3AD3-4EEA-A8D2-ECC6C00F209B}" presName="parentText" presStyleLbl="node1" presStyleIdx="0" presStyleCnt="7">
        <dgm:presLayoutVars>
          <dgm:chMax val="0"/>
          <dgm:bulletEnabled val="1"/>
        </dgm:presLayoutVars>
      </dgm:prSet>
      <dgm:spPr/>
    </dgm:pt>
    <dgm:pt modelId="{AA573E34-F38B-40C5-BA95-C305DA711A82}" type="pres">
      <dgm:prSet presAssocID="{58458F34-AE78-4D9D-AB28-5EC1D5F0A1D1}" presName="spacer" presStyleCnt="0"/>
      <dgm:spPr/>
    </dgm:pt>
    <dgm:pt modelId="{BDF26D37-593E-4945-AD6A-A5FFC86DF82E}" type="pres">
      <dgm:prSet presAssocID="{C81DEE35-9862-45C3-BD5F-E34E7D6C512C}" presName="parentText" presStyleLbl="node1" presStyleIdx="1" presStyleCnt="7">
        <dgm:presLayoutVars>
          <dgm:chMax val="0"/>
          <dgm:bulletEnabled val="1"/>
        </dgm:presLayoutVars>
      </dgm:prSet>
      <dgm:spPr/>
    </dgm:pt>
    <dgm:pt modelId="{36FAD460-A593-4C76-A23F-1ACEB442F260}" type="pres">
      <dgm:prSet presAssocID="{0DB14D48-14F6-46AB-8EF8-C7AB156F6304}" presName="spacer" presStyleCnt="0"/>
      <dgm:spPr/>
    </dgm:pt>
    <dgm:pt modelId="{FF5555FE-D473-49C4-A0D8-28921AE9D385}" type="pres">
      <dgm:prSet presAssocID="{97ABCFB0-AD3B-403F-90B0-E31411291C72}" presName="parentText" presStyleLbl="node1" presStyleIdx="2" presStyleCnt="7">
        <dgm:presLayoutVars>
          <dgm:chMax val="0"/>
          <dgm:bulletEnabled val="1"/>
        </dgm:presLayoutVars>
      </dgm:prSet>
      <dgm:spPr/>
    </dgm:pt>
    <dgm:pt modelId="{1B190054-5AD8-4355-816E-6663C55DA621}" type="pres">
      <dgm:prSet presAssocID="{D9A22D08-6187-4269-B34B-C576A3FE8F18}" presName="spacer" presStyleCnt="0"/>
      <dgm:spPr/>
    </dgm:pt>
    <dgm:pt modelId="{7568BC80-C8E1-4CDC-9E83-C249BEE9309C}" type="pres">
      <dgm:prSet presAssocID="{4753492E-79CF-4FC5-B959-BAEBEC1DD93B}" presName="parentText" presStyleLbl="node1" presStyleIdx="3" presStyleCnt="7">
        <dgm:presLayoutVars>
          <dgm:chMax val="0"/>
          <dgm:bulletEnabled val="1"/>
        </dgm:presLayoutVars>
      </dgm:prSet>
      <dgm:spPr/>
    </dgm:pt>
    <dgm:pt modelId="{F53F8574-8AE7-4E44-878D-A892A5834789}" type="pres">
      <dgm:prSet presAssocID="{52CE16FE-8152-4394-B940-90E48569D23B}" presName="spacer" presStyleCnt="0"/>
      <dgm:spPr/>
    </dgm:pt>
    <dgm:pt modelId="{362485E1-2BF3-4D65-BD28-0E0262AD6DE3}" type="pres">
      <dgm:prSet presAssocID="{FFA62C36-764F-470E-8A1A-7B3C06A07B75}" presName="parentText" presStyleLbl="node1" presStyleIdx="4" presStyleCnt="7">
        <dgm:presLayoutVars>
          <dgm:chMax val="0"/>
          <dgm:bulletEnabled val="1"/>
        </dgm:presLayoutVars>
      </dgm:prSet>
      <dgm:spPr/>
    </dgm:pt>
    <dgm:pt modelId="{8EC11340-FA59-4E5D-887C-5E3AA56955C7}" type="pres">
      <dgm:prSet presAssocID="{EC1E3796-9A31-4098-90B8-C20EF271E48F}" presName="spacer" presStyleCnt="0"/>
      <dgm:spPr/>
    </dgm:pt>
    <dgm:pt modelId="{DD1DD6A1-59EE-4DBE-893F-6D5D4BFDC235}" type="pres">
      <dgm:prSet presAssocID="{5FE368E8-8463-4CD0-816F-B2A9EDC7418E}" presName="parentText" presStyleLbl="node1" presStyleIdx="5" presStyleCnt="7">
        <dgm:presLayoutVars>
          <dgm:chMax val="0"/>
          <dgm:bulletEnabled val="1"/>
        </dgm:presLayoutVars>
      </dgm:prSet>
      <dgm:spPr/>
    </dgm:pt>
    <dgm:pt modelId="{DA61BBE9-F5BA-4FFA-AB51-BA655AD90EAF}" type="pres">
      <dgm:prSet presAssocID="{FBEB58F3-50AC-4E00-B2B1-ADCF7F245E6A}" presName="spacer" presStyleCnt="0"/>
      <dgm:spPr/>
    </dgm:pt>
    <dgm:pt modelId="{39F9A96E-C62A-42DA-9263-9F72B78205E2}" type="pres">
      <dgm:prSet presAssocID="{530DDDC2-9DA7-4CE9-AC3A-84CA4F092955}" presName="parentText" presStyleLbl="node1" presStyleIdx="6" presStyleCnt="7">
        <dgm:presLayoutVars>
          <dgm:chMax val="0"/>
          <dgm:bulletEnabled val="1"/>
        </dgm:presLayoutVars>
      </dgm:prSet>
      <dgm:spPr/>
    </dgm:pt>
  </dgm:ptLst>
  <dgm:cxnLst>
    <dgm:cxn modelId="{EAA79102-ED2C-4A53-89D7-99662B3C4FA2}" type="presOf" srcId="{C81DEE35-9862-45C3-BD5F-E34E7D6C512C}" destId="{BDF26D37-593E-4945-AD6A-A5FFC86DF82E}" srcOrd="0" destOrd="0" presId="urn:microsoft.com/office/officeart/2005/8/layout/vList2"/>
    <dgm:cxn modelId="{8A439207-D8A9-48D4-885B-10A4D0686689}" srcId="{743DA9F2-1128-48B0-B751-2BDC17449A39}" destId="{530DDDC2-9DA7-4CE9-AC3A-84CA4F092955}" srcOrd="6" destOrd="0" parTransId="{9CD5DF86-85D9-46EA-A328-F46AA7D1EE3B}" sibTransId="{F76F666C-5308-4BED-9734-E9E6140CA7F1}"/>
    <dgm:cxn modelId="{A5076E0E-4913-4604-A848-1AED836ACD53}" srcId="{743DA9F2-1128-48B0-B751-2BDC17449A39}" destId="{4753492E-79CF-4FC5-B959-BAEBEC1DD93B}" srcOrd="3" destOrd="0" parTransId="{3034C6DF-0293-4696-92A4-33BC2812F31B}" sibTransId="{52CE16FE-8152-4394-B940-90E48569D23B}"/>
    <dgm:cxn modelId="{78EBA060-324A-482F-B432-55DE9BA391AE}" type="presOf" srcId="{743DA9F2-1128-48B0-B751-2BDC17449A39}" destId="{A40F749B-B912-4147-9E4D-3494E9B1341E}" srcOrd="0" destOrd="0" presId="urn:microsoft.com/office/officeart/2005/8/layout/vList2"/>
    <dgm:cxn modelId="{E4DD9A69-442F-45F0-8D4A-2C5649DE97D2}" type="presOf" srcId="{5FE368E8-8463-4CD0-816F-B2A9EDC7418E}" destId="{DD1DD6A1-59EE-4DBE-893F-6D5D4BFDC235}" srcOrd="0" destOrd="0" presId="urn:microsoft.com/office/officeart/2005/8/layout/vList2"/>
    <dgm:cxn modelId="{3524B250-2D9D-4745-8741-353DCE7D757D}" srcId="{743DA9F2-1128-48B0-B751-2BDC17449A39}" destId="{E3900BB9-3AD3-4EEA-A8D2-ECC6C00F209B}" srcOrd="0" destOrd="0" parTransId="{C948057F-737F-44E0-A5C4-5CCED3871BDA}" sibTransId="{58458F34-AE78-4D9D-AB28-5EC1D5F0A1D1}"/>
    <dgm:cxn modelId="{35B02E7D-DFCD-42C8-AFBA-8B057ED270FA}" type="presOf" srcId="{530DDDC2-9DA7-4CE9-AC3A-84CA4F092955}" destId="{39F9A96E-C62A-42DA-9263-9F72B78205E2}" srcOrd="0" destOrd="0" presId="urn:microsoft.com/office/officeart/2005/8/layout/vList2"/>
    <dgm:cxn modelId="{41581582-AFB5-4CA3-AB5C-265976492141}" type="presOf" srcId="{4753492E-79CF-4FC5-B959-BAEBEC1DD93B}" destId="{7568BC80-C8E1-4CDC-9E83-C249BEE9309C}" srcOrd="0" destOrd="0" presId="urn:microsoft.com/office/officeart/2005/8/layout/vList2"/>
    <dgm:cxn modelId="{63042884-3D37-420F-AEA5-A0DC0061D543}" srcId="{743DA9F2-1128-48B0-B751-2BDC17449A39}" destId="{97ABCFB0-AD3B-403F-90B0-E31411291C72}" srcOrd="2" destOrd="0" parTransId="{B18491D1-7957-494A-B75C-76E5B83B28B6}" sibTransId="{D9A22D08-6187-4269-B34B-C576A3FE8F18}"/>
    <dgm:cxn modelId="{1DA1258A-DAF1-40C9-A86B-A9D1BBCFDC8C}" type="presOf" srcId="{FFA62C36-764F-470E-8A1A-7B3C06A07B75}" destId="{362485E1-2BF3-4D65-BD28-0E0262AD6DE3}" srcOrd="0" destOrd="0" presId="urn:microsoft.com/office/officeart/2005/8/layout/vList2"/>
    <dgm:cxn modelId="{E1A3D891-4DED-428F-A00C-4C237FF15F3C}" srcId="{743DA9F2-1128-48B0-B751-2BDC17449A39}" destId="{FFA62C36-764F-470E-8A1A-7B3C06A07B75}" srcOrd="4" destOrd="0" parTransId="{754A5E24-FB86-4D34-A6EC-42BB61751BA6}" sibTransId="{EC1E3796-9A31-4098-90B8-C20EF271E48F}"/>
    <dgm:cxn modelId="{30A892CD-8019-4A2D-80E1-4B5E1088F9A3}" type="presOf" srcId="{97ABCFB0-AD3B-403F-90B0-E31411291C72}" destId="{FF5555FE-D473-49C4-A0D8-28921AE9D385}" srcOrd="0" destOrd="0" presId="urn:microsoft.com/office/officeart/2005/8/layout/vList2"/>
    <dgm:cxn modelId="{57BB3CE5-5785-452F-A9AC-70EF7C028307}" srcId="{743DA9F2-1128-48B0-B751-2BDC17449A39}" destId="{5FE368E8-8463-4CD0-816F-B2A9EDC7418E}" srcOrd="5" destOrd="0" parTransId="{E4B9C895-626A-48D7-A8E1-7F6236444B71}" sibTransId="{FBEB58F3-50AC-4E00-B2B1-ADCF7F245E6A}"/>
    <dgm:cxn modelId="{F5E811E7-A1E1-465A-ADE2-37EAA9341EF3}" srcId="{743DA9F2-1128-48B0-B751-2BDC17449A39}" destId="{C81DEE35-9862-45C3-BD5F-E34E7D6C512C}" srcOrd="1" destOrd="0" parTransId="{4EBF3544-1710-4FE4-BAE5-481F49A64298}" sibTransId="{0DB14D48-14F6-46AB-8EF8-C7AB156F6304}"/>
    <dgm:cxn modelId="{5AFDACEF-1471-4448-9563-DC19B9302D08}" type="presOf" srcId="{E3900BB9-3AD3-4EEA-A8D2-ECC6C00F209B}" destId="{E55D40FE-7CF7-4A4F-820F-47704FE8F2BE}" srcOrd="0" destOrd="0" presId="urn:microsoft.com/office/officeart/2005/8/layout/vList2"/>
    <dgm:cxn modelId="{0D1531E5-8E03-4C65-9E25-99DFA7078EEE}" type="presParOf" srcId="{A40F749B-B912-4147-9E4D-3494E9B1341E}" destId="{E55D40FE-7CF7-4A4F-820F-47704FE8F2BE}" srcOrd="0" destOrd="0" presId="urn:microsoft.com/office/officeart/2005/8/layout/vList2"/>
    <dgm:cxn modelId="{F6A83860-5BAB-4F9B-898C-DFA4E91C58F2}" type="presParOf" srcId="{A40F749B-B912-4147-9E4D-3494E9B1341E}" destId="{AA573E34-F38B-40C5-BA95-C305DA711A82}" srcOrd="1" destOrd="0" presId="urn:microsoft.com/office/officeart/2005/8/layout/vList2"/>
    <dgm:cxn modelId="{B4C5D698-0479-48FB-A69F-B357D4F6B4CE}" type="presParOf" srcId="{A40F749B-B912-4147-9E4D-3494E9B1341E}" destId="{BDF26D37-593E-4945-AD6A-A5FFC86DF82E}" srcOrd="2" destOrd="0" presId="urn:microsoft.com/office/officeart/2005/8/layout/vList2"/>
    <dgm:cxn modelId="{AB52C4ED-653A-490A-B265-D63F56C86087}" type="presParOf" srcId="{A40F749B-B912-4147-9E4D-3494E9B1341E}" destId="{36FAD460-A593-4C76-A23F-1ACEB442F260}" srcOrd="3" destOrd="0" presId="urn:microsoft.com/office/officeart/2005/8/layout/vList2"/>
    <dgm:cxn modelId="{EB39EB98-7F49-4DBB-B86D-0F775B05C2E3}" type="presParOf" srcId="{A40F749B-B912-4147-9E4D-3494E9B1341E}" destId="{FF5555FE-D473-49C4-A0D8-28921AE9D385}" srcOrd="4" destOrd="0" presId="urn:microsoft.com/office/officeart/2005/8/layout/vList2"/>
    <dgm:cxn modelId="{11D06C85-D55B-4E08-8957-2028B9FCEEDF}" type="presParOf" srcId="{A40F749B-B912-4147-9E4D-3494E9B1341E}" destId="{1B190054-5AD8-4355-816E-6663C55DA621}" srcOrd="5" destOrd="0" presId="urn:microsoft.com/office/officeart/2005/8/layout/vList2"/>
    <dgm:cxn modelId="{565B87D0-FF04-4405-9A84-3A9840B750AC}" type="presParOf" srcId="{A40F749B-B912-4147-9E4D-3494E9B1341E}" destId="{7568BC80-C8E1-4CDC-9E83-C249BEE9309C}" srcOrd="6" destOrd="0" presId="urn:microsoft.com/office/officeart/2005/8/layout/vList2"/>
    <dgm:cxn modelId="{3B38409B-858C-4FCE-938B-3D6F91905AE0}" type="presParOf" srcId="{A40F749B-B912-4147-9E4D-3494E9B1341E}" destId="{F53F8574-8AE7-4E44-878D-A892A5834789}" srcOrd="7" destOrd="0" presId="urn:microsoft.com/office/officeart/2005/8/layout/vList2"/>
    <dgm:cxn modelId="{26D16D81-CB48-44D3-9F81-4C6FFFBCCCC9}" type="presParOf" srcId="{A40F749B-B912-4147-9E4D-3494E9B1341E}" destId="{362485E1-2BF3-4D65-BD28-0E0262AD6DE3}" srcOrd="8" destOrd="0" presId="urn:microsoft.com/office/officeart/2005/8/layout/vList2"/>
    <dgm:cxn modelId="{5ED97225-9C7D-446B-B8A9-9C55BE32170F}" type="presParOf" srcId="{A40F749B-B912-4147-9E4D-3494E9B1341E}" destId="{8EC11340-FA59-4E5D-887C-5E3AA56955C7}" srcOrd="9" destOrd="0" presId="urn:microsoft.com/office/officeart/2005/8/layout/vList2"/>
    <dgm:cxn modelId="{3DBD2153-F234-411C-A451-188730A17FB5}" type="presParOf" srcId="{A40F749B-B912-4147-9E4D-3494E9B1341E}" destId="{DD1DD6A1-59EE-4DBE-893F-6D5D4BFDC235}" srcOrd="10" destOrd="0" presId="urn:microsoft.com/office/officeart/2005/8/layout/vList2"/>
    <dgm:cxn modelId="{54537DA4-89A5-4BA8-8BE0-90AF9BEC5279}" type="presParOf" srcId="{A40F749B-B912-4147-9E4D-3494E9B1341E}" destId="{DA61BBE9-F5BA-4FFA-AB51-BA655AD90EAF}" srcOrd="11" destOrd="0" presId="urn:microsoft.com/office/officeart/2005/8/layout/vList2"/>
    <dgm:cxn modelId="{E5FA370E-9393-4153-B886-90951FF97BC5}" type="presParOf" srcId="{A40F749B-B912-4147-9E4D-3494E9B1341E}" destId="{39F9A96E-C62A-42DA-9263-9F72B78205E2}"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1A6506-E2FC-4F7D-A71E-EC0E467912A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B738FCA-484A-4F68-99F1-4B0D283D634C}">
      <dgm:prSet/>
      <dgm:spPr/>
      <dgm:t>
        <a:bodyPr/>
        <a:lstStyle/>
        <a:p>
          <a:r>
            <a:rPr lang="en-US" dirty="0"/>
            <a:t>Not public data about data subjects who have died</a:t>
          </a:r>
        </a:p>
      </dgm:t>
    </dgm:pt>
    <dgm:pt modelId="{AA3D35C4-447E-4DBB-B710-F25AB724CC00}" type="parTrans" cxnId="{9551D1C1-A42C-4605-9D69-F141B888D95D}">
      <dgm:prSet/>
      <dgm:spPr/>
      <dgm:t>
        <a:bodyPr/>
        <a:lstStyle/>
        <a:p>
          <a:endParaRPr lang="en-US"/>
        </a:p>
      </dgm:t>
    </dgm:pt>
    <dgm:pt modelId="{BA2D7CB2-13CB-4A98-BDA5-55942434FF80}" type="sibTrans" cxnId="{9551D1C1-A42C-4605-9D69-F141B888D95D}">
      <dgm:prSet/>
      <dgm:spPr/>
      <dgm:t>
        <a:bodyPr/>
        <a:lstStyle/>
        <a:p>
          <a:endParaRPr lang="en-US"/>
        </a:p>
      </dgm:t>
    </dgm:pt>
    <dgm:pt modelId="{98C14E89-9ECB-4981-A106-50E1E693939C}">
      <dgm:prSet/>
      <dgm:spPr/>
      <dgm:t>
        <a:bodyPr/>
        <a:lstStyle/>
        <a:p>
          <a:r>
            <a:rPr lang="en-US"/>
            <a:t>Private data become private data on decedents</a:t>
          </a:r>
        </a:p>
      </dgm:t>
    </dgm:pt>
    <dgm:pt modelId="{193CF4B6-6146-4C09-BCC2-CCC248627DC4}" type="parTrans" cxnId="{C1C00609-C965-4BC7-A461-1D4F834E5C94}">
      <dgm:prSet/>
      <dgm:spPr/>
      <dgm:t>
        <a:bodyPr/>
        <a:lstStyle/>
        <a:p>
          <a:endParaRPr lang="en-US"/>
        </a:p>
      </dgm:t>
    </dgm:pt>
    <dgm:pt modelId="{99CC9C5D-B40B-4851-88BE-FA95EF1C1E8C}" type="sibTrans" cxnId="{C1C00609-C965-4BC7-A461-1D4F834E5C94}">
      <dgm:prSet/>
      <dgm:spPr/>
      <dgm:t>
        <a:bodyPr/>
        <a:lstStyle/>
        <a:p>
          <a:endParaRPr lang="en-US"/>
        </a:p>
      </dgm:t>
    </dgm:pt>
    <dgm:pt modelId="{9D8C3D26-F966-462D-B5C0-23987C8346D1}">
      <dgm:prSet/>
      <dgm:spPr/>
      <dgm:t>
        <a:bodyPr/>
        <a:lstStyle/>
        <a:p>
          <a:r>
            <a:rPr lang="en-US"/>
            <a:t>Confidential data become confidential data on decedents</a:t>
          </a:r>
        </a:p>
      </dgm:t>
    </dgm:pt>
    <dgm:pt modelId="{84E741AC-DB56-4F32-BA08-AC160CB1FCBC}" type="parTrans" cxnId="{63F4B1DB-9C52-45C2-AC55-634B82F04E87}">
      <dgm:prSet/>
      <dgm:spPr/>
      <dgm:t>
        <a:bodyPr/>
        <a:lstStyle/>
        <a:p>
          <a:endParaRPr lang="en-US"/>
        </a:p>
      </dgm:t>
    </dgm:pt>
    <dgm:pt modelId="{74E571B8-2CAE-4FE7-B81C-7791C090A65F}" type="sibTrans" cxnId="{63F4B1DB-9C52-45C2-AC55-634B82F04E87}">
      <dgm:prSet/>
      <dgm:spPr/>
      <dgm:t>
        <a:bodyPr/>
        <a:lstStyle/>
        <a:p>
          <a:endParaRPr lang="en-US"/>
        </a:p>
      </dgm:t>
    </dgm:pt>
    <dgm:pt modelId="{A796E4B6-950C-449D-8300-D4F589802FBE}">
      <dgm:prSet/>
      <dgm:spPr/>
      <dgm:t>
        <a:bodyPr/>
        <a:lstStyle/>
        <a:p>
          <a:r>
            <a:rPr lang="en-US" dirty="0"/>
            <a:t>Data become public when:</a:t>
          </a:r>
        </a:p>
      </dgm:t>
    </dgm:pt>
    <dgm:pt modelId="{89E54619-CC3C-49DC-BF47-A7539F742D6B}" type="parTrans" cxnId="{BC2BA812-8E77-49FB-89E1-8514FCFAF4F2}">
      <dgm:prSet/>
      <dgm:spPr/>
      <dgm:t>
        <a:bodyPr/>
        <a:lstStyle/>
        <a:p>
          <a:endParaRPr lang="en-US"/>
        </a:p>
      </dgm:t>
    </dgm:pt>
    <dgm:pt modelId="{778B6A4D-38DE-46AE-98D7-F3DFF8351394}" type="sibTrans" cxnId="{BC2BA812-8E77-49FB-89E1-8514FCFAF4F2}">
      <dgm:prSet/>
      <dgm:spPr/>
      <dgm:t>
        <a:bodyPr/>
        <a:lstStyle/>
        <a:p>
          <a:endParaRPr lang="en-US"/>
        </a:p>
      </dgm:t>
    </dgm:pt>
    <dgm:pt modelId="{3A82B230-4355-4960-8C76-D08DE43C4A9C}">
      <dgm:prSet/>
      <dgm:spPr/>
      <dgm:t>
        <a:bodyPr/>
        <a:lstStyle/>
        <a:p>
          <a:r>
            <a:rPr lang="en-US"/>
            <a:t>10 years have elapsed since death or presumed death; </a:t>
          </a:r>
          <a:r>
            <a:rPr lang="en-US" i="1"/>
            <a:t>and</a:t>
          </a:r>
          <a:endParaRPr lang="en-US"/>
        </a:p>
      </dgm:t>
    </dgm:pt>
    <dgm:pt modelId="{D761D679-FB21-4D92-9AB1-99F77F29C4D5}" type="parTrans" cxnId="{FF2AC170-50A7-44C6-8B79-EE696B44944A}">
      <dgm:prSet/>
      <dgm:spPr/>
      <dgm:t>
        <a:bodyPr/>
        <a:lstStyle/>
        <a:p>
          <a:endParaRPr lang="en-US"/>
        </a:p>
      </dgm:t>
    </dgm:pt>
    <dgm:pt modelId="{BE6127F8-59E8-48CB-8E91-EBBE7442A6B7}" type="sibTrans" cxnId="{FF2AC170-50A7-44C6-8B79-EE696B44944A}">
      <dgm:prSet/>
      <dgm:spPr/>
      <dgm:t>
        <a:bodyPr/>
        <a:lstStyle/>
        <a:p>
          <a:endParaRPr lang="en-US"/>
        </a:p>
      </dgm:t>
    </dgm:pt>
    <dgm:pt modelId="{92CA9564-3FA6-4CC0-9B2C-2EF97DC44CF7}">
      <dgm:prSet/>
      <dgm:spPr/>
      <dgm:t>
        <a:bodyPr/>
        <a:lstStyle/>
        <a:p>
          <a:r>
            <a:rPr lang="en-US"/>
            <a:t>30 years have elapsed since creation of data</a:t>
          </a:r>
        </a:p>
      </dgm:t>
    </dgm:pt>
    <dgm:pt modelId="{9C064920-31FD-4351-BB52-E7DD13BDAE47}" type="parTrans" cxnId="{B3C3C426-AF44-4A7B-9C5F-4ADB8B3358DD}">
      <dgm:prSet/>
      <dgm:spPr/>
      <dgm:t>
        <a:bodyPr/>
        <a:lstStyle/>
        <a:p>
          <a:endParaRPr lang="en-US"/>
        </a:p>
      </dgm:t>
    </dgm:pt>
    <dgm:pt modelId="{3FA835CB-079B-4D3F-9DA4-6CE2257036B7}" type="sibTrans" cxnId="{B3C3C426-AF44-4A7B-9C5F-4ADB8B3358DD}">
      <dgm:prSet/>
      <dgm:spPr/>
      <dgm:t>
        <a:bodyPr/>
        <a:lstStyle/>
        <a:p>
          <a:endParaRPr lang="en-US"/>
        </a:p>
      </dgm:t>
    </dgm:pt>
    <dgm:pt modelId="{BFCF61F5-B9BD-46A1-A9B6-6FE15FA1B688}">
      <dgm:prSet/>
      <dgm:spPr/>
      <dgm:t>
        <a:bodyPr/>
        <a:lstStyle/>
        <a:p>
          <a:r>
            <a:rPr lang="en-US" dirty="0"/>
            <a:t>Representative of decedent exercises access rights</a:t>
          </a:r>
        </a:p>
      </dgm:t>
    </dgm:pt>
    <dgm:pt modelId="{DD8D889A-F536-44D5-A9F8-44C3C6299A58}" type="parTrans" cxnId="{6B99CCE6-C093-4BD5-BBDE-C08B76CDE5CF}">
      <dgm:prSet/>
      <dgm:spPr/>
      <dgm:t>
        <a:bodyPr/>
        <a:lstStyle/>
        <a:p>
          <a:endParaRPr lang="en-US"/>
        </a:p>
      </dgm:t>
    </dgm:pt>
    <dgm:pt modelId="{8550F07F-B6E8-4BDF-A0F9-A4E2AEBD4875}" type="sibTrans" cxnId="{6B99CCE6-C093-4BD5-BBDE-C08B76CDE5CF}">
      <dgm:prSet/>
      <dgm:spPr/>
      <dgm:t>
        <a:bodyPr/>
        <a:lstStyle/>
        <a:p>
          <a:endParaRPr lang="en-US"/>
        </a:p>
      </dgm:t>
    </dgm:pt>
    <dgm:pt modelId="{4AD93FF9-B434-4E51-8DBE-D87CE8C964FB}">
      <dgm:prSet/>
      <dgm:spPr/>
      <dgm:t>
        <a:bodyPr/>
        <a:lstStyle/>
        <a:p>
          <a:r>
            <a:rPr lang="en-US" dirty="0"/>
            <a:t>Personal representative of decedent during administration period</a:t>
          </a:r>
        </a:p>
      </dgm:t>
      <dgm:extLst>
        <a:ext uri="{E40237B7-FDA0-4F09-8148-C483321AD2D9}">
          <dgm14:cNvPr xmlns:dgm14="http://schemas.microsoft.com/office/drawing/2010/diagram" id="0" name="">
            <a:extLst>
              <a:ext uri="{C183D7F6-B498-43B3-948B-1728B52AA6E4}">
                <adec:decorative xmlns:adec="http://schemas.microsoft.com/office/drawing/2017/decorative" val="1"/>
              </a:ext>
            </a:extLst>
          </dgm14:cNvPr>
        </a:ext>
      </dgm:extLst>
    </dgm:pt>
    <dgm:pt modelId="{C786B0E9-F664-4EAD-8685-7BA070B57ECE}" type="parTrans" cxnId="{3EFF2C4F-C206-4892-8AF4-01C6C097B655}">
      <dgm:prSet/>
      <dgm:spPr/>
      <dgm:t>
        <a:bodyPr/>
        <a:lstStyle/>
        <a:p>
          <a:endParaRPr lang="en-US"/>
        </a:p>
      </dgm:t>
    </dgm:pt>
    <dgm:pt modelId="{C3908ECA-DFEB-4E09-AFDA-3A27F54751C0}" type="sibTrans" cxnId="{3EFF2C4F-C206-4892-8AF4-01C6C097B655}">
      <dgm:prSet/>
      <dgm:spPr/>
      <dgm:t>
        <a:bodyPr/>
        <a:lstStyle/>
        <a:p>
          <a:endParaRPr lang="en-US"/>
        </a:p>
      </dgm:t>
    </dgm:pt>
    <dgm:pt modelId="{1FC84500-2DFE-4B38-B664-E22E41466BE6}">
      <dgm:prSet/>
      <dgm:spPr/>
      <dgm:t>
        <a:bodyPr/>
        <a:lstStyle/>
        <a:p>
          <a:r>
            <a:rPr lang="en-US" dirty="0"/>
            <a:t>If none, then surviving spouse or any child of decedent</a:t>
          </a:r>
        </a:p>
      </dgm:t>
    </dgm:pt>
    <dgm:pt modelId="{A40CC88F-0694-4691-AFF9-1F077F582159}" type="parTrans" cxnId="{D4A56BFD-F47B-423D-86C5-48847B24A24A}">
      <dgm:prSet/>
      <dgm:spPr/>
      <dgm:t>
        <a:bodyPr/>
        <a:lstStyle/>
        <a:p>
          <a:endParaRPr lang="en-US"/>
        </a:p>
      </dgm:t>
    </dgm:pt>
    <dgm:pt modelId="{0EDCCA9A-A94D-4E56-9363-530ED921C8C5}" type="sibTrans" cxnId="{D4A56BFD-F47B-423D-86C5-48847B24A24A}">
      <dgm:prSet/>
      <dgm:spPr/>
      <dgm:t>
        <a:bodyPr/>
        <a:lstStyle/>
        <a:p>
          <a:endParaRPr lang="en-US"/>
        </a:p>
      </dgm:t>
    </dgm:pt>
    <dgm:pt modelId="{90EF94B1-EE25-43ED-A4CE-1232E101188B}">
      <dgm:prSet/>
      <dgm:spPr/>
      <dgm:t>
        <a:bodyPr/>
        <a:lstStyle/>
        <a:p>
          <a:r>
            <a:rPr lang="en-US" dirty="0"/>
            <a:t>If no spouse or children, then parents of the decedent</a:t>
          </a:r>
        </a:p>
      </dgm:t>
    </dgm:pt>
    <dgm:pt modelId="{89614FB4-0AB0-4E3E-8584-9D2E5C754C08}" type="parTrans" cxnId="{64FCA037-3434-4CC8-AFA4-F9710BA01EA1}">
      <dgm:prSet/>
      <dgm:spPr/>
      <dgm:t>
        <a:bodyPr/>
        <a:lstStyle/>
        <a:p>
          <a:endParaRPr lang="en-US"/>
        </a:p>
      </dgm:t>
    </dgm:pt>
    <dgm:pt modelId="{F940C101-2E30-4A2A-9EB0-8FC797B6BCC3}" type="sibTrans" cxnId="{64FCA037-3434-4CC8-AFA4-F9710BA01EA1}">
      <dgm:prSet/>
      <dgm:spPr/>
      <dgm:t>
        <a:bodyPr/>
        <a:lstStyle/>
        <a:p>
          <a:endParaRPr lang="en-US"/>
        </a:p>
      </dgm:t>
    </dgm:pt>
    <dgm:pt modelId="{0655E689-6436-4C07-A83A-0227BA835695}" type="pres">
      <dgm:prSet presAssocID="{C51A6506-E2FC-4F7D-A71E-EC0E467912AE}" presName="linear" presStyleCnt="0">
        <dgm:presLayoutVars>
          <dgm:dir/>
          <dgm:animLvl val="lvl"/>
          <dgm:resizeHandles val="exact"/>
        </dgm:presLayoutVars>
      </dgm:prSet>
      <dgm:spPr/>
    </dgm:pt>
    <dgm:pt modelId="{B598C77E-4660-4ECC-B8D0-BC5EEADDC8FD}" type="pres">
      <dgm:prSet presAssocID="{0B738FCA-484A-4F68-99F1-4B0D283D634C}" presName="parentLin" presStyleCnt="0"/>
      <dgm:spPr/>
    </dgm:pt>
    <dgm:pt modelId="{D5AF5E59-1076-4ED6-81BC-FF8069ED4560}" type="pres">
      <dgm:prSet presAssocID="{0B738FCA-484A-4F68-99F1-4B0D283D634C}" presName="parentLeftMargin" presStyleLbl="node1" presStyleIdx="0" presStyleCnt="3"/>
      <dgm:spPr/>
    </dgm:pt>
    <dgm:pt modelId="{7DF863A3-05D0-404D-8399-8ABF692DBA52}" type="pres">
      <dgm:prSet presAssocID="{0B738FCA-484A-4F68-99F1-4B0D283D634C}" presName="parentText" presStyleLbl="node1" presStyleIdx="0" presStyleCnt="3">
        <dgm:presLayoutVars>
          <dgm:chMax val="0"/>
          <dgm:bulletEnabled val="1"/>
        </dgm:presLayoutVars>
      </dgm:prSet>
      <dgm:spPr/>
    </dgm:pt>
    <dgm:pt modelId="{242ABC23-146A-4236-89CE-A9D99A352769}" type="pres">
      <dgm:prSet presAssocID="{0B738FCA-484A-4F68-99F1-4B0D283D634C}" presName="negativeSpace" presStyleCnt="0"/>
      <dgm:spPr/>
    </dgm:pt>
    <dgm:pt modelId="{C07453F5-AE96-41D7-A8E3-1AB270A5C180}" type="pres">
      <dgm:prSet presAssocID="{0B738FCA-484A-4F68-99F1-4B0D283D634C}" presName="childText" presStyleLbl="conFgAcc1" presStyleIdx="0" presStyleCnt="3">
        <dgm:presLayoutVars>
          <dgm:bulletEnabled val="1"/>
        </dgm:presLayoutVars>
      </dgm:prSet>
      <dgm:spPr/>
    </dgm:pt>
    <dgm:pt modelId="{DAB43926-EDC0-41D9-8C64-6FD9D121CCC8}" type="pres">
      <dgm:prSet presAssocID="{BA2D7CB2-13CB-4A98-BDA5-55942434FF80}" presName="spaceBetweenRectangles" presStyleCnt="0"/>
      <dgm:spPr/>
    </dgm:pt>
    <dgm:pt modelId="{103CCAB9-DAD1-4A5A-AB71-20985FAB1FB1}" type="pres">
      <dgm:prSet presAssocID="{BFCF61F5-B9BD-46A1-A9B6-6FE15FA1B688}" presName="parentLin" presStyleCnt="0"/>
      <dgm:spPr/>
    </dgm:pt>
    <dgm:pt modelId="{AD48FAE4-8FEB-499C-9129-3C5723156811}" type="pres">
      <dgm:prSet presAssocID="{BFCF61F5-B9BD-46A1-A9B6-6FE15FA1B688}" presName="parentLeftMargin" presStyleLbl="node1" presStyleIdx="0" presStyleCnt="3"/>
      <dgm:spPr/>
    </dgm:pt>
    <dgm:pt modelId="{808A4D62-D052-4D02-B9D6-22731BFF781E}" type="pres">
      <dgm:prSet presAssocID="{BFCF61F5-B9BD-46A1-A9B6-6FE15FA1B688}" presName="parentText" presStyleLbl="node1" presStyleIdx="1" presStyleCnt="3">
        <dgm:presLayoutVars>
          <dgm:chMax val="0"/>
          <dgm:bulletEnabled val="1"/>
        </dgm:presLayoutVars>
      </dgm:prSet>
      <dgm:spPr/>
    </dgm:pt>
    <dgm:pt modelId="{35063C69-8437-4A7A-A437-7588D441ABBA}" type="pres">
      <dgm:prSet presAssocID="{BFCF61F5-B9BD-46A1-A9B6-6FE15FA1B688}" presName="negativeSpace" presStyleCnt="0"/>
      <dgm:spPr/>
    </dgm:pt>
    <dgm:pt modelId="{F8F0CAC1-CFB9-4DE3-8C0D-F76F19DC4005}" type="pres">
      <dgm:prSet presAssocID="{BFCF61F5-B9BD-46A1-A9B6-6FE15FA1B688}" presName="childText" presStyleLbl="conFgAcc1" presStyleIdx="1" presStyleCnt="3">
        <dgm:presLayoutVars>
          <dgm:bulletEnabled val="1"/>
        </dgm:presLayoutVars>
      </dgm:prSet>
      <dgm:spPr/>
    </dgm:pt>
    <dgm:pt modelId="{C2BE8FE7-1FB3-4662-85BC-B05D338AE53C}" type="pres">
      <dgm:prSet presAssocID="{8550F07F-B6E8-4BDF-A0F9-A4E2AEBD4875}" presName="spaceBetweenRectangles" presStyleCnt="0"/>
      <dgm:spPr/>
    </dgm:pt>
    <dgm:pt modelId="{21E54FF1-49C6-4EA0-8429-773017E6E0C8}" type="pres">
      <dgm:prSet presAssocID="{A796E4B6-950C-449D-8300-D4F589802FBE}" presName="parentLin" presStyleCnt="0"/>
      <dgm:spPr/>
    </dgm:pt>
    <dgm:pt modelId="{A1556A5E-6718-4EF4-A346-DB4632CFB6E9}" type="pres">
      <dgm:prSet presAssocID="{A796E4B6-950C-449D-8300-D4F589802FBE}" presName="parentLeftMargin" presStyleLbl="node1" presStyleIdx="1" presStyleCnt="3"/>
      <dgm:spPr/>
    </dgm:pt>
    <dgm:pt modelId="{E14D6B60-63AA-46C6-9943-1F0600E7A1BB}" type="pres">
      <dgm:prSet presAssocID="{A796E4B6-950C-449D-8300-D4F589802FBE}" presName="parentText" presStyleLbl="node1" presStyleIdx="2" presStyleCnt="3">
        <dgm:presLayoutVars>
          <dgm:chMax val="0"/>
          <dgm:bulletEnabled val="1"/>
        </dgm:presLayoutVars>
      </dgm:prSet>
      <dgm:spPr/>
    </dgm:pt>
    <dgm:pt modelId="{1207F1D3-91D4-46AC-938F-5E2973D73B53}" type="pres">
      <dgm:prSet presAssocID="{A796E4B6-950C-449D-8300-D4F589802FBE}" presName="negativeSpace" presStyleCnt="0"/>
      <dgm:spPr/>
    </dgm:pt>
    <dgm:pt modelId="{619562A8-BB1D-49B4-B7B6-6CE85D0F90BB}" type="pres">
      <dgm:prSet presAssocID="{A796E4B6-950C-449D-8300-D4F589802FBE}" presName="childText" presStyleLbl="conFgAcc1" presStyleIdx="2" presStyleCnt="3">
        <dgm:presLayoutVars>
          <dgm:bulletEnabled val="1"/>
        </dgm:presLayoutVars>
      </dgm:prSet>
      <dgm:spPr/>
    </dgm:pt>
  </dgm:ptLst>
  <dgm:cxnLst>
    <dgm:cxn modelId="{97931000-DFC0-4712-872F-E70AB00B1074}" type="presOf" srcId="{92CA9564-3FA6-4CC0-9B2C-2EF97DC44CF7}" destId="{619562A8-BB1D-49B4-B7B6-6CE85D0F90BB}" srcOrd="0" destOrd="1" presId="urn:microsoft.com/office/officeart/2005/8/layout/list1"/>
    <dgm:cxn modelId="{60553A04-3B59-454F-9AB9-87D5D915821B}" type="presOf" srcId="{BFCF61F5-B9BD-46A1-A9B6-6FE15FA1B688}" destId="{808A4D62-D052-4D02-B9D6-22731BFF781E}" srcOrd="1" destOrd="0" presId="urn:microsoft.com/office/officeart/2005/8/layout/list1"/>
    <dgm:cxn modelId="{C1C00609-C965-4BC7-A461-1D4F834E5C94}" srcId="{0B738FCA-484A-4F68-99F1-4B0D283D634C}" destId="{98C14E89-9ECB-4981-A106-50E1E693939C}" srcOrd="0" destOrd="0" parTransId="{193CF4B6-6146-4C09-BCC2-CCC248627DC4}" sibTransId="{99CC9C5D-B40B-4851-88BE-FA95EF1C1E8C}"/>
    <dgm:cxn modelId="{BC2BA812-8E77-49FB-89E1-8514FCFAF4F2}" srcId="{C51A6506-E2FC-4F7D-A71E-EC0E467912AE}" destId="{A796E4B6-950C-449D-8300-D4F589802FBE}" srcOrd="2" destOrd="0" parTransId="{89E54619-CC3C-49DC-BF47-A7539F742D6B}" sibTransId="{778B6A4D-38DE-46AE-98D7-F3DFF8351394}"/>
    <dgm:cxn modelId="{B3C3C426-AF44-4A7B-9C5F-4ADB8B3358DD}" srcId="{A796E4B6-950C-449D-8300-D4F589802FBE}" destId="{92CA9564-3FA6-4CC0-9B2C-2EF97DC44CF7}" srcOrd="1" destOrd="0" parTransId="{9C064920-31FD-4351-BB52-E7DD13BDAE47}" sibTransId="{3FA835CB-079B-4D3F-9DA4-6CE2257036B7}"/>
    <dgm:cxn modelId="{AD07EC27-CA2A-4BBA-911E-2EB65C15D7E7}" type="presOf" srcId="{BFCF61F5-B9BD-46A1-A9B6-6FE15FA1B688}" destId="{AD48FAE4-8FEB-499C-9129-3C5723156811}" srcOrd="0" destOrd="0" presId="urn:microsoft.com/office/officeart/2005/8/layout/list1"/>
    <dgm:cxn modelId="{36FFB82C-E2BD-4DD7-A9F6-E80278BEB65B}" type="presOf" srcId="{A796E4B6-950C-449D-8300-D4F589802FBE}" destId="{A1556A5E-6718-4EF4-A346-DB4632CFB6E9}" srcOrd="0" destOrd="0" presId="urn:microsoft.com/office/officeart/2005/8/layout/list1"/>
    <dgm:cxn modelId="{EEBAB533-0276-4571-A33C-9DB5029262A1}" type="presOf" srcId="{98C14E89-9ECB-4981-A106-50E1E693939C}" destId="{C07453F5-AE96-41D7-A8E3-1AB270A5C180}" srcOrd="0" destOrd="0" presId="urn:microsoft.com/office/officeart/2005/8/layout/list1"/>
    <dgm:cxn modelId="{64FCA037-3434-4CC8-AFA4-F9710BA01EA1}" srcId="{BFCF61F5-B9BD-46A1-A9B6-6FE15FA1B688}" destId="{90EF94B1-EE25-43ED-A4CE-1232E101188B}" srcOrd="2" destOrd="0" parTransId="{89614FB4-0AB0-4E3E-8584-9D2E5C754C08}" sibTransId="{F940C101-2E30-4A2A-9EB0-8FC797B6BCC3}"/>
    <dgm:cxn modelId="{B7A22D3B-C3A6-49B2-B4D8-86B2E17E9E28}" type="presOf" srcId="{90EF94B1-EE25-43ED-A4CE-1232E101188B}" destId="{F8F0CAC1-CFB9-4DE3-8C0D-F76F19DC4005}" srcOrd="0" destOrd="2" presId="urn:microsoft.com/office/officeart/2005/8/layout/list1"/>
    <dgm:cxn modelId="{57A0593C-61F1-4A25-AC3C-193CCE634C9A}" type="presOf" srcId="{C51A6506-E2FC-4F7D-A71E-EC0E467912AE}" destId="{0655E689-6436-4C07-A83A-0227BA835695}" srcOrd="0" destOrd="0" presId="urn:microsoft.com/office/officeart/2005/8/layout/list1"/>
    <dgm:cxn modelId="{3E0A5048-0ED9-40EC-9ED8-FBD28A5A46DF}" type="presOf" srcId="{0B738FCA-484A-4F68-99F1-4B0D283D634C}" destId="{7DF863A3-05D0-404D-8399-8ABF692DBA52}" srcOrd="1" destOrd="0" presId="urn:microsoft.com/office/officeart/2005/8/layout/list1"/>
    <dgm:cxn modelId="{3EFF2C4F-C206-4892-8AF4-01C6C097B655}" srcId="{BFCF61F5-B9BD-46A1-A9B6-6FE15FA1B688}" destId="{4AD93FF9-B434-4E51-8DBE-D87CE8C964FB}" srcOrd="0" destOrd="0" parTransId="{C786B0E9-F664-4EAD-8685-7BA070B57ECE}" sibTransId="{C3908ECA-DFEB-4E09-AFDA-3A27F54751C0}"/>
    <dgm:cxn modelId="{FF2AC170-50A7-44C6-8B79-EE696B44944A}" srcId="{A796E4B6-950C-449D-8300-D4F589802FBE}" destId="{3A82B230-4355-4960-8C76-D08DE43C4A9C}" srcOrd="0" destOrd="0" parTransId="{D761D679-FB21-4D92-9AB1-99F77F29C4D5}" sibTransId="{BE6127F8-59E8-48CB-8E91-EBBE7442A6B7}"/>
    <dgm:cxn modelId="{2F125D56-40F6-4C44-9C83-734C93DEFE36}" type="presOf" srcId="{9D8C3D26-F966-462D-B5C0-23987C8346D1}" destId="{C07453F5-AE96-41D7-A8E3-1AB270A5C180}" srcOrd="0" destOrd="1" presId="urn:microsoft.com/office/officeart/2005/8/layout/list1"/>
    <dgm:cxn modelId="{E1C82FB0-CABF-419F-ACEF-8C4E26D4AFAC}" type="presOf" srcId="{0B738FCA-484A-4F68-99F1-4B0D283D634C}" destId="{D5AF5E59-1076-4ED6-81BC-FF8069ED4560}" srcOrd="0" destOrd="0" presId="urn:microsoft.com/office/officeart/2005/8/layout/list1"/>
    <dgm:cxn modelId="{15293ABE-1272-434F-8775-DA0D083A3B35}" type="presOf" srcId="{3A82B230-4355-4960-8C76-D08DE43C4A9C}" destId="{619562A8-BB1D-49B4-B7B6-6CE85D0F90BB}" srcOrd="0" destOrd="0" presId="urn:microsoft.com/office/officeart/2005/8/layout/list1"/>
    <dgm:cxn modelId="{9551D1C1-A42C-4605-9D69-F141B888D95D}" srcId="{C51A6506-E2FC-4F7D-A71E-EC0E467912AE}" destId="{0B738FCA-484A-4F68-99F1-4B0D283D634C}" srcOrd="0" destOrd="0" parTransId="{AA3D35C4-447E-4DBB-B710-F25AB724CC00}" sibTransId="{BA2D7CB2-13CB-4A98-BDA5-55942434FF80}"/>
    <dgm:cxn modelId="{BDF138C7-532C-4AAD-80D4-6BD5405040AA}" type="presOf" srcId="{A796E4B6-950C-449D-8300-D4F589802FBE}" destId="{E14D6B60-63AA-46C6-9943-1F0600E7A1BB}" srcOrd="1" destOrd="0" presId="urn:microsoft.com/office/officeart/2005/8/layout/list1"/>
    <dgm:cxn modelId="{623217D9-789D-4B5C-9239-CFDC79C84CF6}" type="presOf" srcId="{4AD93FF9-B434-4E51-8DBE-D87CE8C964FB}" destId="{F8F0CAC1-CFB9-4DE3-8C0D-F76F19DC4005}" srcOrd="0" destOrd="0" presId="urn:microsoft.com/office/officeart/2005/8/layout/list1"/>
    <dgm:cxn modelId="{63F4B1DB-9C52-45C2-AC55-634B82F04E87}" srcId="{0B738FCA-484A-4F68-99F1-4B0D283D634C}" destId="{9D8C3D26-F966-462D-B5C0-23987C8346D1}" srcOrd="1" destOrd="0" parTransId="{84E741AC-DB56-4F32-BA08-AC160CB1FCBC}" sibTransId="{74E571B8-2CAE-4FE7-B81C-7791C090A65F}"/>
    <dgm:cxn modelId="{6B99CCE6-C093-4BD5-BBDE-C08B76CDE5CF}" srcId="{C51A6506-E2FC-4F7D-A71E-EC0E467912AE}" destId="{BFCF61F5-B9BD-46A1-A9B6-6FE15FA1B688}" srcOrd="1" destOrd="0" parTransId="{DD8D889A-F536-44D5-A9F8-44C3C6299A58}" sibTransId="{8550F07F-B6E8-4BDF-A0F9-A4E2AEBD4875}"/>
    <dgm:cxn modelId="{B0F7FAF0-589D-4EEA-BB80-C4A89BED1A95}" type="presOf" srcId="{1FC84500-2DFE-4B38-B664-E22E41466BE6}" destId="{F8F0CAC1-CFB9-4DE3-8C0D-F76F19DC4005}" srcOrd="0" destOrd="1" presId="urn:microsoft.com/office/officeart/2005/8/layout/list1"/>
    <dgm:cxn modelId="{D4A56BFD-F47B-423D-86C5-48847B24A24A}" srcId="{BFCF61F5-B9BD-46A1-A9B6-6FE15FA1B688}" destId="{1FC84500-2DFE-4B38-B664-E22E41466BE6}" srcOrd="1" destOrd="0" parTransId="{A40CC88F-0694-4691-AFF9-1F077F582159}" sibTransId="{0EDCCA9A-A94D-4E56-9363-530ED921C8C5}"/>
    <dgm:cxn modelId="{B55E3AD8-B03D-40AD-ABCF-B3FE5AFF6D06}" type="presParOf" srcId="{0655E689-6436-4C07-A83A-0227BA835695}" destId="{B598C77E-4660-4ECC-B8D0-BC5EEADDC8FD}" srcOrd="0" destOrd="0" presId="urn:microsoft.com/office/officeart/2005/8/layout/list1"/>
    <dgm:cxn modelId="{C59225D0-EFCC-4D79-BCCC-AAFE96220FA8}" type="presParOf" srcId="{B598C77E-4660-4ECC-B8D0-BC5EEADDC8FD}" destId="{D5AF5E59-1076-4ED6-81BC-FF8069ED4560}" srcOrd="0" destOrd="0" presId="urn:microsoft.com/office/officeart/2005/8/layout/list1"/>
    <dgm:cxn modelId="{F436977A-0B86-4019-BEB2-BF0B230CEEE8}" type="presParOf" srcId="{B598C77E-4660-4ECC-B8D0-BC5EEADDC8FD}" destId="{7DF863A3-05D0-404D-8399-8ABF692DBA52}" srcOrd="1" destOrd="0" presId="urn:microsoft.com/office/officeart/2005/8/layout/list1"/>
    <dgm:cxn modelId="{6B3B47D2-BA23-498C-B13D-4AAC1ED72F75}" type="presParOf" srcId="{0655E689-6436-4C07-A83A-0227BA835695}" destId="{242ABC23-146A-4236-89CE-A9D99A352769}" srcOrd="1" destOrd="0" presId="urn:microsoft.com/office/officeart/2005/8/layout/list1"/>
    <dgm:cxn modelId="{B28732BE-768B-45D6-90AA-A3C1E39EA732}" type="presParOf" srcId="{0655E689-6436-4C07-A83A-0227BA835695}" destId="{C07453F5-AE96-41D7-A8E3-1AB270A5C180}" srcOrd="2" destOrd="0" presId="urn:microsoft.com/office/officeart/2005/8/layout/list1"/>
    <dgm:cxn modelId="{9049ADEA-0DE0-4BC6-AB0C-2538E3700AD9}" type="presParOf" srcId="{0655E689-6436-4C07-A83A-0227BA835695}" destId="{DAB43926-EDC0-41D9-8C64-6FD9D121CCC8}" srcOrd="3" destOrd="0" presId="urn:microsoft.com/office/officeart/2005/8/layout/list1"/>
    <dgm:cxn modelId="{4CFA2603-0A04-4000-B1C2-327EC8B81182}" type="presParOf" srcId="{0655E689-6436-4C07-A83A-0227BA835695}" destId="{103CCAB9-DAD1-4A5A-AB71-20985FAB1FB1}" srcOrd="4" destOrd="0" presId="urn:microsoft.com/office/officeart/2005/8/layout/list1"/>
    <dgm:cxn modelId="{D56963FB-7EF3-4085-8B90-432C6A83428F}" type="presParOf" srcId="{103CCAB9-DAD1-4A5A-AB71-20985FAB1FB1}" destId="{AD48FAE4-8FEB-499C-9129-3C5723156811}" srcOrd="0" destOrd="0" presId="urn:microsoft.com/office/officeart/2005/8/layout/list1"/>
    <dgm:cxn modelId="{19FDEF77-6C3E-4399-BCF0-97436B7C19C6}" type="presParOf" srcId="{103CCAB9-DAD1-4A5A-AB71-20985FAB1FB1}" destId="{808A4D62-D052-4D02-B9D6-22731BFF781E}" srcOrd="1" destOrd="0" presId="urn:microsoft.com/office/officeart/2005/8/layout/list1"/>
    <dgm:cxn modelId="{9F00EFD6-30B7-4F66-8952-C66ED420493D}" type="presParOf" srcId="{0655E689-6436-4C07-A83A-0227BA835695}" destId="{35063C69-8437-4A7A-A437-7588D441ABBA}" srcOrd="5" destOrd="0" presId="urn:microsoft.com/office/officeart/2005/8/layout/list1"/>
    <dgm:cxn modelId="{70BD2FEE-660C-484D-9498-4F2E0F88F2A8}" type="presParOf" srcId="{0655E689-6436-4C07-A83A-0227BA835695}" destId="{F8F0CAC1-CFB9-4DE3-8C0D-F76F19DC4005}" srcOrd="6" destOrd="0" presId="urn:microsoft.com/office/officeart/2005/8/layout/list1"/>
    <dgm:cxn modelId="{686FCCBF-FB78-44EC-945A-94EDBA216C92}" type="presParOf" srcId="{0655E689-6436-4C07-A83A-0227BA835695}" destId="{C2BE8FE7-1FB3-4662-85BC-B05D338AE53C}" srcOrd="7" destOrd="0" presId="urn:microsoft.com/office/officeart/2005/8/layout/list1"/>
    <dgm:cxn modelId="{3BF56CA5-1177-402D-A02D-C5725C9C11F6}" type="presParOf" srcId="{0655E689-6436-4C07-A83A-0227BA835695}" destId="{21E54FF1-49C6-4EA0-8429-773017E6E0C8}" srcOrd="8" destOrd="0" presId="urn:microsoft.com/office/officeart/2005/8/layout/list1"/>
    <dgm:cxn modelId="{A6D08828-7C4F-496F-937E-14089319F28C}" type="presParOf" srcId="{21E54FF1-49C6-4EA0-8429-773017E6E0C8}" destId="{A1556A5E-6718-4EF4-A346-DB4632CFB6E9}" srcOrd="0" destOrd="0" presId="urn:microsoft.com/office/officeart/2005/8/layout/list1"/>
    <dgm:cxn modelId="{2102329C-E47E-4C7E-90F3-65506D8A27C9}" type="presParOf" srcId="{21E54FF1-49C6-4EA0-8429-773017E6E0C8}" destId="{E14D6B60-63AA-46C6-9943-1F0600E7A1BB}" srcOrd="1" destOrd="0" presId="urn:microsoft.com/office/officeart/2005/8/layout/list1"/>
    <dgm:cxn modelId="{50204959-2FAA-4DE4-87B0-B0B4EA0CFBAD}" type="presParOf" srcId="{0655E689-6436-4C07-A83A-0227BA835695}" destId="{1207F1D3-91D4-46AC-938F-5E2973D73B53}" srcOrd="9" destOrd="0" presId="urn:microsoft.com/office/officeart/2005/8/layout/list1"/>
    <dgm:cxn modelId="{5C405B30-8448-44C6-ADA7-37C503F43289}" type="presParOf" srcId="{0655E689-6436-4C07-A83A-0227BA835695}" destId="{619562A8-BB1D-49B4-B7B6-6CE85D0F90B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D40FE-7CF7-4A4F-820F-47704FE8F2BE}">
      <dsp:nvSpPr>
        <dsp:cNvPr id="0" name=""/>
        <dsp:cNvSpPr/>
      </dsp:nvSpPr>
      <dsp:spPr>
        <a:xfrm>
          <a:off x="0" y="28587"/>
          <a:ext cx="7753350"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What kind of video is it?</a:t>
          </a:r>
        </a:p>
      </dsp:txBody>
      <dsp:txXfrm>
        <a:off x="28100" y="56687"/>
        <a:ext cx="7697150" cy="519439"/>
      </dsp:txXfrm>
    </dsp:sp>
    <dsp:sp modelId="{BDF26D37-593E-4945-AD6A-A5FFC86DF82E}">
      <dsp:nvSpPr>
        <dsp:cNvPr id="0" name=""/>
        <dsp:cNvSpPr/>
      </dsp:nvSpPr>
      <dsp:spPr>
        <a:xfrm>
          <a:off x="0" y="673347"/>
          <a:ext cx="7753350"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Is there an active investigation?</a:t>
          </a:r>
        </a:p>
      </dsp:txBody>
      <dsp:txXfrm>
        <a:off x="28100" y="701447"/>
        <a:ext cx="7697150" cy="519439"/>
      </dsp:txXfrm>
    </dsp:sp>
    <dsp:sp modelId="{FF5555FE-D473-49C4-A0D8-28921AE9D385}">
      <dsp:nvSpPr>
        <dsp:cNvPr id="0" name=""/>
        <dsp:cNvSpPr/>
      </dsp:nvSpPr>
      <dsp:spPr>
        <a:xfrm>
          <a:off x="0" y="1318107"/>
          <a:ext cx="7753350"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What section classifies the data?</a:t>
          </a:r>
        </a:p>
      </dsp:txBody>
      <dsp:txXfrm>
        <a:off x="28100" y="1346207"/>
        <a:ext cx="7697150" cy="519439"/>
      </dsp:txXfrm>
    </dsp:sp>
    <dsp:sp modelId="{7568BC80-C8E1-4CDC-9E83-C249BEE9309C}">
      <dsp:nvSpPr>
        <dsp:cNvPr id="0" name=""/>
        <dsp:cNvSpPr/>
      </dsp:nvSpPr>
      <dsp:spPr>
        <a:xfrm>
          <a:off x="0" y="1962867"/>
          <a:ext cx="7753350"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What is the classification?</a:t>
          </a:r>
        </a:p>
      </dsp:txBody>
      <dsp:txXfrm>
        <a:off x="28100" y="1990967"/>
        <a:ext cx="7697150" cy="519439"/>
      </dsp:txXfrm>
    </dsp:sp>
    <dsp:sp modelId="{362485E1-2BF3-4D65-BD28-0E0262AD6DE3}">
      <dsp:nvSpPr>
        <dsp:cNvPr id="0" name=""/>
        <dsp:cNvSpPr/>
      </dsp:nvSpPr>
      <dsp:spPr>
        <a:xfrm>
          <a:off x="0" y="2607627"/>
          <a:ext cx="7753350"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Who can view the unredacted video?</a:t>
          </a:r>
        </a:p>
      </dsp:txBody>
      <dsp:txXfrm>
        <a:off x="28100" y="2635727"/>
        <a:ext cx="7697150" cy="519439"/>
      </dsp:txXfrm>
    </dsp:sp>
    <dsp:sp modelId="{DD1DD6A1-59EE-4DBE-893F-6D5D4BFDC235}">
      <dsp:nvSpPr>
        <dsp:cNvPr id="0" name=""/>
        <dsp:cNvSpPr/>
      </dsp:nvSpPr>
      <dsp:spPr>
        <a:xfrm>
          <a:off x="0" y="3252387"/>
          <a:ext cx="7753350"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Who can have a copy?</a:t>
          </a:r>
        </a:p>
      </dsp:txBody>
      <dsp:txXfrm>
        <a:off x="28100" y="3280487"/>
        <a:ext cx="7697150" cy="519439"/>
      </dsp:txXfrm>
    </dsp:sp>
    <dsp:sp modelId="{39F9A96E-C62A-42DA-9263-9F72B78205E2}">
      <dsp:nvSpPr>
        <dsp:cNvPr id="0" name=""/>
        <dsp:cNvSpPr/>
      </dsp:nvSpPr>
      <dsp:spPr>
        <a:xfrm>
          <a:off x="0" y="3897147"/>
          <a:ext cx="7753350" cy="575639"/>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Does public benefit data apply?</a:t>
          </a:r>
        </a:p>
      </dsp:txBody>
      <dsp:txXfrm>
        <a:off x="28100" y="3925247"/>
        <a:ext cx="7697150" cy="5194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7453F5-AE96-41D7-A8E3-1AB270A5C180}">
      <dsp:nvSpPr>
        <dsp:cNvPr id="0" name=""/>
        <dsp:cNvSpPr/>
      </dsp:nvSpPr>
      <dsp:spPr>
        <a:xfrm>
          <a:off x="0" y="295542"/>
          <a:ext cx="8210550" cy="110722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230" tIns="395732" rIns="63723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Private data become private data on decedents</a:t>
          </a:r>
        </a:p>
        <a:p>
          <a:pPr marL="171450" lvl="1" indent="-171450" algn="l" defTabSz="844550">
            <a:lnSpc>
              <a:spcPct val="90000"/>
            </a:lnSpc>
            <a:spcBef>
              <a:spcPct val="0"/>
            </a:spcBef>
            <a:spcAft>
              <a:spcPct val="15000"/>
            </a:spcAft>
            <a:buChar char="•"/>
          </a:pPr>
          <a:r>
            <a:rPr lang="en-US" sz="1900" kern="1200"/>
            <a:t>Confidential data become confidential data on decedents</a:t>
          </a:r>
        </a:p>
      </dsp:txBody>
      <dsp:txXfrm>
        <a:off x="0" y="295542"/>
        <a:ext cx="8210550" cy="1107225"/>
      </dsp:txXfrm>
    </dsp:sp>
    <dsp:sp modelId="{7DF863A3-05D0-404D-8399-8ABF692DBA52}">
      <dsp:nvSpPr>
        <dsp:cNvPr id="0" name=""/>
        <dsp:cNvSpPr/>
      </dsp:nvSpPr>
      <dsp:spPr>
        <a:xfrm>
          <a:off x="410527" y="15102"/>
          <a:ext cx="5747385" cy="560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237" tIns="0" rIns="217237" bIns="0" numCol="1" spcCol="1270" anchor="ctr" anchorCtr="0">
          <a:noAutofit/>
        </a:bodyPr>
        <a:lstStyle/>
        <a:p>
          <a:pPr marL="0" lvl="0" indent="0" algn="l" defTabSz="844550">
            <a:lnSpc>
              <a:spcPct val="90000"/>
            </a:lnSpc>
            <a:spcBef>
              <a:spcPct val="0"/>
            </a:spcBef>
            <a:spcAft>
              <a:spcPct val="35000"/>
            </a:spcAft>
            <a:buNone/>
          </a:pPr>
          <a:r>
            <a:rPr lang="en-US" sz="1900" kern="1200" dirty="0"/>
            <a:t>Not public data about data subjects who have died</a:t>
          </a:r>
        </a:p>
      </dsp:txBody>
      <dsp:txXfrm>
        <a:off x="437907" y="42482"/>
        <a:ext cx="5692625" cy="506120"/>
      </dsp:txXfrm>
    </dsp:sp>
    <dsp:sp modelId="{F8F0CAC1-CFB9-4DE3-8C0D-F76F19DC4005}">
      <dsp:nvSpPr>
        <dsp:cNvPr id="0" name=""/>
        <dsp:cNvSpPr/>
      </dsp:nvSpPr>
      <dsp:spPr>
        <a:xfrm>
          <a:off x="0" y="1785807"/>
          <a:ext cx="8210550" cy="1436400"/>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230" tIns="395732" rIns="63723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Personal representative of decedent during administration period</a:t>
          </a:r>
        </a:p>
        <a:p>
          <a:pPr marL="171450" lvl="1" indent="-171450" algn="l" defTabSz="844550">
            <a:lnSpc>
              <a:spcPct val="90000"/>
            </a:lnSpc>
            <a:spcBef>
              <a:spcPct val="0"/>
            </a:spcBef>
            <a:spcAft>
              <a:spcPct val="15000"/>
            </a:spcAft>
            <a:buChar char="•"/>
          </a:pPr>
          <a:r>
            <a:rPr lang="en-US" sz="1900" kern="1200" dirty="0"/>
            <a:t>If none, then surviving spouse or any child of decedent</a:t>
          </a:r>
        </a:p>
        <a:p>
          <a:pPr marL="171450" lvl="1" indent="-171450" algn="l" defTabSz="844550">
            <a:lnSpc>
              <a:spcPct val="90000"/>
            </a:lnSpc>
            <a:spcBef>
              <a:spcPct val="0"/>
            </a:spcBef>
            <a:spcAft>
              <a:spcPct val="15000"/>
            </a:spcAft>
            <a:buChar char="•"/>
          </a:pPr>
          <a:r>
            <a:rPr lang="en-US" sz="1900" kern="1200" dirty="0"/>
            <a:t>If no spouse or children, then parents of the decedent</a:t>
          </a:r>
        </a:p>
      </dsp:txBody>
      <dsp:txXfrm>
        <a:off x="0" y="1785807"/>
        <a:ext cx="8210550" cy="1436400"/>
      </dsp:txXfrm>
    </dsp:sp>
    <dsp:sp modelId="{808A4D62-D052-4D02-B9D6-22731BFF781E}">
      <dsp:nvSpPr>
        <dsp:cNvPr id="0" name=""/>
        <dsp:cNvSpPr/>
      </dsp:nvSpPr>
      <dsp:spPr>
        <a:xfrm>
          <a:off x="410527" y="1505367"/>
          <a:ext cx="5747385" cy="560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237" tIns="0" rIns="217237" bIns="0" numCol="1" spcCol="1270" anchor="ctr" anchorCtr="0">
          <a:noAutofit/>
        </a:bodyPr>
        <a:lstStyle/>
        <a:p>
          <a:pPr marL="0" lvl="0" indent="0" algn="l" defTabSz="844550">
            <a:lnSpc>
              <a:spcPct val="90000"/>
            </a:lnSpc>
            <a:spcBef>
              <a:spcPct val="0"/>
            </a:spcBef>
            <a:spcAft>
              <a:spcPct val="35000"/>
            </a:spcAft>
            <a:buNone/>
          </a:pPr>
          <a:r>
            <a:rPr lang="en-US" sz="1900" kern="1200" dirty="0"/>
            <a:t>Representative of decedent exercises access rights</a:t>
          </a:r>
        </a:p>
      </dsp:txBody>
      <dsp:txXfrm>
        <a:off x="437907" y="1532747"/>
        <a:ext cx="5692625" cy="506120"/>
      </dsp:txXfrm>
    </dsp:sp>
    <dsp:sp modelId="{619562A8-BB1D-49B4-B7B6-6CE85D0F90BB}">
      <dsp:nvSpPr>
        <dsp:cNvPr id="0" name=""/>
        <dsp:cNvSpPr/>
      </dsp:nvSpPr>
      <dsp:spPr>
        <a:xfrm>
          <a:off x="0" y="3605247"/>
          <a:ext cx="8210550" cy="1107225"/>
        </a:xfrm>
        <a:prstGeom prst="rect">
          <a:avLst/>
        </a:prstGeom>
        <a:solidFill>
          <a:schemeClr val="lt1">
            <a:alpha val="90000"/>
            <a:hueOff val="0"/>
            <a:satOff val="0"/>
            <a:lumOff val="0"/>
            <a:alphaOff val="0"/>
          </a:schemeClr>
        </a:solidFill>
        <a:ln w="1079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7230" tIns="395732" rIns="637230"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a:t>10 years have elapsed since death or presumed death; </a:t>
          </a:r>
          <a:r>
            <a:rPr lang="en-US" sz="1900" i="1" kern="1200"/>
            <a:t>and</a:t>
          </a:r>
          <a:endParaRPr lang="en-US" sz="1900" kern="1200"/>
        </a:p>
        <a:p>
          <a:pPr marL="171450" lvl="1" indent="-171450" algn="l" defTabSz="844550">
            <a:lnSpc>
              <a:spcPct val="90000"/>
            </a:lnSpc>
            <a:spcBef>
              <a:spcPct val="0"/>
            </a:spcBef>
            <a:spcAft>
              <a:spcPct val="15000"/>
            </a:spcAft>
            <a:buChar char="•"/>
          </a:pPr>
          <a:r>
            <a:rPr lang="en-US" sz="1900" kern="1200"/>
            <a:t>30 years have elapsed since creation of data</a:t>
          </a:r>
        </a:p>
      </dsp:txBody>
      <dsp:txXfrm>
        <a:off x="0" y="3605247"/>
        <a:ext cx="8210550" cy="1107225"/>
      </dsp:txXfrm>
    </dsp:sp>
    <dsp:sp modelId="{E14D6B60-63AA-46C6-9943-1F0600E7A1BB}">
      <dsp:nvSpPr>
        <dsp:cNvPr id="0" name=""/>
        <dsp:cNvSpPr/>
      </dsp:nvSpPr>
      <dsp:spPr>
        <a:xfrm>
          <a:off x="410527" y="3324807"/>
          <a:ext cx="5747385" cy="560880"/>
        </a:xfrm>
        <a:prstGeom prst="round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237" tIns="0" rIns="217237" bIns="0" numCol="1" spcCol="1270" anchor="ctr" anchorCtr="0">
          <a:noAutofit/>
        </a:bodyPr>
        <a:lstStyle/>
        <a:p>
          <a:pPr marL="0" lvl="0" indent="0" algn="l" defTabSz="844550">
            <a:lnSpc>
              <a:spcPct val="90000"/>
            </a:lnSpc>
            <a:spcBef>
              <a:spcPct val="0"/>
            </a:spcBef>
            <a:spcAft>
              <a:spcPct val="35000"/>
            </a:spcAft>
            <a:buNone/>
          </a:pPr>
          <a:r>
            <a:rPr lang="en-US" sz="1900" kern="1200" dirty="0"/>
            <a:t>Data become public when:</a:t>
          </a:r>
        </a:p>
      </dsp:txBody>
      <dsp:txXfrm>
        <a:off x="437907" y="3352187"/>
        <a:ext cx="5692625"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523" cy="466247"/>
          </a:xfrm>
          <a:prstGeom prst="rect">
            <a:avLst/>
          </a:prstGeom>
        </p:spPr>
        <p:txBody>
          <a:bodyPr vert="horz" lIns="91320" tIns="45660" rIns="91320" bIns="45660" rtlCol="0"/>
          <a:lstStyle>
            <a:lvl1pPr algn="l">
              <a:defRPr sz="1200"/>
            </a:lvl1pPr>
          </a:lstStyle>
          <a:p>
            <a:endParaRPr lang="en-US"/>
          </a:p>
        </p:txBody>
      </p:sp>
      <p:sp>
        <p:nvSpPr>
          <p:cNvPr id="3" name="Date Placeholder 2"/>
          <p:cNvSpPr>
            <a:spLocks noGrp="1"/>
          </p:cNvSpPr>
          <p:nvPr>
            <p:ph type="dt" sz="quarter" idx="1"/>
          </p:nvPr>
        </p:nvSpPr>
        <p:spPr>
          <a:xfrm>
            <a:off x="3971292" y="2"/>
            <a:ext cx="3037523" cy="466247"/>
          </a:xfrm>
          <a:prstGeom prst="rect">
            <a:avLst/>
          </a:prstGeom>
        </p:spPr>
        <p:txBody>
          <a:bodyPr vert="horz" lIns="91320" tIns="45660" rIns="91320" bIns="45660" rtlCol="0"/>
          <a:lstStyle>
            <a:lvl1pPr algn="r">
              <a:defRPr sz="1200"/>
            </a:lvl1pPr>
          </a:lstStyle>
          <a:p>
            <a:fld id="{0740B22B-59E0-49CE-9975-05BCDFD32933}" type="datetime6">
              <a:rPr lang="en-US" smtClean="0"/>
              <a:t>October 25</a:t>
            </a:fld>
            <a:endParaRPr lang="en-US"/>
          </a:p>
        </p:txBody>
      </p:sp>
      <p:sp>
        <p:nvSpPr>
          <p:cNvPr id="4" name="Footer Placeholder 3"/>
          <p:cNvSpPr>
            <a:spLocks noGrp="1"/>
          </p:cNvSpPr>
          <p:nvPr>
            <p:ph type="ftr" sz="quarter" idx="2"/>
          </p:nvPr>
        </p:nvSpPr>
        <p:spPr>
          <a:xfrm>
            <a:off x="1" y="8830154"/>
            <a:ext cx="3037523" cy="466247"/>
          </a:xfrm>
          <a:prstGeom prst="rect">
            <a:avLst/>
          </a:prstGeom>
        </p:spPr>
        <p:txBody>
          <a:bodyPr vert="horz" lIns="91320" tIns="45660" rIns="91320" bIns="45660"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4"/>
            <a:ext cx="3037523" cy="466247"/>
          </a:xfrm>
          <a:prstGeom prst="rect">
            <a:avLst/>
          </a:prstGeom>
        </p:spPr>
        <p:txBody>
          <a:bodyPr vert="horz" lIns="91320" tIns="45660" rIns="91320" bIns="45660" rtlCol="0" anchor="b"/>
          <a:lstStyle>
            <a:lvl1pPr algn="r">
              <a:defRPr sz="1200"/>
            </a:lvl1pPr>
          </a:lstStyle>
          <a:p>
            <a:fld id="{39437189-6E98-4F17-AD6B-131E22FA576A}" type="slidenum">
              <a:rPr lang="en-US" smtClean="0"/>
              <a:t>‹#›</a:t>
            </a:fld>
            <a:endParaRPr lang="en-US"/>
          </a:p>
        </p:txBody>
      </p:sp>
    </p:spTree>
    <p:extLst>
      <p:ext uri="{BB962C8B-B14F-4D97-AF65-F5344CB8AC3E}">
        <p14:creationId xmlns:p14="http://schemas.microsoft.com/office/powerpoint/2010/main" val="24863521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5" tIns="46583" rIns="93165" bIns="46583"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65" tIns="46583" rIns="93165" bIns="46583" rtlCol="0"/>
          <a:lstStyle>
            <a:lvl1pPr algn="r">
              <a:defRPr sz="1200"/>
            </a:lvl1pPr>
          </a:lstStyle>
          <a:p>
            <a:fld id="{13F15624-F49D-416B-B7FA-49720657BD8A}" type="datetime6">
              <a:rPr lang="en-US" smtClean="0"/>
              <a:t>October 25</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65" tIns="46583" rIns="93165"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5" tIns="46583" rIns="93165"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5" tIns="46583" rIns="93165"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65" tIns="46583" rIns="93165" bIns="46583" rtlCol="0" anchor="b"/>
          <a:lstStyle>
            <a:lvl1pPr algn="r">
              <a:defRPr sz="1200"/>
            </a:lvl1pPr>
          </a:lstStyle>
          <a:p>
            <a:fld id="{EF994E05-2F65-4857-A130-DF0CAE61F394}" type="slidenum">
              <a:rPr lang="en-US" smtClean="0"/>
              <a:t>‹#›</a:t>
            </a:fld>
            <a:endParaRPr lang="en-US"/>
          </a:p>
        </p:txBody>
      </p:sp>
    </p:spTree>
    <p:extLst>
      <p:ext uri="{BB962C8B-B14F-4D97-AF65-F5344CB8AC3E}">
        <p14:creationId xmlns:p14="http://schemas.microsoft.com/office/powerpoint/2010/main" val="36362081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982442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10</a:t>
            </a:fld>
            <a:endParaRPr lang="en-US" dirty="0">
              <a:solidFill>
                <a:prstClr val="black"/>
              </a:solidFill>
            </a:endParaRPr>
          </a:p>
        </p:txBody>
      </p:sp>
      <p:sp>
        <p:nvSpPr>
          <p:cNvPr id="4" name="Date Placeholder 3">
            <a:extLst>
              <a:ext uri="{FF2B5EF4-FFF2-40B4-BE49-F238E27FC236}">
                <a16:creationId xmlns:a16="http://schemas.microsoft.com/office/drawing/2014/main" id="{FBA71E6F-EE5D-4EB9-9D92-A32A029CD3F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823222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question is to determine if there is an active investigation.</a:t>
            </a:r>
          </a:p>
          <a:p>
            <a:r>
              <a:rPr lang="en-US" dirty="0"/>
              <a:t>Let’s assume yes</a:t>
            </a:r>
          </a:p>
          <a:p>
            <a:r>
              <a:rPr lang="en-US" dirty="0"/>
              <a:t>Then, what statute applies?</a:t>
            </a:r>
          </a:p>
          <a:p>
            <a:endParaRPr lang="en-US" dirty="0"/>
          </a:p>
          <a:p>
            <a:r>
              <a:rPr lang="en-US" dirty="0"/>
              <a:t>Dash cam is a stand-in for non-BWC/non-drone data</a:t>
            </a:r>
          </a:p>
          <a:p>
            <a:endParaRPr lang="en-US" dirty="0"/>
          </a:p>
          <a:p>
            <a:r>
              <a:rPr lang="en-US" dirty="0"/>
              <a:t>May need to provide copies as part of discovery process</a:t>
            </a:r>
          </a:p>
          <a:p>
            <a:endParaRPr lang="en-US" dirty="0"/>
          </a:p>
          <a:p>
            <a:r>
              <a:rPr lang="en-US" dirty="0"/>
              <a:t>**Exception is state accident reports</a:t>
            </a:r>
          </a:p>
          <a:p>
            <a:endParaRPr lang="en-US"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11</a:t>
            </a:fld>
            <a:endParaRPr lang="en-US" dirty="0">
              <a:solidFill>
                <a:prstClr val="black"/>
              </a:solidFill>
            </a:endParaRPr>
          </a:p>
        </p:txBody>
      </p:sp>
      <p:sp>
        <p:nvSpPr>
          <p:cNvPr id="4" name="Date Placeholder 3">
            <a:extLst>
              <a:ext uri="{FF2B5EF4-FFF2-40B4-BE49-F238E27FC236}">
                <a16:creationId xmlns:a16="http://schemas.microsoft.com/office/drawing/2014/main" id="{288E2DE4-C8EB-4C4D-8676-4AB01F5300C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959524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need to provide copies as part of discovery process</a:t>
            </a:r>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452325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870513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937103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31658">
              <a:defRPr/>
            </a:pPr>
            <a:r>
              <a:rPr lang="en-US" dirty="0">
                <a:solidFill>
                  <a:prstClr val="black"/>
                </a:solidFill>
              </a:rPr>
              <a:t>Opinion 08-003 – If releasing any data about complaint would identify complainant, then no data can be released. </a:t>
            </a:r>
          </a:p>
          <a:p>
            <a:pPr marL="0" lvl="1" defTabSz="931658">
              <a:defRPr/>
            </a:pPr>
            <a:endParaRPr lang="en-US" dirty="0">
              <a:solidFill>
                <a:prstClr val="black"/>
              </a:solidFill>
            </a:endParaRPr>
          </a:p>
          <a:p>
            <a:pPr marL="0" lvl="1" defTabSz="931658">
              <a:defRPr/>
            </a:pPr>
            <a:r>
              <a:rPr lang="en-US" dirty="0">
                <a:solidFill>
                  <a:prstClr val="black"/>
                </a:solidFill>
              </a:rPr>
              <a:t>Opinion</a:t>
            </a:r>
            <a:r>
              <a:rPr lang="en-US" baseline="0" dirty="0">
                <a:solidFill>
                  <a:prstClr val="black"/>
                </a:solidFill>
              </a:rPr>
              <a:t> 00-036 – children yelling in swimming pool in backyard = use of real property.  </a:t>
            </a:r>
          </a:p>
          <a:p>
            <a:pPr marL="0" lvl="1" defTabSz="931658">
              <a:defRPr/>
            </a:pPr>
            <a:endParaRPr lang="en-US" baseline="0" dirty="0">
              <a:solidFill>
                <a:prstClr val="black"/>
              </a:solidFill>
            </a:endParaRPr>
          </a:p>
          <a:p>
            <a:pPr marL="0" lvl="1" defTabSz="931658">
              <a:defRPr/>
            </a:pPr>
            <a:r>
              <a:rPr lang="en-US" baseline="0" dirty="0">
                <a:solidFill>
                  <a:prstClr val="black"/>
                </a:solidFill>
              </a:rPr>
              <a:t>Opinion 99-045 – odors emanating from wastewater treatment plant = use of real property. </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F9F08466-AEA7-4FC0-9459-6A32F61DA297}" type="slidenum">
              <a:rPr lang="en-US" smtClean="0"/>
              <a:pPr/>
              <a:t>18</a:t>
            </a:fld>
            <a:endParaRPr lang="en-US" dirty="0"/>
          </a:p>
        </p:txBody>
      </p:sp>
    </p:spTree>
    <p:extLst>
      <p:ext uri="{BB962C8B-B14F-4D97-AF65-F5344CB8AC3E}">
        <p14:creationId xmlns:p14="http://schemas.microsoft.com/office/powerpoint/2010/main" val="3317659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15694874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Minn. Stat. § 169.09 requires officers, for some</a:t>
            </a:r>
            <a:r>
              <a:rPr lang="en-US" baseline="0" dirty="0"/>
              <a:t> crashes,</a:t>
            </a:r>
            <a:r>
              <a:rPr lang="en-US" dirty="0"/>
              <a:t> to forward</a:t>
            </a:r>
            <a:r>
              <a:rPr lang="en-US" baseline="0" dirty="0"/>
              <a:t> an accident report to the Commissioner of public safety.</a:t>
            </a:r>
          </a:p>
          <a:p>
            <a:r>
              <a:rPr lang="en-US" b="1" baseline="0" dirty="0"/>
              <a:t>Handout 205</a:t>
            </a:r>
          </a:p>
          <a:p>
            <a:endParaRPr lang="en-US" b="1" baseline="0" dirty="0"/>
          </a:p>
          <a:p>
            <a:r>
              <a:rPr lang="en-US" b="0" baseline="0" dirty="0"/>
              <a:t>Implied consent access for AGO, other gov’t legal counsel </a:t>
            </a:r>
            <a:endParaRPr lang="en-US" b="0"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091268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for suggestions on providing access to this data.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 if a public requester comes to you and wants data on an accident, you need to provide them the public data. If you have your own reports, great, they get that 13.82 public data – the 2, 3, or 6 data.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only have the state accident report, then you may provide the data on that report that are request for service data and response or incident data – that data on the state accident report that align with the data listed in 13.82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subd</a:t>
            </a:r>
            <a:r>
              <a:rPr lang="en-US" sz="1800" dirty="0">
                <a:effectLst/>
                <a:latin typeface="Calibri" panose="020F0502020204030204" pitchFamily="34" charset="0"/>
                <a:ea typeface="Calibri" panose="020F0502020204030204" pitchFamily="34" charset="0"/>
                <a:cs typeface="Times New Roman" panose="02020603050405020304" pitchFamily="18" charset="0"/>
              </a:rPr>
              <a:t>. 3 and 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Agencies that only have the state accident report they still have the obligation to provide public law enforcement data documented in the report upon request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21</a:t>
            </a:fld>
            <a:endParaRPr lang="en-US" dirty="0"/>
          </a:p>
        </p:txBody>
      </p:sp>
    </p:spTree>
    <p:extLst>
      <p:ext uri="{BB962C8B-B14F-4D97-AF65-F5344CB8AC3E}">
        <p14:creationId xmlns:p14="http://schemas.microsoft.com/office/powerpoint/2010/main" val="1997294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936">
              <a:defRPr/>
            </a:pPr>
            <a:r>
              <a:rPr lang="en-US" dirty="0"/>
              <a:t>**171.12, </a:t>
            </a:r>
            <a:r>
              <a:rPr lang="en-US" dirty="0" err="1"/>
              <a:t>subd</a:t>
            </a:r>
            <a:r>
              <a:rPr lang="en-US" dirty="0"/>
              <a:t>. 1a – DPS must immediately and permanently revoke access to DVS database “</a:t>
            </a:r>
            <a:r>
              <a:rPr lang="en-US" b="0" i="0" dirty="0">
                <a:solidFill>
                  <a:srgbClr val="000000"/>
                </a:solidFill>
                <a:effectLst/>
                <a:latin typeface="times new roman" panose="02020603050405020304" pitchFamily="18" charset="0"/>
              </a:rPr>
              <a:t>of any individual who willfully entered, updated, accessed, shared, or disseminated data in violation of state or federal law.”</a:t>
            </a:r>
            <a:endParaRPr lang="en-US" dirty="0"/>
          </a:p>
          <a:p>
            <a:pPr defTabSz="931936">
              <a:defRPr/>
            </a:pPr>
            <a:endParaRPr lang="en-US" dirty="0"/>
          </a:p>
          <a:p>
            <a:pPr defTabSz="931936">
              <a:defRPr/>
            </a:pPr>
            <a:r>
              <a:rPr lang="en-US" dirty="0"/>
              <a:t>Federal Law, the Driver’s Privacy Protection Act, prohibits the sharing of personal information obtained through motor vehicle records except in very strict circumstances.  Minnesota law requires that data provided to obtain a driver’s license be treated the same as provided in the DPPA, so those data also can’t be shared unless it fits a permissible use.  </a:t>
            </a:r>
          </a:p>
          <a:p>
            <a:pPr defTabSz="931936">
              <a:defRPr/>
            </a:pPr>
            <a:endParaRPr lang="en-US" dirty="0"/>
          </a:p>
          <a:p>
            <a:pPr defTabSz="931936">
              <a:defRPr/>
            </a:pPr>
            <a:r>
              <a:rPr lang="en-US" dirty="0"/>
              <a:t>One permissible use under the DPPA is if the personal information are disclosed for use “by any government agency, including…any law enforcement agency, in carrying out its functions.”</a:t>
            </a:r>
          </a:p>
          <a:p>
            <a:pPr defTabSz="931936">
              <a:defRPr/>
            </a:pPr>
            <a:endParaRPr lang="en-US" dirty="0"/>
          </a:p>
          <a:p>
            <a:pPr defTabSz="931936">
              <a:defRPr/>
            </a:pPr>
            <a:r>
              <a:rPr lang="en-US" dirty="0"/>
              <a:t>Compliance with the data practices Act is arguably a “function” of a law enforcement agency, as responding to data requests is required by law.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22</a:t>
            </a:fld>
            <a:endParaRPr lang="en-US" dirty="0"/>
          </a:p>
        </p:txBody>
      </p:sp>
    </p:spTree>
    <p:extLst>
      <p:ext uri="{BB962C8B-B14F-4D97-AF65-F5344CB8AC3E}">
        <p14:creationId xmlns:p14="http://schemas.microsoft.com/office/powerpoint/2010/main" val="1610275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CFD9E-C562-0AC7-EDA6-BC1F01D6D4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BF07F8-8DA8-D4C9-07F0-43DB360054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DDDDBD-184C-1F7D-1CC6-1DB36638E494}"/>
              </a:ext>
            </a:extLst>
          </p:cNvPr>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D28000A1-D5A1-E478-5CE8-43F3C627AF8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994E05-2F65-4857-A130-DF0CAE61F39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4" name="Date Placeholder 3">
            <a:extLst>
              <a:ext uri="{FF2B5EF4-FFF2-40B4-BE49-F238E27FC236}">
                <a16:creationId xmlns:a16="http://schemas.microsoft.com/office/drawing/2014/main" id="{746312DA-25CC-681D-7FE4-EFD8E285619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9282532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F08466-AEA7-4FC0-9459-6A32F61DA29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Date Placeholder 4"/>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November 2018</a:t>
            </a:r>
          </a:p>
        </p:txBody>
      </p:sp>
    </p:spTree>
    <p:extLst>
      <p:ext uri="{BB962C8B-B14F-4D97-AF65-F5344CB8AC3E}">
        <p14:creationId xmlns:p14="http://schemas.microsoft.com/office/powerpoint/2010/main" val="3648504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Compare with “next of kin”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24</a:t>
            </a:fld>
            <a:endParaRPr lang="en-US" dirty="0"/>
          </a:p>
        </p:txBody>
      </p:sp>
    </p:spTree>
    <p:extLst>
      <p:ext uri="{BB962C8B-B14F-4D97-AF65-F5344CB8AC3E}">
        <p14:creationId xmlns:p14="http://schemas.microsoft.com/office/powerpoint/2010/main" val="1042637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13.824</a:t>
            </a:r>
          </a:p>
        </p:txBody>
      </p:sp>
      <p:sp>
        <p:nvSpPr>
          <p:cNvPr id="4" name="Slide Number Placeholder 3"/>
          <p:cNvSpPr>
            <a:spLocks noGrp="1"/>
          </p:cNvSpPr>
          <p:nvPr>
            <p:ph type="sldNum" sz="quarter" idx="10"/>
          </p:nvPr>
        </p:nvSpPr>
        <p:spPr/>
        <p:txBody>
          <a:bodyPr/>
          <a:lstStyle/>
          <a:p>
            <a:pPr defTabSz="913303">
              <a:defRPr/>
            </a:pPr>
            <a:fld id="{F9F08466-AEA7-4FC0-9459-6A32F61DA297}" type="slidenum">
              <a:rPr lang="en-US">
                <a:solidFill>
                  <a:prstClr val="black"/>
                </a:solidFill>
                <a:latin typeface="Calibri"/>
              </a:rPr>
              <a:pPr defTabSz="913303">
                <a:defRPr/>
              </a:pPr>
              <a:t>25</a:t>
            </a:fld>
            <a:endParaRPr lang="en-US" dirty="0">
              <a:solidFill>
                <a:prstClr val="black"/>
              </a:solidFill>
              <a:latin typeface="Calibri"/>
            </a:endParaRPr>
          </a:p>
        </p:txBody>
      </p:sp>
    </p:spTree>
    <p:extLst>
      <p:ext uri="{BB962C8B-B14F-4D97-AF65-F5344CB8AC3E}">
        <p14:creationId xmlns:p14="http://schemas.microsoft.com/office/powerpoint/2010/main" val="1708504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Might talk about expungements here</a:t>
            </a:r>
          </a:p>
          <a:p>
            <a:r>
              <a:rPr lang="en-US" dirty="0"/>
              <a:t>Acknowledge difference of interpretation with DHS</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26</a:t>
            </a:fld>
            <a:endParaRPr lang="en-US" dirty="0"/>
          </a:p>
        </p:txBody>
      </p:sp>
    </p:spTree>
    <p:extLst>
      <p:ext uri="{BB962C8B-B14F-4D97-AF65-F5344CB8AC3E}">
        <p14:creationId xmlns:p14="http://schemas.microsoft.com/office/powerpoint/2010/main" val="28013578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Law enforcement sometimes ask about medical information in their data and whether it is protected by HIPPA. So in order to be covered by HIPPA and agency has to be a covered entity. That means it’s a health plan, a health care clearinghouse, or a health care provider who transmits any health information electronically related to payments. So generally law enforcement is not a covered entity so would not be subject to HIPPA, but entities that have its own group health plan, or some EMT services may be covered entities. </a:t>
            </a:r>
            <a:r>
              <a:rPr lang="en-US" sz="1800">
                <a:effectLst/>
                <a:latin typeface="Calibri" panose="020F0502020204030204" pitchFamily="34" charset="0"/>
                <a:ea typeface="Calibri" panose="020F0502020204030204" pitchFamily="34" charset="0"/>
                <a:cs typeface="Times New Roman" panose="02020603050405020304" pitchFamily="18" charset="0"/>
              </a:rPr>
              <a:t>So if you think these circumstances may apply to you just note you’ll have to make a call at your entity to determine whether you are a covered entity for HIPPA purposes. </a:t>
            </a:r>
          </a:p>
          <a:p>
            <a:pPr marL="0" lvl="1"/>
            <a:endParaRPr lang="en-US" b="1"/>
          </a:p>
          <a:p>
            <a:pPr marL="0" lvl="1"/>
            <a:r>
              <a:rPr lang="en-US" b="1" dirty="0"/>
              <a:t>45 CFR 160.103</a:t>
            </a:r>
            <a:endParaRPr lang="en-US" b="1" i="1" dirty="0"/>
          </a:p>
          <a:p>
            <a:r>
              <a:rPr lang="en-US" i="1" dirty="0"/>
              <a:t>Covered entity means:</a:t>
            </a:r>
          </a:p>
          <a:p>
            <a:r>
              <a:rPr lang="en-US" dirty="0"/>
              <a:t>(1) A health plan.</a:t>
            </a:r>
          </a:p>
          <a:p>
            <a:r>
              <a:rPr lang="en-US" dirty="0"/>
              <a:t>(2) A health care clearinghouse.</a:t>
            </a:r>
          </a:p>
          <a:p>
            <a:r>
              <a:rPr lang="en-US" dirty="0"/>
              <a:t>(3) A health care provider who transmits any health information in electronic form in connection with a transaction covered by this subchapter.</a:t>
            </a:r>
          </a:p>
          <a:p>
            <a:endParaRPr lang="en-US" dirty="0"/>
          </a:p>
          <a:p>
            <a:r>
              <a:rPr lang="en-US" b="1" dirty="0"/>
              <a:t>§ 164.502 Uses and disclosures of protected health information: general rules.</a:t>
            </a:r>
          </a:p>
          <a:p>
            <a:r>
              <a:rPr lang="en-US" dirty="0"/>
              <a:t>(a) </a:t>
            </a:r>
            <a:r>
              <a:rPr lang="en-US" i="1" dirty="0"/>
              <a:t>Standard. A covered entity may </a:t>
            </a:r>
            <a:r>
              <a:rPr lang="en-US" dirty="0"/>
              <a:t>not use or disclose protected health information, except as permitted or required by this subpart or by subpart C of part 160 of this subchapter.</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27</a:t>
            </a:fld>
            <a:endParaRPr lang="en-US" dirty="0"/>
          </a:p>
        </p:txBody>
      </p:sp>
    </p:spTree>
    <p:extLst>
      <p:ext uri="{BB962C8B-B14F-4D97-AF65-F5344CB8AC3E}">
        <p14:creationId xmlns:p14="http://schemas.microsoft.com/office/powerpoint/2010/main" val="17081905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Poll #4</a:t>
            </a:r>
          </a:p>
        </p:txBody>
      </p:sp>
      <p:sp>
        <p:nvSpPr>
          <p:cNvPr id="4" name="Slide Number Placeholder 3"/>
          <p:cNvSpPr>
            <a:spLocks noGrp="1"/>
          </p:cNvSpPr>
          <p:nvPr>
            <p:ph type="sldNum" sz="quarter" idx="10"/>
          </p:nvPr>
        </p:nvSpPr>
        <p:spPr/>
        <p:txBody>
          <a:bodyPr/>
          <a:lstStyle/>
          <a:p>
            <a:fld id="{F9F08466-AEA7-4FC0-9459-6A32F61DA297}" type="slidenum">
              <a:rPr lang="en-US" smtClean="0"/>
              <a:pPr/>
              <a:t>28</a:t>
            </a:fld>
            <a:endParaRPr lang="en-US" dirty="0"/>
          </a:p>
        </p:txBody>
      </p:sp>
    </p:spTree>
    <p:extLst>
      <p:ext uri="{BB962C8B-B14F-4D97-AF65-F5344CB8AC3E}">
        <p14:creationId xmlns:p14="http://schemas.microsoft.com/office/powerpoint/2010/main" val="9401021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Government entity is both the employer and a law enforcement agency. Some data are public and some data are private under section 13.43. </a:t>
            </a:r>
          </a:p>
          <a:p>
            <a:endParaRPr lang="en-US" dirty="0"/>
          </a:p>
          <a:p>
            <a:r>
              <a:rPr lang="en-US" dirty="0"/>
              <a:t>Peace Officer Database – 626.8457 – collects public and private data on officers to evaluate effectiveness and training and to identify patterns of behavior that suggest officer is in crisis or likely to violate POST model policy.</a:t>
            </a:r>
          </a:p>
          <a:p>
            <a:endParaRPr lang="en-US" dirty="0"/>
          </a:p>
          <a:p>
            <a:r>
              <a:rPr lang="en-US" dirty="0"/>
              <a:t>POST determines what data are necessary and has authority to obtain public and </a:t>
            </a:r>
            <a:r>
              <a:rPr lang="en-US" b="1" i="1" dirty="0"/>
              <a:t>private</a:t>
            </a:r>
            <a:r>
              <a:rPr lang="en-US" b="0" i="1" dirty="0"/>
              <a:t> </a:t>
            </a:r>
            <a:r>
              <a:rPr lang="en-US" b="0" i="0" dirty="0"/>
              <a:t>data. Chief law enforcement officers </a:t>
            </a:r>
            <a:r>
              <a:rPr lang="en-US" b="1" i="1" dirty="0"/>
              <a:t>must</a:t>
            </a:r>
            <a:r>
              <a:rPr lang="en-US" b="0" i="0" dirty="0"/>
              <a:t> share the data and must provide updates on ongoing basis and within 30 days of final disposition of a complaint or investigation. </a:t>
            </a:r>
          </a:p>
          <a:p>
            <a:endParaRPr lang="en-US" b="0" i="0" dirty="0"/>
          </a:p>
          <a:p>
            <a:r>
              <a:rPr lang="en-US" b="0" i="0" dirty="0"/>
              <a:t>Advisory Opinion 18-017: Pursuant to Minnesota Statutes, Chapter 13, what is the classification of the data related to the final disposition of disciplinary action in the “Investigation File,” which is now part of an active criminal investigation?</a:t>
            </a:r>
          </a:p>
          <a:p>
            <a:endParaRPr lang="en-US" b="0" i="0" dirty="0"/>
          </a:p>
          <a:p>
            <a:r>
              <a:rPr lang="en-US" b="0" i="0" dirty="0"/>
              <a:t>Answer: Pursuant to Minnesota Statutes, Chapter 13, data related to the final disposition of disciplinary action in the “Investigation File” are public personnel data, even though the same data are now part of an active criminal investigation.</a:t>
            </a:r>
          </a:p>
          <a:p>
            <a:endParaRPr lang="en-US" b="0" i="0" dirty="0"/>
          </a:p>
          <a:p>
            <a:pPr algn="l"/>
            <a:r>
              <a:rPr lang="en-US" b="0" i="0" dirty="0">
                <a:solidFill>
                  <a:srgbClr val="333333"/>
                </a:solidFill>
                <a:effectLst/>
                <a:latin typeface="Open Sans" panose="020B0606030504020204" pitchFamily="34" charset="0"/>
              </a:rPr>
              <a:t>the Minnesota Supreme Court concluded that personnel data that are public per section 13.43, subdivision 2(a)(5), remain public even though the same data are classified as confidential during an active maltreatment investigation under Minnesota Statutes, section 13.46, subdivision 3. (See </a:t>
            </a:r>
            <a:r>
              <a:rPr lang="en-US" b="0" i="1" dirty="0">
                <a:solidFill>
                  <a:srgbClr val="333333"/>
                </a:solidFill>
                <a:effectLst/>
                <a:latin typeface="Open Sans" panose="020B0606030504020204" pitchFamily="34" charset="0"/>
              </a:rPr>
              <a:t>Harlow v. State Dept. of Human Services</a:t>
            </a:r>
            <a:r>
              <a:rPr lang="en-US" b="0" i="0" dirty="0">
                <a:solidFill>
                  <a:srgbClr val="333333"/>
                </a:solidFill>
                <a:effectLst/>
                <a:latin typeface="Open Sans" panose="020B0606030504020204" pitchFamily="34" charset="0"/>
              </a:rPr>
              <a:t>, 883 N.W.2d 561, 568 (Minn. 2016)). The Court wrote:</a:t>
            </a:r>
          </a:p>
          <a:p>
            <a:pPr algn="l"/>
            <a:r>
              <a:rPr lang="en-US" b="0" i="1" dirty="0">
                <a:solidFill>
                  <a:srgbClr val="333333"/>
                </a:solidFill>
                <a:effectLst/>
                <a:latin typeface="Open Sans" panose="020B0606030504020204" pitchFamily="34" charset="0"/>
              </a:rPr>
              <a:t>We conclude that personnel data consisting of an employment investigation report that is reclassified as public upon the “final disposition of [an employee] disciplinary action” … remains public even though the data is duplicative of data in a maltreatment investigation that is classified as confidential. ... Two reasons support our conclusion. First, there is no federal law or temporary classification that provides that the data is not public. When there is a final disposition of a disciplinary action … the personnel data is reclassified as public and is available to the public. </a:t>
            </a:r>
            <a:endParaRPr lang="en-US" b="0" i="0" dirty="0">
              <a:solidFill>
                <a:srgbClr val="333333"/>
              </a:solidFill>
              <a:effectLst/>
              <a:latin typeface="Open Sans" panose="020B0606030504020204" pitchFamily="34" charset="0"/>
            </a:endParaRPr>
          </a:p>
          <a:p>
            <a:pPr algn="l"/>
            <a:r>
              <a:rPr lang="en-US" b="0" i="1" dirty="0">
                <a:solidFill>
                  <a:srgbClr val="333333"/>
                </a:solidFill>
                <a:effectLst/>
                <a:latin typeface="Open Sans" panose="020B0606030504020204" pitchFamily="34" charset="0"/>
              </a:rPr>
              <a:t>Second, our interpretation gives effect to the provisions of both statutes [per Minnesota Statutes, section 645.17.]. Specifically, the employment investigation data is public … and the data in the maltreatment investigation remains confidential. ... We acknowledge that it may seem anomalous to have data classified as public for one purpose, and confidential for another purpose. But we see nothing in the text of the [Data Practices Act] that prohibits this outcome.</a:t>
            </a:r>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In </a:t>
            </a:r>
            <a:r>
              <a:rPr lang="en-US" b="0" i="1" dirty="0">
                <a:solidFill>
                  <a:srgbClr val="333333"/>
                </a:solidFill>
                <a:effectLst/>
                <a:latin typeface="Open Sans" panose="020B0606030504020204" pitchFamily="34" charset="0"/>
              </a:rPr>
              <a:t>Harlow</a:t>
            </a:r>
            <a:r>
              <a:rPr lang="en-US" b="0" i="0" dirty="0">
                <a:solidFill>
                  <a:srgbClr val="333333"/>
                </a:solidFill>
                <a:effectLst/>
                <a:latin typeface="Open Sans" panose="020B0606030504020204" pitchFamily="34" charset="0"/>
              </a:rPr>
              <a:t>, the Minnesota Supreme Court did not address the interaction of sections 13.43 and 13.82. Nonetheless, the Court’s conclusion in </a:t>
            </a:r>
            <a:r>
              <a:rPr lang="en-US" b="0" i="1" dirty="0">
                <a:solidFill>
                  <a:srgbClr val="333333"/>
                </a:solidFill>
                <a:effectLst/>
                <a:latin typeface="Open Sans" panose="020B0606030504020204" pitchFamily="34" charset="0"/>
              </a:rPr>
              <a:t>Harlow</a:t>
            </a:r>
            <a:r>
              <a:rPr lang="en-US" b="0" i="0" dirty="0">
                <a:solidFill>
                  <a:srgbClr val="333333"/>
                </a:solidFill>
                <a:effectLst/>
                <a:latin typeface="Open Sans" panose="020B0606030504020204" pitchFamily="34" charset="0"/>
              </a:rPr>
              <a:t> is consistent with the Commissioner’s conclusion in Advisory Opinion 96-017, namely, that the same government data may simultaneously be classified as public for one purpose and confidential for another. </a:t>
            </a:r>
          </a:p>
          <a:p>
            <a:endParaRPr lang="en-US" dirty="0"/>
          </a:p>
        </p:txBody>
      </p:sp>
      <p:sp>
        <p:nvSpPr>
          <p:cNvPr id="4" name="Slide Number Placeholder 3"/>
          <p:cNvSpPr>
            <a:spLocks noGrp="1"/>
          </p:cNvSpPr>
          <p:nvPr>
            <p:ph type="sldNum" sz="quarter" idx="10"/>
          </p:nvPr>
        </p:nvSpPr>
        <p:spPr/>
        <p:txBody>
          <a:bodyPr/>
          <a:lstStyle/>
          <a:p>
            <a:fld id="{F9F08466-AEA7-4FC0-9459-6A32F61DA297}" type="slidenum">
              <a:rPr lang="en-US" smtClean="0"/>
              <a:pPr/>
              <a:t>29</a:t>
            </a:fld>
            <a:endParaRPr lang="en-US" dirty="0"/>
          </a:p>
        </p:txBody>
      </p:sp>
    </p:spTree>
    <p:extLst>
      <p:ext uri="{BB962C8B-B14F-4D97-AF65-F5344CB8AC3E}">
        <p14:creationId xmlns:p14="http://schemas.microsoft.com/office/powerpoint/2010/main" val="31660828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find this information on our website, as well.</a:t>
            </a:r>
          </a:p>
        </p:txBody>
      </p:sp>
      <p:sp>
        <p:nvSpPr>
          <p:cNvPr id="10" name="Date Placeholder 9"/>
          <p:cNvSpPr>
            <a:spLocks noGrp="1"/>
          </p:cNvSpPr>
          <p:nvPr>
            <p:ph type="dt" idx="10"/>
          </p:nvPr>
        </p:nvSpPr>
        <p:spPr/>
        <p:txBody>
          <a:bodyPr/>
          <a:lstStyle/>
          <a:p>
            <a:r>
              <a:rPr lang="en-US"/>
              <a:t>July 2022</a:t>
            </a:r>
            <a:endParaRPr lang="en-US" dirty="0"/>
          </a:p>
        </p:txBody>
      </p:sp>
    </p:spTree>
    <p:extLst>
      <p:ext uri="{BB962C8B-B14F-4D97-AF65-F5344CB8AC3E}">
        <p14:creationId xmlns:p14="http://schemas.microsoft.com/office/powerpoint/2010/main" val="3082891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444734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3</a:t>
            </a:fld>
            <a:endParaRPr lang="en-US" dirty="0">
              <a:solidFill>
                <a:prstClr val="black"/>
              </a:solidFill>
            </a:endParaRPr>
          </a:p>
        </p:txBody>
      </p:sp>
      <p:sp>
        <p:nvSpPr>
          <p:cNvPr id="4" name="Date Placeholder 3">
            <a:extLst>
              <a:ext uri="{FF2B5EF4-FFF2-40B4-BE49-F238E27FC236}">
                <a16:creationId xmlns:a16="http://schemas.microsoft.com/office/drawing/2014/main" id="{49ABB926-1639-4186-9C6F-90FDC28F583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82010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Handout 202 and 203 (new language)</a:t>
            </a:r>
          </a:p>
          <a:p>
            <a:r>
              <a:rPr lang="en-US" dirty="0"/>
              <a:t>Portable recording system data: audio or video collected by a device worn by a peace officer.</a:t>
            </a:r>
          </a:p>
          <a:p>
            <a:endParaRPr lang="en-US" dirty="0"/>
          </a:p>
          <a:p>
            <a:r>
              <a:rPr lang="en-US" dirty="0"/>
              <a:t>Body camera data that document incidents that don’t result in an investigation are also private/nonpublic.</a:t>
            </a:r>
          </a:p>
          <a:p>
            <a:endParaRPr lang="en-US" dirty="0"/>
          </a:p>
          <a:p>
            <a:r>
              <a:rPr lang="en-US" dirty="0"/>
              <a:t>Remember also that under section 13.82, </a:t>
            </a:r>
            <a:r>
              <a:rPr lang="en-US" dirty="0" err="1"/>
              <a:t>subd</a:t>
            </a:r>
            <a:r>
              <a:rPr lang="en-US" dirty="0"/>
              <a:t>. 7 any active investigative data that is submitted to the court as evidence also becomes public. </a:t>
            </a:r>
          </a:p>
        </p:txBody>
      </p:sp>
      <p:sp>
        <p:nvSpPr>
          <p:cNvPr id="4" name="Slide Number Placeholder 3"/>
          <p:cNvSpPr>
            <a:spLocks noGrp="1"/>
          </p:cNvSpPr>
          <p:nvPr>
            <p:ph type="sldNum" sz="quarter" idx="10"/>
          </p:nvPr>
        </p:nvSpPr>
        <p:spPr/>
        <p:txBody>
          <a:bodyPr/>
          <a:lstStyle/>
          <a:p>
            <a:fld id="{F9F08466-AEA7-4FC0-9459-6A32F61DA297}" type="slidenum">
              <a:rPr lang="en-US" smtClean="0"/>
              <a:pPr/>
              <a:t>4</a:t>
            </a:fld>
            <a:endParaRPr lang="en-US" dirty="0"/>
          </a:p>
        </p:txBody>
      </p:sp>
    </p:spTree>
    <p:extLst>
      <p:ext uri="{BB962C8B-B14F-4D97-AF65-F5344CB8AC3E}">
        <p14:creationId xmlns:p14="http://schemas.microsoft.com/office/powerpoint/2010/main" val="87477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who gets access to private BCD, we have to look at who are the data subjects.</a:t>
            </a:r>
          </a:p>
          <a:p>
            <a:endParaRPr lang="en-US" dirty="0"/>
          </a:p>
          <a:p>
            <a:r>
              <a:rPr lang="en-US" dirty="0"/>
              <a:t>Access to data with no identifiable individuals – e.g., Officers finding a lost dog. No identifiable individuals, but owner of dog may be “subject” of nonpublic data and could possibly have access. LEA should make determination on who is the data subject of nonpublic data. The owner of property seems reasonable. The data should not be constructively re-classified as protected nonpublic. Someone should have access.</a:t>
            </a:r>
          </a:p>
        </p:txBody>
      </p:sp>
      <p:sp>
        <p:nvSpPr>
          <p:cNvPr id="4" name="Slide Number Placeholder 3"/>
          <p:cNvSpPr>
            <a:spLocks noGrp="1"/>
          </p:cNvSpPr>
          <p:nvPr>
            <p:ph type="sldNum" sz="quarter" idx="10"/>
          </p:nvPr>
        </p:nvSpPr>
        <p:spPr/>
        <p:txBody>
          <a:bodyPr/>
          <a:lstStyle/>
          <a:p>
            <a:fld id="{F9F08466-AEA7-4FC0-9459-6A32F61DA297}" type="slidenum">
              <a:rPr lang="en-US" smtClean="0"/>
              <a:pPr/>
              <a:t>5</a:t>
            </a:fld>
            <a:endParaRPr lang="en-US" dirty="0"/>
          </a:p>
        </p:txBody>
      </p:sp>
      <p:sp>
        <p:nvSpPr>
          <p:cNvPr id="5" name="Date Placeholder 4">
            <a:extLst>
              <a:ext uri="{FF2B5EF4-FFF2-40B4-BE49-F238E27FC236}">
                <a16:creationId xmlns:a16="http://schemas.microsoft.com/office/drawing/2014/main" id="{AC425011-6FFA-4678-89D7-FEB6A0968E7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477679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Requirements added to 13.825 during the 2023 legislative session</a:t>
            </a:r>
          </a:p>
          <a:p>
            <a:endParaRPr lang="en-US" dirty="0"/>
          </a:p>
          <a:p>
            <a:r>
              <a:rPr lang="en-US" dirty="0"/>
              <a:t>Possible topic to discuss = who is next of kin? We don’t know. Different from 13.10 personal representative, rely on current practices for making those determinations (i.e., when LEA has to notify a family of a deceased individual – how do they make that determination).</a:t>
            </a:r>
          </a:p>
        </p:txBody>
      </p:sp>
      <p:sp>
        <p:nvSpPr>
          <p:cNvPr id="4" name="Slide Number Placeholder 3"/>
          <p:cNvSpPr>
            <a:spLocks noGrp="1"/>
          </p:cNvSpPr>
          <p:nvPr>
            <p:ph type="sldNum" sz="quarter" idx="10"/>
          </p:nvPr>
        </p:nvSpPr>
        <p:spPr/>
        <p:txBody>
          <a:bodyPr/>
          <a:lstStyle/>
          <a:p>
            <a:fld id="{F9F08466-AEA7-4FC0-9459-6A32F61DA297}" type="slidenum">
              <a:rPr lang="en-US" smtClean="0"/>
              <a:pPr/>
              <a:t>6</a:t>
            </a:fld>
            <a:endParaRPr lang="en-US" dirty="0"/>
          </a:p>
        </p:txBody>
      </p:sp>
    </p:spTree>
    <p:extLst>
      <p:ext uri="{BB962C8B-B14F-4D97-AF65-F5344CB8AC3E}">
        <p14:creationId xmlns:p14="http://schemas.microsoft.com/office/powerpoint/2010/main" val="231953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1C61D-8E23-377B-A293-61A4B442DD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39592F8-E8F4-E6B7-32F2-9CBEBDE70E3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9A3F6A-1BA8-0929-7776-BED89009BCE6}"/>
              </a:ext>
            </a:extLst>
          </p:cNvPr>
          <p:cNvSpPr>
            <a:spLocks noGrp="1"/>
          </p:cNvSpPr>
          <p:nvPr>
            <p:ph type="body" idx="1"/>
          </p:nvPr>
        </p:nvSpPr>
        <p:spPr/>
        <p:txBody>
          <a:bodyPr/>
          <a:lstStyle/>
          <a:p>
            <a:r>
              <a:rPr lang="en-US" dirty="0"/>
              <a:t>New requirements added to 13.825 during the 2025 legislative session.</a:t>
            </a:r>
          </a:p>
          <a:p>
            <a:endParaRPr lang="en-US" dirty="0"/>
          </a:p>
          <a:p>
            <a:r>
              <a:rPr lang="en-US" dirty="0"/>
              <a:t>We’re going to talk about accident reports and LEA crash data after the break…</a:t>
            </a:r>
          </a:p>
          <a:p>
            <a:endParaRPr lang="en-US" dirty="0"/>
          </a:p>
          <a:p>
            <a:r>
              <a:rPr lang="en-US" dirty="0"/>
              <a:t>Also note that it applies to videos prior to the legislative change. Make note of how long videos are being maintained by the agency. </a:t>
            </a:r>
          </a:p>
          <a:p>
            <a:endParaRPr lang="en-US" dirty="0"/>
          </a:p>
          <a:p>
            <a:r>
              <a:rPr lang="en-US" dirty="0"/>
              <a:t>*You can talk about AGO implied consent here OR when talking about the accident report below</a:t>
            </a:r>
          </a:p>
        </p:txBody>
      </p:sp>
      <p:sp>
        <p:nvSpPr>
          <p:cNvPr id="4" name="Slide Number Placeholder 3">
            <a:extLst>
              <a:ext uri="{FF2B5EF4-FFF2-40B4-BE49-F238E27FC236}">
                <a16:creationId xmlns:a16="http://schemas.microsoft.com/office/drawing/2014/main" id="{9FD3FD66-22D0-F6EE-9091-DB77746929A1}"/>
              </a:ext>
            </a:extLst>
          </p:cNvPr>
          <p:cNvSpPr>
            <a:spLocks noGrp="1"/>
          </p:cNvSpPr>
          <p:nvPr>
            <p:ph type="sldNum" sz="quarter" idx="10"/>
          </p:nvPr>
        </p:nvSpPr>
        <p:spPr/>
        <p:txBody>
          <a:bodyPr/>
          <a:lstStyle/>
          <a:p>
            <a:fld id="{F9F08466-AEA7-4FC0-9459-6A32F61DA297}" type="slidenum">
              <a:rPr lang="en-US" smtClean="0"/>
              <a:pPr/>
              <a:t>7</a:t>
            </a:fld>
            <a:endParaRPr lang="en-US" dirty="0"/>
          </a:p>
        </p:txBody>
      </p:sp>
    </p:spTree>
    <p:extLst>
      <p:ext uri="{BB962C8B-B14F-4D97-AF65-F5344CB8AC3E}">
        <p14:creationId xmlns:p14="http://schemas.microsoft.com/office/powerpoint/2010/main" val="23490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Notwithstanding section 138.17, law enforcement agencies must delete UAV data as soon as possible, and in no event later than seven days after collection unless the data is part of an active criminal investigation. (626.19, subd. 6(c))</a:t>
            </a:r>
          </a:p>
          <a:p>
            <a:endParaRPr lang="en-US" dirty="0"/>
          </a:p>
        </p:txBody>
      </p:sp>
      <p:sp>
        <p:nvSpPr>
          <p:cNvPr id="5" name="Slide Number Placeholder 4"/>
          <p:cNvSpPr>
            <a:spLocks noGrp="1"/>
          </p:cNvSpPr>
          <p:nvPr>
            <p:ph type="sldNum" sz="quarter" idx="11"/>
          </p:nvPr>
        </p:nvSpPr>
        <p:spPr/>
        <p:txBody>
          <a:bodyPr/>
          <a:lstStyle/>
          <a:p>
            <a:fld id="{F9F08466-AEA7-4FC0-9459-6A32F61DA297}" type="slidenum">
              <a:rPr lang="en-US" smtClean="0">
                <a:solidFill>
                  <a:prstClr val="black"/>
                </a:solidFill>
              </a:rPr>
              <a:pPr/>
              <a:t>8</a:t>
            </a:fld>
            <a:endParaRPr lang="en-US" dirty="0">
              <a:solidFill>
                <a:prstClr val="black"/>
              </a:solidFill>
            </a:endParaRPr>
          </a:p>
        </p:txBody>
      </p:sp>
      <p:sp>
        <p:nvSpPr>
          <p:cNvPr id="4" name="Date Placeholder 3">
            <a:extLst>
              <a:ext uri="{FF2B5EF4-FFF2-40B4-BE49-F238E27FC236}">
                <a16:creationId xmlns:a16="http://schemas.microsoft.com/office/drawing/2014/main" id="{6A6DA146-0E4E-45D2-8F43-7EDC33217D2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42572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994E05-2F65-4857-A130-DF0CAE61F394}" type="slidenum">
              <a:rPr lang="en-US" smtClean="0"/>
              <a:t>9</a:t>
            </a:fld>
            <a:endParaRPr lang="en-US"/>
          </a:p>
        </p:txBody>
      </p:sp>
    </p:spTree>
    <p:extLst>
      <p:ext uri="{BB962C8B-B14F-4D97-AF65-F5344CB8AC3E}">
        <p14:creationId xmlns:p14="http://schemas.microsoft.com/office/powerpoint/2010/main" val="781751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0" y="5503407"/>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3665" y="1798682"/>
            <a:ext cx="5796669" cy="919671"/>
          </a:xfrm>
          <a:prstGeom prst="rect">
            <a:avLst/>
          </a:prstGeom>
        </p:spPr>
      </p:pic>
    </p:spTree>
    <p:extLst>
      <p:ext uri="{BB962C8B-B14F-4D97-AF65-F5344CB8AC3E}">
        <p14:creationId xmlns:p14="http://schemas.microsoft.com/office/powerpoint/2010/main" val="4127634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3"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30476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Tree>
    <p:extLst>
      <p:ext uri="{BB962C8B-B14F-4D97-AF65-F5344CB8AC3E}">
        <p14:creationId xmlns:p14="http://schemas.microsoft.com/office/powerpoint/2010/main" val="166503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9" name="Slide Number Placeholder 6"/>
          <p:cNvSpPr>
            <a:spLocks noGrp="1"/>
          </p:cNvSpPr>
          <p:nvPr>
            <p:ph type="sldNum" sz="quarter" idx="12"/>
          </p:nvPr>
        </p:nvSpPr>
        <p:spPr>
          <a:xfrm>
            <a:off x="7418349" y="6356351"/>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598836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43196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598705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321486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22847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01049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628650"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9418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2734632"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4864515"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6994398"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807122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0" y="5512601"/>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308" y="1773837"/>
            <a:ext cx="5361384" cy="850611"/>
          </a:xfrm>
          <a:prstGeom prst="rect">
            <a:avLst/>
          </a:prstGeom>
        </p:spPr>
      </p:pic>
    </p:spTree>
    <p:extLst>
      <p:ext uri="{BB962C8B-B14F-4D97-AF65-F5344CB8AC3E}">
        <p14:creationId xmlns:p14="http://schemas.microsoft.com/office/powerpoint/2010/main" val="4222921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a:xfrm>
            <a:off x="1179610" y="1964392"/>
            <a:ext cx="1749143"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1101919"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18406"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534177"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050663"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5966434"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4806084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604749" y="1981899"/>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2734632"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4864515"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6994398"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7432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a:xfrm>
            <a:off x="604749"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604749"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a:xfrm>
            <a:off x="2157413" y="3939362"/>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4649854"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a:xfrm>
            <a:off x="6202517" y="3939361"/>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3330702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604749"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604749"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a:xfrm>
            <a:off x="2157413" y="3939362"/>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4649854"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a:xfrm>
            <a:off x="6202517" y="393936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336546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a:xfrm>
            <a:off x="604749"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537437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Picture Placeholder 2"/>
          <p:cNvSpPr>
            <a:spLocks noGrp="1"/>
          </p:cNvSpPr>
          <p:nvPr>
            <p:ph type="pic" sz="quarter" idx="13" hasCustomPrompt="1"/>
          </p:nvPr>
        </p:nvSpPr>
        <p:spPr>
          <a:xfrm>
            <a:off x="604749"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821414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9144000" cy="6857998"/>
          </a:xfrm>
        </p:spPr>
        <p:txBody>
          <a:bodyPr/>
          <a:lstStyle/>
          <a:p>
            <a:r>
              <a:rPr lang="en-US"/>
              <a:t>Click icon to add picture</a:t>
            </a:r>
          </a:p>
        </p:txBody>
      </p:sp>
    </p:spTree>
    <p:extLst>
      <p:ext uri="{BB962C8B-B14F-4D97-AF65-F5344CB8AC3E}">
        <p14:creationId xmlns:p14="http://schemas.microsoft.com/office/powerpoint/2010/main" val="7236965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726124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9144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5575725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5"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1524000" y="2233263"/>
            <a:ext cx="6096000" cy="2966751"/>
          </a:xfrm>
        </p:spPr>
        <p:txBody>
          <a:bodyPr/>
          <a:lstStyle/>
          <a:p>
            <a:endParaRPr lang="en-US"/>
          </a:p>
        </p:txBody>
      </p:sp>
    </p:spTree>
    <p:extLst>
      <p:ext uri="{BB962C8B-B14F-4D97-AF65-F5344CB8AC3E}">
        <p14:creationId xmlns:p14="http://schemas.microsoft.com/office/powerpoint/2010/main" val="125594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a:xfrm>
            <a:off x="0" y="4773020"/>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041204"/>
            <a:ext cx="4940300"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9" name="Footer Placeholder 4"/>
          <p:cNvSpPr>
            <a:spLocks noGrp="1"/>
          </p:cNvSpPr>
          <p:nvPr>
            <p:ph type="ftr" sz="quarter" idx="3"/>
          </p:nvPr>
        </p:nvSpPr>
        <p:spPr>
          <a:xfrm>
            <a:off x="4690171" y="6138333"/>
            <a:ext cx="4190735" cy="365125"/>
          </a:xfrm>
          <a:prstGeom prst="rect">
            <a:avLst/>
          </a:prstGeom>
        </p:spPr>
        <p:txBody>
          <a:bodyPr anchor="b"/>
          <a:lstStyle>
            <a:lvl1pPr algn="r">
              <a:defRPr sz="900">
                <a:solidFill>
                  <a:schemeClr val="tx2"/>
                </a:solidFill>
              </a:defRPr>
            </a:lvl1pPr>
          </a:lstStyle>
          <a:p>
            <a:endParaRPr lang="en-US" dirty="0">
              <a:solidFill>
                <a:srgbClr val="000000"/>
              </a:solidFill>
            </a:endParaRPr>
          </a:p>
        </p:txBody>
      </p:sp>
      <p:sp>
        <p:nvSpPr>
          <p:cNvPr id="6" name="Picture Placeholder 5"/>
          <p:cNvSpPr>
            <a:spLocks noGrp="1"/>
          </p:cNvSpPr>
          <p:nvPr>
            <p:ph type="pic" sz="quarter" idx="17"/>
          </p:nvPr>
        </p:nvSpPr>
        <p:spPr>
          <a:xfrm>
            <a:off x="0" y="0"/>
            <a:ext cx="9144000" cy="3380732"/>
          </a:xfrm>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095" y="6164033"/>
            <a:ext cx="2106032" cy="334133"/>
          </a:xfrm>
          <a:prstGeom prst="rect">
            <a:avLst/>
          </a:prstGeom>
        </p:spPr>
      </p:pic>
    </p:spTree>
    <p:extLst>
      <p:ext uri="{BB962C8B-B14F-4D97-AF65-F5344CB8AC3E}">
        <p14:creationId xmlns:p14="http://schemas.microsoft.com/office/powerpoint/2010/main" val="8038131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1524000" y="2233263"/>
            <a:ext cx="6096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7676891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40839794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
        <p:nvSpPr>
          <p:cNvPr id="11"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153618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3" y="287066"/>
            <a:ext cx="2641445"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611982" y="3211514"/>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628650" y="6356351"/>
            <a:ext cx="1018943"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1" name="Slide Number Placeholder 6"/>
          <p:cNvSpPr>
            <a:spLocks noGrp="1"/>
          </p:cNvSpPr>
          <p:nvPr>
            <p:ph type="sldNum" sz="quarter" idx="13"/>
          </p:nvPr>
        </p:nvSpPr>
        <p:spPr>
          <a:xfrm>
            <a:off x="7418349" y="6356351"/>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1031678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611921" y="1365204"/>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28617688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1" y="691883"/>
            <a:ext cx="4725590"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9358848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000350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39711227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058570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4"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1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68120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3865"/>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a:xfrm>
            <a:off x="628650" y="1335089"/>
            <a:ext cx="7886700" cy="4841875"/>
          </a:xfrm>
        </p:spPr>
        <p:txBody>
          <a:bodyPr/>
          <a:lstStyle/>
          <a:p>
            <a:endParaRPr lang="en-US"/>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1620171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609968" y="685800"/>
            <a:ext cx="41148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42870193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290298" y="912530"/>
            <a:ext cx="3496041"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7158612" y="524007"/>
            <a:ext cx="1616475"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6938251" y="3581845"/>
            <a:ext cx="1978484"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0080764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a:p>
        </p:txBody>
      </p:sp>
      <p:sp>
        <p:nvSpPr>
          <p:cNvPr id="2" name="Title 1"/>
          <p:cNvSpPr>
            <a:spLocks noGrp="1"/>
          </p:cNvSpPr>
          <p:nvPr>
            <p:ph type="title" hasCustomPrompt="1"/>
          </p:nvPr>
        </p:nvSpPr>
        <p:spPr>
          <a:xfrm>
            <a:off x="1724607" y="1609867"/>
            <a:ext cx="5694788" cy="3638266"/>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7410626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47959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9144000" cy="1340989"/>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dirty="0">
              <a:solidFill>
                <a:srgbClr val="000000"/>
              </a:solidFill>
            </a:endParaRPr>
          </a:p>
        </p:txBody>
      </p:sp>
      <p:sp>
        <p:nvSpPr>
          <p:cNvPr id="4" name="Slide Number Placeholder 3"/>
          <p:cNvSpPr>
            <a:spLocks noGrp="1"/>
          </p:cNvSpPr>
          <p:nvPr>
            <p:ph type="sldNum" sz="quarter" idx="11"/>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2362286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6286167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endParaRPr lang="en-US"/>
          </a:p>
        </p:txBody>
      </p:sp>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363761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7366891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595566"/>
            <a:ext cx="2900940" cy="460249"/>
          </a:xfrm>
          <a:prstGeom prst="rect">
            <a:avLst/>
          </a:prstGeom>
        </p:spPr>
      </p:pic>
    </p:spTree>
    <p:extLst>
      <p:ext uri="{BB962C8B-B14F-4D97-AF65-F5344CB8AC3E}">
        <p14:creationId xmlns:p14="http://schemas.microsoft.com/office/powerpoint/2010/main" val="18062715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dirty="0">
              <a:solidFill>
                <a:srgbClr val="003865"/>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2470" y="595566"/>
            <a:ext cx="2900940" cy="460249"/>
          </a:xfrm>
          <a:prstGeom prst="rect">
            <a:avLst/>
          </a:prstGeom>
        </p:spPr>
      </p:pic>
    </p:spTree>
    <p:extLst>
      <p:ext uri="{BB962C8B-B14F-4D97-AF65-F5344CB8AC3E}">
        <p14:creationId xmlns:p14="http://schemas.microsoft.com/office/powerpoint/2010/main" val="29975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a:xfrm>
            <a:off x="0" y="1789113"/>
            <a:ext cx="9144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360302"/>
            <a:ext cx="2900940" cy="460249"/>
          </a:xfrm>
          <a:prstGeom prst="rect">
            <a:avLst/>
          </a:prstGeom>
        </p:spPr>
      </p:pic>
    </p:spTree>
    <p:extLst>
      <p:ext uri="{BB962C8B-B14F-4D97-AF65-F5344CB8AC3E}">
        <p14:creationId xmlns:p14="http://schemas.microsoft.com/office/powerpoint/2010/main" val="117896682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Slide (Logo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2"/>
          </a:solidFill>
        </p:spPr>
        <p:txBody>
          <a:bodyPr wrap="square" lIns="182880" tIns="91440" rIns="182880" bIns="91440" spcCol="0" anchor="ctr">
            <a:normAutofit/>
          </a:bodyPr>
          <a:lstStyle>
            <a:lvl1pPr algn="ctr">
              <a:lnSpc>
                <a:spcPct val="90000"/>
              </a:lnSpc>
              <a:defRPr sz="2700" baseline="0">
                <a:solidFill>
                  <a:schemeClr val="tx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0" y="5503407"/>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3665" y="1798682"/>
            <a:ext cx="5796669" cy="919671"/>
          </a:xfrm>
          <a:prstGeom prst="rect">
            <a:avLst/>
          </a:prstGeom>
        </p:spPr>
      </p:pic>
    </p:spTree>
    <p:extLst>
      <p:ext uri="{BB962C8B-B14F-4D97-AF65-F5344CB8AC3E}">
        <p14:creationId xmlns:p14="http://schemas.microsoft.com/office/powerpoint/2010/main" val="36998807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Title Slide (Logo Onl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wrap="square" lIns="182880" tIns="91440" rIns="182880" bIns="91440" spcCol="0" anchor="ctr">
            <a:normAutofit/>
          </a:bodyPr>
          <a:lstStyle>
            <a:lvl1pPr algn="ctr">
              <a:lnSpc>
                <a:spcPct val="90000"/>
              </a:lnSpc>
              <a:defRPr sz="2700" baseline="0">
                <a:solidFill>
                  <a:schemeClr val="bg1"/>
                </a:solidFill>
              </a:defRPr>
            </a:lvl1pPr>
          </a:lstStyle>
          <a:p>
            <a:r>
              <a:rPr lang="en-US" dirty="0"/>
              <a:t>Click to enter the slideshow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0" y="5512601"/>
            <a:ext cx="4940300" cy="903062"/>
          </a:xfrm>
        </p:spPr>
        <p:txBody>
          <a:bodyPr>
            <a:normAutofit/>
          </a:bodyPr>
          <a:lstStyle>
            <a:lvl1pPr marL="0" indent="0" algn="ctr">
              <a:spcBef>
                <a:spcPts val="0"/>
              </a:spcBef>
              <a:spcAft>
                <a:spcPts val="750"/>
              </a:spcAft>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91308" y="1773837"/>
            <a:ext cx="5361384" cy="850611"/>
          </a:xfrm>
          <a:prstGeom prst="rect">
            <a:avLst/>
          </a:prstGeom>
        </p:spPr>
      </p:pic>
    </p:spTree>
    <p:extLst>
      <p:ext uri="{BB962C8B-B14F-4D97-AF65-F5344CB8AC3E}">
        <p14:creationId xmlns:p14="http://schemas.microsoft.com/office/powerpoint/2010/main" val="102964444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hoto)">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3477837"/>
            <a:ext cx="9144000" cy="1295182"/>
          </a:xfrm>
          <a:solidFill>
            <a:schemeClr val="accent1"/>
          </a:solidFill>
        </p:spPr>
        <p:txBody>
          <a:bodyPr wrap="square" lIns="182880" tIns="91440" rIns="182880" bIns="91440" anchor="ctr">
            <a:normAutofit/>
          </a:bodyPr>
          <a:lstStyle>
            <a:lvl1pPr algn="ctr">
              <a:defRPr sz="2700">
                <a:solidFill>
                  <a:schemeClr val="bg1"/>
                </a:solidFill>
              </a:defRPr>
            </a:lvl1pPr>
          </a:lstStyle>
          <a:p>
            <a:r>
              <a:rPr lang="en-US" dirty="0"/>
              <a:t>Click to enter the slideshow title</a:t>
            </a:r>
          </a:p>
        </p:txBody>
      </p:sp>
      <p:sp>
        <p:nvSpPr>
          <p:cNvPr id="3" name="Rectangle 2"/>
          <p:cNvSpPr/>
          <p:nvPr userDrawn="1"/>
        </p:nvSpPr>
        <p:spPr>
          <a:xfrm>
            <a:off x="0" y="4773020"/>
            <a:ext cx="9144000" cy="2084981"/>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041204"/>
            <a:ext cx="4940300" cy="1097128"/>
          </a:xfrm>
        </p:spPr>
        <p:txBody>
          <a:bodyPr>
            <a:normAutofit/>
          </a:bodyPr>
          <a:lstStyle>
            <a:lvl1pPr marL="0" indent="0" algn="ctr">
              <a:spcBef>
                <a:spcPts val="0"/>
              </a:spcBef>
              <a:buNone/>
              <a:defRPr sz="1350" baseline="0"/>
            </a:lvl1pPr>
          </a:lstStyle>
          <a:p>
            <a:r>
              <a:rPr lang="en-US" sz="1350" dirty="0" err="1"/>
              <a:t>Firstname</a:t>
            </a:r>
            <a:r>
              <a:rPr lang="en-US" sz="1350" dirty="0"/>
              <a:t> </a:t>
            </a:r>
            <a:r>
              <a:rPr lang="en-US" sz="1350" dirty="0" err="1"/>
              <a:t>Lastname</a:t>
            </a:r>
            <a:r>
              <a:rPr lang="en-US" sz="1350" dirty="0"/>
              <a:t> | Job Title</a:t>
            </a:r>
          </a:p>
          <a:p>
            <a:r>
              <a:rPr lang="en-US" sz="1350" dirty="0"/>
              <a:t>Date</a:t>
            </a:r>
            <a:endParaRPr lang="en-US" dirty="0"/>
          </a:p>
        </p:txBody>
      </p:sp>
      <p:sp>
        <p:nvSpPr>
          <p:cNvPr id="9" name="Footer Placeholder 4"/>
          <p:cNvSpPr>
            <a:spLocks noGrp="1"/>
          </p:cNvSpPr>
          <p:nvPr>
            <p:ph type="ftr" sz="quarter" idx="3"/>
          </p:nvPr>
        </p:nvSpPr>
        <p:spPr>
          <a:xfrm>
            <a:off x="4690171" y="6138333"/>
            <a:ext cx="4190735" cy="365125"/>
          </a:xfrm>
          <a:prstGeom prst="rect">
            <a:avLst/>
          </a:prstGeom>
        </p:spPr>
        <p:txBody>
          <a:bodyPr anchor="b"/>
          <a:lstStyle>
            <a:lvl1pPr algn="r">
              <a:defRPr sz="900">
                <a:solidFill>
                  <a:schemeClr val="tx2"/>
                </a:solidFill>
              </a:defRPr>
            </a:lvl1pPr>
          </a:lstStyle>
          <a:p>
            <a:endParaRPr lang="en-US" dirty="0">
              <a:solidFill>
                <a:srgbClr val="000000"/>
              </a:solidFill>
            </a:endParaRPr>
          </a:p>
        </p:txBody>
      </p:sp>
      <p:sp>
        <p:nvSpPr>
          <p:cNvPr id="6" name="Picture Placeholder 5"/>
          <p:cNvSpPr>
            <a:spLocks noGrp="1"/>
          </p:cNvSpPr>
          <p:nvPr>
            <p:ph type="pic" sz="quarter" idx="17"/>
          </p:nvPr>
        </p:nvSpPr>
        <p:spPr>
          <a:xfrm>
            <a:off x="0" y="0"/>
            <a:ext cx="9144000" cy="3380732"/>
          </a:xfrm>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3095" y="6164033"/>
            <a:ext cx="2106032" cy="334133"/>
          </a:xfrm>
          <a:prstGeom prst="rect">
            <a:avLst/>
          </a:prstGeom>
        </p:spPr>
      </p:pic>
    </p:spTree>
    <p:extLst>
      <p:ext uri="{BB962C8B-B14F-4D97-AF65-F5344CB8AC3E}">
        <p14:creationId xmlns:p14="http://schemas.microsoft.com/office/powerpoint/2010/main" val="4469890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genda">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3865"/>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Agenda</a:t>
            </a:r>
          </a:p>
        </p:txBody>
      </p:sp>
      <p:sp>
        <p:nvSpPr>
          <p:cNvPr id="12" name="Table Placeholder 9"/>
          <p:cNvSpPr>
            <a:spLocks noGrp="1"/>
          </p:cNvSpPr>
          <p:nvPr>
            <p:ph type="tbl" sz="quarter" idx="13"/>
          </p:nvPr>
        </p:nvSpPr>
        <p:spPr>
          <a:xfrm>
            <a:off x="628650" y="1335089"/>
            <a:ext cx="7886700" cy="4841875"/>
          </a:xfrm>
        </p:spPr>
        <p:txBody>
          <a:bodyPr/>
          <a:lstStyle/>
          <a:p>
            <a:endParaRPr lang="en-US"/>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1254491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4188565"/>
            <a:ext cx="9144000" cy="1199223"/>
          </a:xfrm>
          <a:solidFill>
            <a:schemeClr val="accent1"/>
          </a:solidFill>
        </p:spPr>
        <p:txBody>
          <a:bodyPr anchor="ctr">
            <a:normAutofit/>
          </a:bodyPr>
          <a:lstStyle>
            <a:lvl1pPr algn="ctr">
              <a:defRPr sz="2700">
                <a:solidFill>
                  <a:schemeClr val="bg1"/>
                </a:solidFill>
              </a:defRPr>
            </a:lvl1pPr>
          </a:lstStyle>
          <a:p>
            <a:r>
              <a:rPr lang="en-US" dirty="0"/>
              <a:t>Click to edit section title</a:t>
            </a:r>
          </a:p>
        </p:txBody>
      </p:sp>
      <p:sp>
        <p:nvSpPr>
          <p:cNvPr id="3" name="Rectangle 2"/>
          <p:cNvSpPr/>
          <p:nvPr userDrawn="1"/>
        </p:nvSpPr>
        <p:spPr>
          <a:xfrm>
            <a:off x="0" y="5387787"/>
            <a:ext cx="9144000" cy="1470213"/>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ext Placeholder 10"/>
          <p:cNvSpPr>
            <a:spLocks noGrp="1"/>
          </p:cNvSpPr>
          <p:nvPr>
            <p:ph type="body" sz="quarter" idx="14" hasCustomPrompt="1"/>
          </p:nvPr>
        </p:nvSpPr>
        <p:spPr>
          <a:xfrm>
            <a:off x="2101851" y="5644884"/>
            <a:ext cx="4940300" cy="440970"/>
          </a:xfrm>
        </p:spPr>
        <p:txBody>
          <a:bodyPr>
            <a:normAutofit/>
          </a:bodyPr>
          <a:lstStyle>
            <a:lvl1pPr marL="0" indent="0" algn="ctr">
              <a:buNone/>
              <a:defRPr sz="1350" baseline="0"/>
            </a:lvl1pPr>
          </a:lstStyle>
          <a:p>
            <a:r>
              <a:rPr lang="en-US" sz="1350" dirty="0" err="1"/>
              <a:t>Firstname</a:t>
            </a:r>
            <a:r>
              <a:rPr lang="en-US" sz="1350" dirty="0"/>
              <a:t> </a:t>
            </a:r>
            <a:r>
              <a:rPr lang="en-US" sz="1350" dirty="0" err="1"/>
              <a:t>Lastname</a:t>
            </a:r>
            <a:r>
              <a:rPr lang="en-US" sz="1350" dirty="0"/>
              <a:t> | Job Title</a:t>
            </a:r>
          </a:p>
        </p:txBody>
      </p:sp>
      <p:sp>
        <p:nvSpPr>
          <p:cNvPr id="11" name="Picture Placeholder 2"/>
          <p:cNvSpPr>
            <a:spLocks noGrp="1"/>
          </p:cNvSpPr>
          <p:nvPr>
            <p:ph type="pic" sz="quarter" idx="13" hasCustomPrompt="1"/>
          </p:nvPr>
        </p:nvSpPr>
        <p:spPr>
          <a:xfrm>
            <a:off x="0" y="1789113"/>
            <a:ext cx="9144000" cy="2298700"/>
          </a:xfrm>
        </p:spPr>
        <p:txBody>
          <a:bodyPr/>
          <a:lstStyle/>
          <a:p>
            <a:r>
              <a:rPr lang="en-US" dirty="0"/>
              <a:t>Click Icon to add picture</a:t>
            </a:r>
          </a:p>
        </p:txBody>
      </p:sp>
      <p:sp>
        <p:nvSpPr>
          <p:cNvPr id="18" name="Date Placeholder 17"/>
          <p:cNvSpPr>
            <a:spLocks noGrp="1"/>
          </p:cNvSpPr>
          <p:nvPr>
            <p:ph type="dt" sz="half" idx="15"/>
          </p:nvPr>
        </p:nvSpPr>
        <p:spPr/>
        <p:txBody>
          <a:bodyPr/>
          <a:lstStyle/>
          <a:p>
            <a:endParaRPr lang="en-US" dirty="0">
              <a:solidFill>
                <a:srgbClr val="000000"/>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9" name="Slide Number Placeholder 18"/>
          <p:cNvSpPr>
            <a:spLocks noGrp="1"/>
          </p:cNvSpPr>
          <p:nvPr>
            <p:ph type="sldNum" sz="quarter" idx="16"/>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360302"/>
            <a:ext cx="2900940" cy="460249"/>
          </a:xfrm>
          <a:prstGeom prst="rect">
            <a:avLst/>
          </a:prstGeom>
        </p:spPr>
      </p:pic>
    </p:spTree>
    <p:extLst>
      <p:ext uri="{BB962C8B-B14F-4D97-AF65-F5344CB8AC3E}">
        <p14:creationId xmlns:p14="http://schemas.microsoft.com/office/powerpoint/2010/main" val="393820606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41611198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8BE21"/>
              </a:solidFill>
            </a:endParaRPr>
          </a:p>
        </p:txBody>
      </p:sp>
    </p:spTree>
    <p:extLst>
      <p:ext uri="{BB962C8B-B14F-4D97-AF65-F5344CB8AC3E}">
        <p14:creationId xmlns:p14="http://schemas.microsoft.com/office/powerpoint/2010/main" val="5169680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282366291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0026504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ck Overlay, Gray Titl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sz="1875">
                <a:solidFill>
                  <a:schemeClr val="bg1"/>
                </a:solidFill>
              </a:defRPr>
            </a:lvl1pPr>
            <a:lvl2pPr marL="857250" indent="-171450">
              <a:lnSpc>
                <a:spcPct val="100000"/>
              </a:lnSpc>
              <a:buClr>
                <a:schemeClr val="accent2"/>
              </a:buClr>
              <a:defRPr sz="1575">
                <a:solidFill>
                  <a:schemeClr val="bg1"/>
                </a:solidFill>
              </a:defRPr>
            </a:lvl2pPr>
            <a:lvl3pPr marL="1200150" indent="-171450">
              <a:lnSpc>
                <a:spcPct val="100000"/>
              </a:lnSpc>
              <a:buClr>
                <a:schemeClr val="accent2"/>
              </a:buClr>
              <a:defRPr sz="1275">
                <a:solidFill>
                  <a:schemeClr val="bg1"/>
                </a:solidFill>
              </a:defRPr>
            </a:lvl3pPr>
            <a:lvl4pPr marL="1543050" indent="-171450">
              <a:lnSpc>
                <a:spcPct val="100000"/>
              </a:lnSpc>
              <a:buClr>
                <a:schemeClr val="accent2"/>
              </a:buClr>
              <a:defRPr sz="1275">
                <a:solidFill>
                  <a:schemeClr val="bg1"/>
                </a:solidFill>
              </a:defRPr>
            </a:lvl4pPr>
            <a:lvl5pPr marL="1885950" indent="-171450">
              <a:lnSpc>
                <a:spcPct val="100000"/>
              </a:lnSpc>
              <a:buClr>
                <a:schemeClr val="accent2"/>
              </a:buClr>
              <a:defRPr sz="1275">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3"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224135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White)">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351412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Overlay, Whit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9" name="Picture Placeholder 12"/>
          <p:cNvSpPr>
            <a:spLocks noGrp="1"/>
          </p:cNvSpPr>
          <p:nvPr>
            <p:ph type="pic" sz="quarter" idx="13" hasCustomPrompt="1"/>
          </p:nvPr>
        </p:nvSpPr>
        <p:spPr>
          <a:xfrm>
            <a:off x="0" y="1219198"/>
            <a:ext cx="9144000" cy="5638802"/>
          </a:xfrm>
        </p:spPr>
        <p:txBody>
          <a:bodyPr/>
          <a:lstStyle>
            <a:lvl1pPr>
              <a:defRPr baseline="0"/>
            </a:lvl1pPr>
          </a:lstStyle>
          <a:p>
            <a:r>
              <a:rPr lang="en-US" dirty="0"/>
              <a:t>Click Icon to add picture</a:t>
            </a:r>
          </a:p>
        </p:txBody>
      </p:sp>
      <p:sp>
        <p:nvSpPr>
          <p:cNvPr id="10" name="Content Placeholder 2"/>
          <p:cNvSpPr>
            <a:spLocks noGrp="1"/>
          </p:cNvSpPr>
          <p:nvPr>
            <p:ph idx="1"/>
          </p:nvPr>
        </p:nvSpPr>
        <p:spPr>
          <a:xfrm>
            <a:off x="0" y="2609242"/>
            <a:ext cx="4262718" cy="2858714"/>
          </a:xfrm>
          <a:solidFill>
            <a:srgbClr val="003865">
              <a:alpha val="87843"/>
            </a:srgbClr>
          </a:solidFill>
        </p:spPr>
        <p:txBody>
          <a:bodyPr rIns="274320" anchor="ctr"/>
          <a:lstStyle>
            <a:lvl1pPr marL="514350" indent="-171450">
              <a:lnSpc>
                <a:spcPct val="100000"/>
              </a:lnSpc>
              <a:spcBef>
                <a:spcPts val="0"/>
              </a:spcBef>
              <a:buClr>
                <a:schemeClr val="accent2"/>
              </a:buClr>
              <a:defRPr>
                <a:solidFill>
                  <a:schemeClr val="bg1"/>
                </a:solidFill>
              </a:defRPr>
            </a:lvl1pPr>
            <a:lvl2pPr marL="857250" indent="-171450">
              <a:lnSpc>
                <a:spcPct val="100000"/>
              </a:lnSpc>
              <a:buClr>
                <a:schemeClr val="accent2"/>
              </a:buClr>
              <a:defRPr>
                <a:solidFill>
                  <a:schemeClr val="bg1"/>
                </a:solidFill>
              </a:defRPr>
            </a:lvl2pPr>
            <a:lvl3pPr marL="1200150" indent="-171450">
              <a:lnSpc>
                <a:spcPct val="100000"/>
              </a:lnSpc>
              <a:buClr>
                <a:schemeClr val="accent2"/>
              </a:buClr>
              <a:defRPr>
                <a:solidFill>
                  <a:schemeClr val="bg1"/>
                </a:solidFill>
              </a:defRPr>
            </a:lvl3pPr>
            <a:lvl4pPr marL="1543050" indent="-171450">
              <a:lnSpc>
                <a:spcPct val="100000"/>
              </a:lnSpc>
              <a:buClr>
                <a:schemeClr val="accent2"/>
              </a:buClr>
              <a:defRPr>
                <a:solidFill>
                  <a:schemeClr val="bg1"/>
                </a:solidFill>
              </a:defRPr>
            </a:lvl4pPr>
            <a:lvl5pPr marL="1885950" indent="-171450">
              <a:lnSpc>
                <a:spcPct val="100000"/>
              </a:lnSpc>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Tree>
    <p:extLst>
      <p:ext uri="{BB962C8B-B14F-4D97-AF65-F5344CB8AC3E}">
        <p14:creationId xmlns:p14="http://schemas.microsoft.com/office/powerpoint/2010/main" val="11008756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Solid White)">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9" name="Slide Number Placeholder 6"/>
          <p:cNvSpPr>
            <a:spLocks noGrp="1"/>
          </p:cNvSpPr>
          <p:nvPr>
            <p:ph type="sldNum" sz="quarter" idx="12"/>
          </p:nvPr>
        </p:nvSpPr>
        <p:spPr>
          <a:xfrm>
            <a:off x="7418349" y="6356351"/>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833837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2347568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913097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5" name="Content Placeholder 4"/>
          <p:cNvSpPr>
            <a:spLocks noGrp="1"/>
          </p:cNvSpPr>
          <p:nvPr>
            <p:ph sz="quarter" idx="10"/>
          </p:nvPr>
        </p:nvSpPr>
        <p:spPr>
          <a:xfrm>
            <a:off x="628650" y="1366346"/>
            <a:ext cx="7886700" cy="478839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6775675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1"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2659776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3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0" name="Content Placeholder 4"/>
          <p:cNvSpPr>
            <a:spLocks noGrp="1"/>
          </p:cNvSpPr>
          <p:nvPr>
            <p:ph sz="quarter" idx="10"/>
          </p:nvPr>
        </p:nvSpPr>
        <p:spPr>
          <a:xfrm>
            <a:off x="628650" y="1366346"/>
            <a:ext cx="4676215" cy="478839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2"/>
          <p:cNvSpPr>
            <a:spLocks noGrp="1"/>
          </p:cNvSpPr>
          <p:nvPr>
            <p:ph type="pic" sz="quarter" idx="13"/>
          </p:nvPr>
        </p:nvSpPr>
        <p:spPr>
          <a:xfrm>
            <a:off x="5740174" y="1364826"/>
            <a:ext cx="3403826" cy="4538434"/>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418453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and Content (Solid Lt Gray)">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Content Placeholder 4"/>
          <p:cNvSpPr>
            <a:spLocks noGrp="1"/>
          </p:cNvSpPr>
          <p:nvPr>
            <p:ph sz="quarter" idx="10"/>
          </p:nvPr>
        </p:nvSpPr>
        <p:spPr>
          <a:xfrm>
            <a:off x="628650" y="1366346"/>
            <a:ext cx="4676215" cy="4788393"/>
          </a:xfr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2"/>
          <p:cNvSpPr>
            <a:spLocks noGrp="1"/>
          </p:cNvSpPr>
          <p:nvPr>
            <p:ph type="pic" sz="quarter" idx="13"/>
          </p:nvPr>
        </p:nvSpPr>
        <p:spPr>
          <a:xfrm>
            <a:off x="5740174" y="1364826"/>
            <a:ext cx="3403826" cy="4538434"/>
          </a:xfrm>
        </p:spPr>
        <p:txBody>
          <a:bodyPr/>
          <a:lstStyle>
            <a:lvl1pPr>
              <a:buClr>
                <a:schemeClr val="tx1"/>
              </a:buClr>
              <a:defRPr>
                <a:solidFill>
                  <a:schemeClr val="tx1"/>
                </a:solidFill>
              </a:defRPr>
            </a:lvl1pPr>
          </a:lstStyle>
          <a:p>
            <a:endParaRPr lang="en-US" dirty="0"/>
          </a:p>
        </p:txBody>
      </p:sp>
      <p:sp>
        <p:nvSpPr>
          <p:cNvPr id="9"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0"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42727698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am Page (4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a:xfrm>
            <a:off x="604749" y="1981899"/>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2734632"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4864515"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4" name="Picture Placeholder 2"/>
          <p:cNvSpPr>
            <a:spLocks noGrp="1"/>
          </p:cNvSpPr>
          <p:nvPr>
            <p:ph type="pic" sz="quarter" idx="20" hasCustomPrompt="1"/>
          </p:nvPr>
        </p:nvSpPr>
        <p:spPr>
          <a:xfrm>
            <a:off x="6994398" y="1967573"/>
            <a:ext cx="1571132" cy="2094842"/>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438616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eam Page (3 Up)">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6" name="Picture Placeholder 2"/>
          <p:cNvSpPr>
            <a:spLocks noGrp="1"/>
          </p:cNvSpPr>
          <p:nvPr>
            <p:ph type="pic" sz="quarter" idx="13" hasCustomPrompt="1"/>
          </p:nvPr>
        </p:nvSpPr>
        <p:spPr>
          <a:xfrm>
            <a:off x="1179610" y="1964392"/>
            <a:ext cx="1749143" cy="2332190"/>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1101919"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0" name="Picture Placeholder 2"/>
          <p:cNvSpPr>
            <a:spLocks noGrp="1"/>
          </p:cNvSpPr>
          <p:nvPr>
            <p:ph type="pic" sz="quarter" idx="16" hasCustomPrompt="1"/>
          </p:nvPr>
        </p:nvSpPr>
        <p:spPr>
          <a:xfrm>
            <a:off x="3618406"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3534177"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2" name="Picture Placeholder 2"/>
          <p:cNvSpPr>
            <a:spLocks noGrp="1"/>
          </p:cNvSpPr>
          <p:nvPr>
            <p:ph type="pic" sz="quarter" idx="18" hasCustomPrompt="1"/>
          </p:nvPr>
        </p:nvSpPr>
        <p:spPr>
          <a:xfrm>
            <a:off x="6050663" y="1964392"/>
            <a:ext cx="1738398" cy="2317864"/>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5966434" y="4564988"/>
            <a:ext cx="1906858" cy="723900"/>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err="1"/>
              <a:t>Firstname</a:t>
            </a:r>
            <a:r>
              <a:rPr lang="en-US" dirty="0"/>
              <a:t> </a:t>
            </a:r>
            <a:r>
              <a:rPr lang="en-US" dirty="0" err="1"/>
              <a:t>Lastname</a:t>
            </a:r>
            <a:endParaRPr lang="en-US" dirty="0"/>
          </a:p>
          <a:p>
            <a:pPr lvl="0"/>
            <a:r>
              <a:rPr lang="en-US" dirty="0"/>
              <a:t>Job Title</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1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522386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Split White BG)">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10" name="Rectangle 9"/>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78BE21"/>
              </a:solidFill>
            </a:endParaRPr>
          </a:p>
        </p:txBody>
      </p:sp>
    </p:spTree>
    <p:extLst>
      <p:ext uri="{BB962C8B-B14F-4D97-AF65-F5344CB8AC3E}">
        <p14:creationId xmlns:p14="http://schemas.microsoft.com/office/powerpoint/2010/main" val="37065298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eam Page 4-Up White Vertic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rgbClr val="003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6"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6" name="Picture Placeholder 2"/>
          <p:cNvSpPr>
            <a:spLocks noGrp="1"/>
          </p:cNvSpPr>
          <p:nvPr>
            <p:ph type="pic" sz="quarter" idx="13" hasCustomPrompt="1"/>
          </p:nvPr>
        </p:nvSpPr>
        <p:spPr>
          <a:xfrm>
            <a:off x="604749" y="1981899"/>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7" name="Text Placeholder 3"/>
          <p:cNvSpPr>
            <a:spLocks noGrp="1"/>
          </p:cNvSpPr>
          <p:nvPr>
            <p:ph type="body" sz="quarter" idx="15" hasCustomPrompt="1"/>
          </p:nvPr>
        </p:nvSpPr>
        <p:spPr>
          <a:xfrm>
            <a:off x="436290" y="4345147"/>
            <a:ext cx="1906858" cy="1623853"/>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0" name="Picture Placeholder 2"/>
          <p:cNvSpPr>
            <a:spLocks noGrp="1"/>
          </p:cNvSpPr>
          <p:nvPr>
            <p:ph type="pic" sz="quarter" idx="16" hasCustomPrompt="1"/>
          </p:nvPr>
        </p:nvSpPr>
        <p:spPr>
          <a:xfrm>
            <a:off x="2734632"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1" name="Text Placeholder 3"/>
          <p:cNvSpPr>
            <a:spLocks noGrp="1"/>
          </p:cNvSpPr>
          <p:nvPr>
            <p:ph type="body" sz="quarter" idx="17" hasCustomPrompt="1"/>
          </p:nvPr>
        </p:nvSpPr>
        <p:spPr>
          <a:xfrm>
            <a:off x="2566173"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2" name="Picture Placeholder 2"/>
          <p:cNvSpPr>
            <a:spLocks noGrp="1"/>
          </p:cNvSpPr>
          <p:nvPr>
            <p:ph type="pic" sz="quarter" idx="18" hasCustomPrompt="1"/>
          </p:nvPr>
        </p:nvSpPr>
        <p:spPr>
          <a:xfrm>
            <a:off x="4864515"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3" name="Text Placeholder 3"/>
          <p:cNvSpPr>
            <a:spLocks noGrp="1"/>
          </p:cNvSpPr>
          <p:nvPr>
            <p:ph type="body" sz="quarter" idx="19" hasCustomPrompt="1"/>
          </p:nvPr>
        </p:nvSpPr>
        <p:spPr>
          <a:xfrm>
            <a:off x="4696056" y="4345147"/>
            <a:ext cx="1906858" cy="1623852"/>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4" name="Picture Placeholder 2"/>
          <p:cNvSpPr>
            <a:spLocks noGrp="1"/>
          </p:cNvSpPr>
          <p:nvPr>
            <p:ph type="pic" sz="quarter" idx="20" hasCustomPrompt="1"/>
          </p:nvPr>
        </p:nvSpPr>
        <p:spPr>
          <a:xfrm>
            <a:off x="6994398" y="1967573"/>
            <a:ext cx="1571132" cy="2094842"/>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21" hasCustomPrompt="1"/>
          </p:nvPr>
        </p:nvSpPr>
        <p:spPr>
          <a:xfrm>
            <a:off x="6825939" y="4341161"/>
            <a:ext cx="1906858" cy="1627838"/>
          </a:xfrm>
        </p:spPr>
        <p:txBody>
          <a:bodyPr>
            <a:normAutofit/>
          </a:bodyPr>
          <a:lstStyle>
            <a:lvl1pPr marL="0" indent="0" algn="ctr">
              <a:lnSpc>
                <a:spcPct val="100000"/>
              </a:lnSpc>
              <a:spcBef>
                <a:spcPts val="0"/>
              </a:spcBef>
              <a:buNone/>
              <a:defRPr sz="1350" b="0">
                <a:solidFill>
                  <a:schemeClr val="tx2"/>
                </a:solidFill>
              </a:defRPr>
            </a:lvl1pPr>
          </a:lstStyle>
          <a:p>
            <a:pPr lvl="0"/>
            <a:r>
              <a:rPr lang="en-US" dirty="0"/>
              <a:t>Click to edit text</a:t>
            </a:r>
          </a:p>
        </p:txBody>
      </p:sp>
      <p:sp>
        <p:nvSpPr>
          <p:cNvPr id="19" name="Rectangle 1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5145586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am Page 4-Up Gray BG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8"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a:xfrm>
            <a:off x="604749"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3" name="Picture Placeholder 2"/>
          <p:cNvSpPr>
            <a:spLocks noGrp="1"/>
          </p:cNvSpPr>
          <p:nvPr>
            <p:ph type="pic" sz="quarter" idx="14" hasCustomPrompt="1"/>
          </p:nvPr>
        </p:nvSpPr>
        <p:spPr>
          <a:xfrm>
            <a:off x="604749"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4" name="Text Placeholder 3"/>
          <p:cNvSpPr>
            <a:spLocks noGrp="1"/>
          </p:cNvSpPr>
          <p:nvPr>
            <p:ph type="body" sz="quarter" idx="15"/>
          </p:nvPr>
        </p:nvSpPr>
        <p:spPr>
          <a:xfrm>
            <a:off x="2157413" y="3939362"/>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167477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1674773"/>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7" name="Picture Placeholder 2"/>
          <p:cNvSpPr>
            <a:spLocks noGrp="1"/>
          </p:cNvSpPr>
          <p:nvPr>
            <p:ph type="pic" sz="quarter" idx="19" hasCustomPrompt="1"/>
          </p:nvPr>
        </p:nvSpPr>
        <p:spPr>
          <a:xfrm>
            <a:off x="4649854" y="3939362"/>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8" name="Text Placeholder 3"/>
          <p:cNvSpPr>
            <a:spLocks noGrp="1"/>
          </p:cNvSpPr>
          <p:nvPr>
            <p:ph type="body" sz="quarter" idx="20"/>
          </p:nvPr>
        </p:nvSpPr>
        <p:spPr>
          <a:xfrm>
            <a:off x="6202517" y="3939361"/>
            <a:ext cx="2149746" cy="1858809"/>
          </a:xfrm>
        </p:spPr>
        <p:txBody>
          <a:bodyPr anchor="ctr">
            <a:noAutofit/>
          </a:bodyPr>
          <a:lstStyle>
            <a:lvl1pPr marL="0" indent="0">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64319903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am Page 4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2" name="Picture Placeholder 2"/>
          <p:cNvSpPr>
            <a:spLocks noGrp="1"/>
          </p:cNvSpPr>
          <p:nvPr>
            <p:ph type="pic" sz="quarter" idx="13" hasCustomPrompt="1"/>
          </p:nvPr>
        </p:nvSpPr>
        <p:spPr>
          <a:xfrm>
            <a:off x="604749"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3" name="Picture Placeholder 2"/>
          <p:cNvSpPr>
            <a:spLocks noGrp="1"/>
          </p:cNvSpPr>
          <p:nvPr>
            <p:ph type="pic" sz="quarter" idx="14" hasCustomPrompt="1"/>
          </p:nvPr>
        </p:nvSpPr>
        <p:spPr>
          <a:xfrm>
            <a:off x="604749"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4" name="Text Placeholder 3"/>
          <p:cNvSpPr>
            <a:spLocks noGrp="1"/>
          </p:cNvSpPr>
          <p:nvPr>
            <p:ph type="body" sz="quarter" idx="15"/>
          </p:nvPr>
        </p:nvSpPr>
        <p:spPr>
          <a:xfrm>
            <a:off x="2157413" y="3939362"/>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167477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1674773"/>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8" name="Picture Placeholder 2"/>
          <p:cNvSpPr>
            <a:spLocks noGrp="1"/>
          </p:cNvSpPr>
          <p:nvPr>
            <p:ph type="pic" sz="quarter" idx="19" hasCustomPrompt="1"/>
          </p:nvPr>
        </p:nvSpPr>
        <p:spPr>
          <a:xfrm>
            <a:off x="4649854" y="3939362"/>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9" name="Text Placeholder 3"/>
          <p:cNvSpPr>
            <a:spLocks noGrp="1"/>
          </p:cNvSpPr>
          <p:nvPr>
            <p:ph type="body" sz="quarter" idx="20"/>
          </p:nvPr>
        </p:nvSpPr>
        <p:spPr>
          <a:xfrm>
            <a:off x="6202517" y="393936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1737250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am Page Duo Gray Horizontal">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17" name="Rectangle 16"/>
          <p:cNvSpPr/>
          <p:nvPr userDrawn="1"/>
        </p:nvSpPr>
        <p:spPr>
          <a:xfrm>
            <a:off x="0" y="1216024"/>
            <a:ext cx="9144000" cy="4987926"/>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9" name="Picture Placeholder 2"/>
          <p:cNvSpPr>
            <a:spLocks noGrp="1"/>
          </p:cNvSpPr>
          <p:nvPr>
            <p:ph type="pic" sz="quarter" idx="13" hasCustomPrompt="1"/>
          </p:nvPr>
        </p:nvSpPr>
        <p:spPr>
          <a:xfrm>
            <a:off x="604749"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4" name="Text Placeholder 3"/>
          <p:cNvSpPr>
            <a:spLocks noGrp="1"/>
          </p:cNvSpPr>
          <p:nvPr>
            <p:ph type="body" sz="quarter" idx="16"/>
          </p:nvPr>
        </p:nvSpPr>
        <p:spPr>
          <a:xfrm>
            <a:off x="2157413"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25" name="Picture Placeholder 2"/>
          <p:cNvSpPr>
            <a:spLocks noGrp="1"/>
          </p:cNvSpPr>
          <p:nvPr>
            <p:ph type="pic" sz="quarter" idx="17" hasCustomPrompt="1"/>
          </p:nvPr>
        </p:nvSpPr>
        <p:spPr>
          <a:xfrm>
            <a:off x="4649854" y="2571730"/>
            <a:ext cx="1394107" cy="1858809"/>
          </a:xfrm>
          <a:prstGeom prst="ellipse">
            <a:avLst/>
          </a:prstGeom>
          <a:solidFill>
            <a:schemeClr val="bg1"/>
          </a:solidFill>
          <a:ln w="28575">
            <a:solidFill>
              <a:schemeClr val="bg1"/>
            </a:solidFill>
          </a:ln>
        </p:spPr>
        <p:txBody>
          <a:bodyPr anchor="ctr">
            <a:normAutofit/>
          </a:bodyPr>
          <a:lstStyle>
            <a:lvl1pPr marL="0" indent="0" algn="ctr">
              <a:buNone/>
              <a:defRPr sz="1350"/>
            </a:lvl1pPr>
          </a:lstStyle>
          <a:p>
            <a:r>
              <a:rPr lang="en-US" dirty="0"/>
              <a:t>Click Icon to add picture</a:t>
            </a:r>
          </a:p>
        </p:txBody>
      </p:sp>
      <p:sp>
        <p:nvSpPr>
          <p:cNvPr id="26" name="Text Placeholder 3"/>
          <p:cNvSpPr>
            <a:spLocks noGrp="1"/>
          </p:cNvSpPr>
          <p:nvPr>
            <p:ph type="body" sz="quarter" idx="18"/>
          </p:nvPr>
        </p:nvSpPr>
        <p:spPr>
          <a:xfrm>
            <a:off x="6202517" y="2571731"/>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Rectangle 15"/>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28616511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am Page 2 Up White BG Horizontal">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8" name="Rectangle 7"/>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2" name="Picture Placeholder 2"/>
          <p:cNvSpPr>
            <a:spLocks noGrp="1"/>
          </p:cNvSpPr>
          <p:nvPr>
            <p:ph type="pic" sz="quarter" idx="13" hasCustomPrompt="1"/>
          </p:nvPr>
        </p:nvSpPr>
        <p:spPr>
          <a:xfrm>
            <a:off x="604749"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5" name="Text Placeholder 3"/>
          <p:cNvSpPr>
            <a:spLocks noGrp="1"/>
          </p:cNvSpPr>
          <p:nvPr>
            <p:ph type="body" sz="quarter" idx="16"/>
          </p:nvPr>
        </p:nvSpPr>
        <p:spPr>
          <a:xfrm>
            <a:off x="2157413"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16" name="Picture Placeholder 2"/>
          <p:cNvSpPr>
            <a:spLocks noGrp="1"/>
          </p:cNvSpPr>
          <p:nvPr>
            <p:ph type="pic" sz="quarter" idx="17" hasCustomPrompt="1"/>
          </p:nvPr>
        </p:nvSpPr>
        <p:spPr>
          <a:xfrm>
            <a:off x="4649854" y="2800329"/>
            <a:ext cx="1394107" cy="1858809"/>
          </a:xfrm>
          <a:prstGeom prst="rect">
            <a:avLst/>
          </a:prstGeom>
          <a:solidFill>
            <a:schemeClr val="bg1"/>
          </a:solidFill>
          <a:ln w="28575">
            <a:noFill/>
          </a:ln>
        </p:spPr>
        <p:txBody>
          <a:bodyPr anchor="ctr">
            <a:normAutofit/>
          </a:bodyPr>
          <a:lstStyle>
            <a:lvl1pPr marL="0" indent="0" algn="ctr">
              <a:buNone/>
              <a:defRPr sz="1350"/>
            </a:lvl1pPr>
          </a:lstStyle>
          <a:p>
            <a:r>
              <a:rPr lang="en-US" dirty="0"/>
              <a:t>Click Icon to add picture</a:t>
            </a:r>
          </a:p>
        </p:txBody>
      </p:sp>
      <p:sp>
        <p:nvSpPr>
          <p:cNvPr id="17" name="Text Placeholder 3"/>
          <p:cNvSpPr>
            <a:spLocks noGrp="1"/>
          </p:cNvSpPr>
          <p:nvPr>
            <p:ph type="body" sz="quarter" idx="18"/>
          </p:nvPr>
        </p:nvSpPr>
        <p:spPr>
          <a:xfrm>
            <a:off x="6202517" y="2800330"/>
            <a:ext cx="2149746" cy="1858809"/>
          </a:xfrm>
        </p:spPr>
        <p:txBody>
          <a:bodyPr anchor="ctr">
            <a:noAutofit/>
          </a:bodyPr>
          <a:lstStyle>
            <a:lvl1pPr marL="0" indent="0">
              <a:spcBef>
                <a:spcPts val="0"/>
              </a:spcBef>
              <a:buFont typeface="Arial" panose="020B0604020202020204" pitchFamily="34" charset="0"/>
              <a:buNone/>
              <a:defRPr sz="1350"/>
            </a:lvl1pPr>
            <a:lvl2pPr marL="342900" indent="0">
              <a:buFont typeface="Arial" panose="020B0604020202020204" pitchFamily="34" charset="0"/>
              <a:buNone/>
              <a:defRPr sz="1350"/>
            </a:lvl2pPr>
            <a:lvl3pPr marL="685800" indent="0">
              <a:buFont typeface="Arial" panose="020B0604020202020204" pitchFamily="34" charset="0"/>
              <a:buNone/>
              <a:defRPr sz="1350"/>
            </a:lvl3pPr>
            <a:lvl4pPr marL="1028700" indent="0">
              <a:buFont typeface="Arial" panose="020B0604020202020204" pitchFamily="34" charset="0"/>
              <a:buNone/>
              <a:defRPr sz="1350"/>
            </a:lvl4pPr>
            <a:lvl5pPr marL="1371600" indent="0">
              <a:buFont typeface="Arial" panose="020B0604020202020204" pitchFamily="34" charset="0"/>
              <a:buNone/>
              <a:defRPr sz="1350"/>
            </a:lvl5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20"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37183098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Big Image - Red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03865">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2"/>
            <a:ext cx="9144000" cy="6857998"/>
          </a:xfrm>
        </p:spPr>
        <p:txBody>
          <a:bodyPr/>
          <a:lstStyle/>
          <a:p>
            <a:r>
              <a:rPr lang="en-US"/>
              <a:t>Click icon to add picture</a:t>
            </a:r>
          </a:p>
        </p:txBody>
      </p:sp>
    </p:spTree>
    <p:extLst>
      <p:ext uri="{BB962C8B-B14F-4D97-AF65-F5344CB8AC3E}">
        <p14:creationId xmlns:p14="http://schemas.microsoft.com/office/powerpoint/2010/main" val="33212972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Big Image - Black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1"/>
            <a:ext cx="9144000" cy="1219200"/>
          </a:xfrm>
          <a:solidFill>
            <a:srgbClr val="0D0D0D">
              <a:alpha val="87843"/>
            </a:srgbClr>
          </a:solidFill>
        </p:spPr>
        <p:txBody>
          <a:bodyPr>
            <a:normAutofit/>
          </a:bodyPr>
          <a:lstStyle>
            <a:lvl1pPr algn="ctr">
              <a:defRPr sz="2700">
                <a:solidFill>
                  <a:schemeClr val="bg1"/>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238650785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Big Image - Blue Title">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1" y="5638800"/>
            <a:ext cx="9144000" cy="1219200"/>
          </a:xfrm>
          <a:solidFill>
            <a:srgbClr val="78BE21">
              <a:alpha val="87843"/>
            </a:srgbClr>
          </a:solidFill>
        </p:spPr>
        <p:txBody>
          <a:bodyPr>
            <a:normAutofit/>
          </a:bodyPr>
          <a:lstStyle>
            <a:lvl1pPr algn="ctr">
              <a:defRPr sz="2700">
                <a:solidFill>
                  <a:schemeClr val="tx2"/>
                </a:solidFill>
              </a:defRPr>
            </a:lvl1pPr>
          </a:lstStyle>
          <a:p>
            <a:r>
              <a:rPr lang="en-US" dirty="0"/>
              <a:t>Click to edit title</a:t>
            </a:r>
          </a:p>
        </p:txBody>
      </p:sp>
      <p:sp>
        <p:nvSpPr>
          <p:cNvPr id="4" name="Picture Placeholder 12"/>
          <p:cNvSpPr>
            <a:spLocks noGrp="1"/>
          </p:cNvSpPr>
          <p:nvPr>
            <p:ph type="pic" sz="quarter" idx="10"/>
          </p:nvPr>
        </p:nvSpPr>
        <p:spPr>
          <a:xfrm>
            <a:off x="0" y="3"/>
            <a:ext cx="9144000" cy="6857999"/>
          </a:xfrm>
        </p:spPr>
        <p:txBody>
          <a:bodyPr/>
          <a:lstStyle/>
          <a:p>
            <a:r>
              <a:rPr lang="en-US"/>
              <a:t>Click icon to add picture</a:t>
            </a:r>
          </a:p>
        </p:txBody>
      </p:sp>
    </p:spTree>
    <p:extLst>
      <p:ext uri="{BB962C8B-B14F-4D97-AF65-F5344CB8AC3E}">
        <p14:creationId xmlns:p14="http://schemas.microsoft.com/office/powerpoint/2010/main" val="11056375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Code - Gray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5"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0" name="Table Placeholder 8"/>
          <p:cNvSpPr>
            <a:spLocks noGrp="1"/>
          </p:cNvSpPr>
          <p:nvPr>
            <p:ph type="tbl" sz="quarter" idx="13"/>
          </p:nvPr>
        </p:nvSpPr>
        <p:spPr>
          <a:xfrm>
            <a:off x="1524000" y="2233263"/>
            <a:ext cx="6096000" cy="2966751"/>
          </a:xfrm>
        </p:spPr>
        <p:txBody>
          <a:bodyPr/>
          <a:lstStyle/>
          <a:p>
            <a:endParaRPr lang="en-US"/>
          </a:p>
        </p:txBody>
      </p:sp>
    </p:spTree>
    <p:extLst>
      <p:ext uri="{BB962C8B-B14F-4D97-AF65-F5344CB8AC3E}">
        <p14:creationId xmlns:p14="http://schemas.microsoft.com/office/powerpoint/2010/main" val="250503969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7_Title and Content (Solid Dark)">
    <p:bg>
      <p:bgPr>
        <a:gradFill>
          <a:gsLst>
            <a:gs pos="100000">
              <a:schemeClr val="tx1">
                <a:lumMod val="80000"/>
              </a:schemeClr>
            </a:gs>
            <a:gs pos="63000">
              <a:schemeClr val="tx1"/>
            </a:gs>
            <a:gs pos="86000">
              <a:schemeClr val="tx1">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11597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Code Demo (Click to Edit)</a:t>
            </a:r>
          </a:p>
        </p:txBody>
      </p:sp>
      <p:sp>
        <p:nvSpPr>
          <p:cNvPr id="14" name="Table Placeholder 8"/>
          <p:cNvSpPr>
            <a:spLocks noGrp="1"/>
          </p:cNvSpPr>
          <p:nvPr>
            <p:ph type="tbl" sz="quarter" idx="13"/>
          </p:nvPr>
        </p:nvSpPr>
        <p:spPr>
          <a:xfrm>
            <a:off x="1524000" y="2233263"/>
            <a:ext cx="6096000" cy="2966751"/>
          </a:xfrm>
        </p:spPr>
        <p:txBody>
          <a:bodyPr/>
          <a:lstStyle>
            <a:lvl1pPr>
              <a:buClr>
                <a:schemeClr val="accent2"/>
              </a:buClr>
              <a:defRPr>
                <a:solidFill>
                  <a:schemeClr val="bg1"/>
                </a:solidFill>
              </a:defRPr>
            </a:lvl1pPr>
          </a:lstStyle>
          <a:p>
            <a:endParaRPr lang="en-US" dirty="0"/>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002200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Boxed)">
    <p:bg>
      <p:bgPr>
        <a:solidFill>
          <a:srgbClr val="E8E8E8"/>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2"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idx="1"/>
          </p:nvPr>
        </p:nvSpPr>
        <p:spPr>
          <a:xfrm>
            <a:off x="628650" y="1335281"/>
            <a:ext cx="7886700" cy="4841682"/>
          </a:xfrm>
          <a:solidFill>
            <a:schemeClr val="bg1"/>
          </a:solidFill>
        </p:spPr>
        <p:txBody>
          <a:bodyPr lIns="228600" tIns="548640" rIns="274320"/>
          <a:lstStyle>
            <a:lvl1pPr marL="257175" indent="-257175">
              <a:lnSpc>
                <a:spcPct val="100000"/>
              </a:lnSpc>
              <a:spcAft>
                <a:spcPts val="750"/>
              </a:spcAft>
              <a:buClr>
                <a:schemeClr val="accent1"/>
              </a:buClr>
              <a:buFont typeface="Arial" panose="020B0604020202020204" pitchFamily="34" charset="0"/>
              <a:buChar char="•"/>
              <a:defRPr sz="1875"/>
            </a:lvl1pPr>
            <a:lvl2pPr marL="600075" indent="-257175">
              <a:lnSpc>
                <a:spcPct val="100000"/>
              </a:lnSpc>
              <a:spcAft>
                <a:spcPts val="750"/>
              </a:spcAft>
              <a:buClr>
                <a:schemeClr val="accent1"/>
              </a:buClr>
              <a:buFont typeface="Arial" panose="020B0604020202020204" pitchFamily="34" charset="0"/>
              <a:buChar char="•"/>
              <a:defRPr sz="1575"/>
            </a:lvl2pPr>
            <a:lvl3pPr marL="900113" indent="-214313">
              <a:lnSpc>
                <a:spcPct val="100000"/>
              </a:lnSpc>
              <a:spcAft>
                <a:spcPts val="750"/>
              </a:spcAft>
              <a:buClr>
                <a:schemeClr val="accent1"/>
              </a:buClr>
              <a:buFont typeface="Arial" panose="020B0604020202020204" pitchFamily="34" charset="0"/>
              <a:buChar char="•"/>
              <a:defRPr sz="1275"/>
            </a:lvl3pPr>
            <a:lvl4pPr marL="1243013" indent="-214313">
              <a:lnSpc>
                <a:spcPct val="100000"/>
              </a:lnSpc>
              <a:spcAft>
                <a:spcPts val="750"/>
              </a:spcAft>
              <a:buClr>
                <a:schemeClr val="accent1"/>
              </a:buClr>
              <a:buFont typeface="Arial" panose="020B0604020202020204" pitchFamily="34" charset="0"/>
              <a:buChar char="•"/>
              <a:defRPr sz="1275"/>
            </a:lvl4pPr>
            <a:lvl5pPr marL="1585913" indent="-214313">
              <a:lnSpc>
                <a:spcPct val="100000"/>
              </a:lnSpc>
              <a:spcAft>
                <a:spcPts val="750"/>
              </a:spcAft>
              <a:buClr>
                <a:schemeClr val="accent1"/>
              </a:buClr>
              <a:buFont typeface="Arial" panose="020B0604020202020204" pitchFamily="34" charset="0"/>
              <a:buChar char="•"/>
              <a:defRPr sz="1275"/>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
        <p:nvSpPr>
          <p:cNvPr id="9" name="Rectangle 8"/>
          <p:cNvSpPr/>
          <p:nvPr userDrawn="1"/>
        </p:nvSpPr>
        <p:spPr>
          <a:xfrm>
            <a:off x="0" y="1216025"/>
            <a:ext cx="9144000" cy="1192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Tree>
    <p:extLst>
      <p:ext uri="{BB962C8B-B14F-4D97-AF65-F5344CB8AC3E}">
        <p14:creationId xmlns:p14="http://schemas.microsoft.com/office/powerpoint/2010/main" val="355596272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5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8"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71297347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6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7"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
        <p:nvSpPr>
          <p:cNvPr id="11"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145093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creenshot Light Background Horizont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11923" y="287066"/>
            <a:ext cx="2641445" cy="2734914"/>
          </a:xfrm>
        </p:spPr>
        <p:txBody>
          <a:bodyPr/>
          <a:lstStyle>
            <a:lvl1pPr>
              <a:defRPr>
                <a:solidFill>
                  <a:schemeClr val="accent1"/>
                </a:solidFill>
              </a:defRPr>
            </a:lvl1pPr>
          </a:lstStyle>
          <a:p>
            <a:r>
              <a:rPr lang="en-US" dirty="0"/>
              <a:t>Click to edit title</a:t>
            </a:r>
          </a:p>
        </p:txBody>
      </p:sp>
      <p:sp>
        <p:nvSpPr>
          <p:cNvPr id="4" name="Text Placeholder 3"/>
          <p:cNvSpPr>
            <a:spLocks noGrp="1"/>
          </p:cNvSpPr>
          <p:nvPr>
            <p:ph type="body" sz="quarter" idx="11"/>
          </p:nvPr>
        </p:nvSpPr>
        <p:spPr>
          <a:xfrm>
            <a:off x="611982" y="3211514"/>
            <a:ext cx="2641387" cy="2475609"/>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3"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2"/>
          </p:nvPr>
        </p:nvSpPr>
        <p:spPr>
          <a:xfrm>
            <a:off x="628650" y="6356351"/>
            <a:ext cx="1018943" cy="365125"/>
          </a:xfrm>
        </p:spPr>
        <p:txBody>
          <a:bodyPr/>
          <a:lstStyle/>
          <a:p>
            <a:endParaRPr lang="en-US" dirty="0">
              <a:solidFill>
                <a:srgbClr val="000000"/>
              </a:solidFill>
            </a:endParaRPr>
          </a:p>
        </p:txBody>
      </p:sp>
      <p:sp>
        <p:nvSpPr>
          <p:cNvPr id="7"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11" name="Slide Number Placeholder 6"/>
          <p:cNvSpPr>
            <a:spLocks noGrp="1"/>
          </p:cNvSpPr>
          <p:nvPr>
            <p:ph type="sldNum" sz="quarter" idx="13"/>
          </p:nvPr>
        </p:nvSpPr>
        <p:spPr>
          <a:xfrm>
            <a:off x="7418349" y="6356351"/>
            <a:ext cx="1097001" cy="365125"/>
          </a:xfrm>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257236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Screenshot Light Background Vertical">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52400"/>
            <a:ext cx="7886700" cy="914400"/>
          </a:xfrm>
        </p:spPr>
        <p:txBody>
          <a:bodyPr>
            <a:normAutofit/>
          </a:bodyPr>
          <a:lstStyle>
            <a:lvl1pPr algn="r">
              <a:defRPr sz="2700">
                <a:solidFill>
                  <a:schemeClr val="accent1"/>
                </a:solidFill>
              </a:defRPr>
            </a:lvl1pPr>
          </a:lstStyle>
          <a:p>
            <a:r>
              <a:rPr lang="en-US" dirty="0"/>
              <a:t>Click to edit title</a:t>
            </a:r>
          </a:p>
        </p:txBody>
      </p:sp>
      <p:sp>
        <p:nvSpPr>
          <p:cNvPr id="7" name="Text Placeholder 3"/>
          <p:cNvSpPr>
            <a:spLocks noGrp="1"/>
          </p:cNvSpPr>
          <p:nvPr>
            <p:ph type="body" sz="quarter" idx="11"/>
          </p:nvPr>
        </p:nvSpPr>
        <p:spPr>
          <a:xfrm>
            <a:off x="611921" y="1365204"/>
            <a:ext cx="7916772" cy="1567183"/>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3" name="Picture Placeholder 12"/>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4163316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6"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descr="Compu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34639" y="434837"/>
            <a:ext cx="5121496" cy="6050713"/>
          </a:xfrm>
          <a:prstGeom prst="rect">
            <a:avLst/>
          </a:prstGeom>
          <a:effectLst>
            <a:outerShdw blurRad="76200" dir="18900000" sy="23000" kx="-1200000" algn="bl" rotWithShape="0">
              <a:prstClr val="black">
                <a:alpha val="20000"/>
              </a:prstClr>
            </a:outerShdw>
          </a:effectLst>
        </p:spPr>
      </p:pic>
      <p:sp>
        <p:nvSpPr>
          <p:cNvPr id="15" name="Picture Placeholder 12"/>
          <p:cNvSpPr>
            <a:spLocks noGrp="1"/>
          </p:cNvSpPr>
          <p:nvPr>
            <p:ph type="pic" sz="quarter" idx="10" hasCustomPrompt="1"/>
          </p:nvPr>
        </p:nvSpPr>
        <p:spPr>
          <a:xfrm>
            <a:off x="3732591" y="691883"/>
            <a:ext cx="4725590" cy="3411537"/>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64566185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3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11923" y="287066"/>
            <a:ext cx="2641445" cy="2734914"/>
          </a:xfrm>
        </p:spPr>
        <p:txBody>
          <a:bodyPr/>
          <a:lstStyle>
            <a:lvl1pPr>
              <a:defRPr b="0">
                <a:solidFill>
                  <a:schemeClr val="accent2"/>
                </a:solidFill>
              </a:defRPr>
            </a:lvl1pPr>
          </a:lstStyle>
          <a:p>
            <a:r>
              <a:rPr lang="en-US" dirty="0"/>
              <a:t>Click to edit title</a:t>
            </a:r>
          </a:p>
        </p:txBody>
      </p:sp>
      <p:sp>
        <p:nvSpPr>
          <p:cNvPr id="15" name="Text Placeholder 3"/>
          <p:cNvSpPr>
            <a:spLocks noGrp="1"/>
          </p:cNvSpPr>
          <p:nvPr>
            <p:ph type="body" sz="quarter" idx="13"/>
          </p:nvPr>
        </p:nvSpPr>
        <p:spPr>
          <a:xfrm>
            <a:off x="611982" y="3211514"/>
            <a:ext cx="2641387" cy="2475609"/>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2590" y="504856"/>
            <a:ext cx="7214190" cy="5413315"/>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3732591" y="1067565"/>
            <a:ext cx="7137161" cy="4850604"/>
          </a:xfrm>
        </p:spPr>
        <p:txBody>
          <a:bodyPr/>
          <a:lstStyle>
            <a:lvl1pPr>
              <a:defRPr/>
            </a:lvl1pPr>
          </a:lstStyle>
          <a:p>
            <a:r>
              <a:rPr lang="en-US" dirty="0"/>
              <a:t>Click icon to insert screenshot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10823267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Title 1"/>
          <p:cNvSpPr>
            <a:spLocks noGrp="1"/>
          </p:cNvSpPr>
          <p:nvPr>
            <p:ph type="title" hasCustomPrompt="1"/>
          </p:nvPr>
        </p:nvSpPr>
        <p:spPr>
          <a:xfrm>
            <a:off x="628650" y="152400"/>
            <a:ext cx="7886700" cy="914400"/>
          </a:xfrm>
        </p:spPr>
        <p:txBody>
          <a:bodyPr>
            <a:normAutofit/>
          </a:bodyPr>
          <a:lstStyle>
            <a:lvl1pPr algn="r">
              <a:defRPr sz="2700">
                <a:solidFill>
                  <a:schemeClr val="accent2"/>
                </a:solidFill>
              </a:defRPr>
            </a:lvl1pPr>
          </a:lstStyle>
          <a:p>
            <a:r>
              <a:rPr lang="en-US" dirty="0"/>
              <a:t>Click to edit title</a:t>
            </a:r>
          </a:p>
        </p:txBody>
      </p:sp>
      <p:sp>
        <p:nvSpPr>
          <p:cNvPr id="14" name="Text Placeholder 3"/>
          <p:cNvSpPr>
            <a:spLocks noGrp="1"/>
          </p:cNvSpPr>
          <p:nvPr>
            <p:ph type="body" sz="quarter" idx="13"/>
          </p:nvPr>
        </p:nvSpPr>
        <p:spPr>
          <a:xfrm>
            <a:off x="611921" y="1365204"/>
            <a:ext cx="7916772" cy="1567183"/>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0093" y="3222702"/>
            <a:ext cx="7040603" cy="5283060"/>
          </a:xfrm>
          <a:prstGeom prst="rect">
            <a:avLst/>
          </a:prstGeom>
          <a:ln>
            <a:noFill/>
          </a:ln>
          <a:effectLst>
            <a:outerShdw blurRad="292100" dist="139700" dir="2700000" algn="tl" rotWithShape="0">
              <a:srgbClr val="333333">
                <a:alpha val="65000"/>
              </a:srgbClr>
            </a:outerShdw>
          </a:effectLst>
        </p:spPr>
      </p:pic>
      <p:sp>
        <p:nvSpPr>
          <p:cNvPr id="16" name="Picture Placeholder 12" descr="Screenshot"/>
          <p:cNvSpPr>
            <a:spLocks noGrp="1"/>
          </p:cNvSpPr>
          <p:nvPr>
            <p:ph type="pic" sz="quarter" idx="10" hasCustomPrompt="1"/>
          </p:nvPr>
        </p:nvSpPr>
        <p:spPr>
          <a:xfrm>
            <a:off x="1030094" y="3771872"/>
            <a:ext cx="6965427" cy="4733889"/>
          </a:xfrm>
        </p:spPr>
        <p:txBody>
          <a:bodyPr/>
          <a:lstStyle>
            <a:lvl1pPr>
              <a:defRPr/>
            </a:lvl1pPr>
          </a:lstStyle>
          <a:p>
            <a:r>
              <a:rPr lang="en-US" dirty="0"/>
              <a:t>Click icon to insert screenshot</a:t>
            </a:r>
          </a:p>
        </p:txBody>
      </p:sp>
    </p:spTree>
    <p:extLst>
      <p:ext uri="{BB962C8B-B14F-4D97-AF65-F5344CB8AC3E}">
        <p14:creationId xmlns:p14="http://schemas.microsoft.com/office/powerpoint/2010/main" val="90123029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Single Quote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12"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7"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8"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0"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9"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1"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1665851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8_Title and Content (Solid Dark)">
    <p:bg>
      <p:bgPr>
        <a:gradFill>
          <a:gsLst>
            <a:gs pos="100000">
              <a:schemeClr val="tx2">
                <a:lumMod val="95000"/>
                <a:lumOff val="5000"/>
              </a:schemeClr>
            </a:gs>
            <a:gs pos="45000">
              <a:schemeClr val="tx2">
                <a:lumMod val="85000"/>
                <a:lumOff val="15000"/>
              </a:schemeClr>
            </a:gs>
            <a:gs pos="86000">
              <a:schemeClr val="tx2">
                <a:lumMod val="90000"/>
                <a:lumOff val="1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3" name="Rounded Rectangular Callout 11"/>
          <p:cNvSpPr/>
          <p:nvPr userDrawn="1"/>
        </p:nvSpPr>
        <p:spPr>
          <a:xfrm>
            <a:off x="650165" y="601818"/>
            <a:ext cx="7886700" cy="5450408"/>
          </a:xfrm>
          <a:custGeom>
            <a:avLst/>
            <a:gdLst>
              <a:gd name="connsiteX0" fmla="*/ 0 w 10515600"/>
              <a:gd name="connsiteY0" fmla="*/ 805890 h 4835245"/>
              <a:gd name="connsiteX1" fmla="*/ 805890 w 10515600"/>
              <a:gd name="connsiteY1" fmla="*/ 0 h 4835245"/>
              <a:gd name="connsiteX2" fmla="*/ 1752600 w 10515600"/>
              <a:gd name="connsiteY2" fmla="*/ 0 h 4835245"/>
              <a:gd name="connsiteX3" fmla="*/ 1752600 w 10515600"/>
              <a:gd name="connsiteY3" fmla="*/ 0 h 4835245"/>
              <a:gd name="connsiteX4" fmla="*/ 4381500 w 10515600"/>
              <a:gd name="connsiteY4" fmla="*/ 0 h 4835245"/>
              <a:gd name="connsiteX5" fmla="*/ 9709710 w 10515600"/>
              <a:gd name="connsiteY5" fmla="*/ 0 h 4835245"/>
              <a:gd name="connsiteX6" fmla="*/ 10515600 w 10515600"/>
              <a:gd name="connsiteY6" fmla="*/ 805890 h 4835245"/>
              <a:gd name="connsiteX7" fmla="*/ 10515600 w 10515600"/>
              <a:gd name="connsiteY7" fmla="*/ 2820560 h 4835245"/>
              <a:gd name="connsiteX8" fmla="*/ 10515600 w 10515600"/>
              <a:gd name="connsiteY8" fmla="*/ 2820560 h 4835245"/>
              <a:gd name="connsiteX9" fmla="*/ 10515600 w 10515600"/>
              <a:gd name="connsiteY9" fmla="*/ 4029371 h 4835245"/>
              <a:gd name="connsiteX10" fmla="*/ 10515600 w 10515600"/>
              <a:gd name="connsiteY10" fmla="*/ 4029355 h 4835245"/>
              <a:gd name="connsiteX11" fmla="*/ 9709710 w 10515600"/>
              <a:gd name="connsiteY11" fmla="*/ 4835245 h 4835245"/>
              <a:gd name="connsiteX12" fmla="*/ 4381500 w 10515600"/>
              <a:gd name="connsiteY12" fmla="*/ 4835245 h 4835245"/>
              <a:gd name="connsiteX13" fmla="*/ 3067085 w 10515600"/>
              <a:gd name="connsiteY13" fmla="*/ 5439651 h 4835245"/>
              <a:gd name="connsiteX14" fmla="*/ 1752600 w 10515600"/>
              <a:gd name="connsiteY14" fmla="*/ 4835245 h 4835245"/>
              <a:gd name="connsiteX15" fmla="*/ 805890 w 10515600"/>
              <a:gd name="connsiteY15" fmla="*/ 4835245 h 4835245"/>
              <a:gd name="connsiteX16" fmla="*/ 0 w 10515600"/>
              <a:gd name="connsiteY16" fmla="*/ 4029355 h 4835245"/>
              <a:gd name="connsiteX17" fmla="*/ 0 w 10515600"/>
              <a:gd name="connsiteY17" fmla="*/ 4029371 h 4835245"/>
              <a:gd name="connsiteX18" fmla="*/ 0 w 10515600"/>
              <a:gd name="connsiteY18" fmla="*/ 2820560 h 4835245"/>
              <a:gd name="connsiteX19" fmla="*/ 0 w 10515600"/>
              <a:gd name="connsiteY19" fmla="*/ 2820560 h 4835245"/>
              <a:gd name="connsiteX20" fmla="*/ 0 w 10515600"/>
              <a:gd name="connsiteY20" fmla="*/ 805890 h 483524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4381500 w 10515600"/>
              <a:gd name="connsiteY12" fmla="*/ 4835245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3067085 w 10515600"/>
              <a:gd name="connsiteY13" fmla="*/ 5439651 h 5439651"/>
              <a:gd name="connsiteX14" fmla="*/ 2279725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2279725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601015"/>
              <a:gd name="connsiteX1" fmla="*/ 805890 w 10515600"/>
              <a:gd name="connsiteY1" fmla="*/ 0 h 5601015"/>
              <a:gd name="connsiteX2" fmla="*/ 1752600 w 10515600"/>
              <a:gd name="connsiteY2" fmla="*/ 0 h 5601015"/>
              <a:gd name="connsiteX3" fmla="*/ 1752600 w 10515600"/>
              <a:gd name="connsiteY3" fmla="*/ 0 h 5601015"/>
              <a:gd name="connsiteX4" fmla="*/ 4381500 w 10515600"/>
              <a:gd name="connsiteY4" fmla="*/ 0 h 5601015"/>
              <a:gd name="connsiteX5" fmla="*/ 9709710 w 10515600"/>
              <a:gd name="connsiteY5" fmla="*/ 0 h 5601015"/>
              <a:gd name="connsiteX6" fmla="*/ 10515600 w 10515600"/>
              <a:gd name="connsiteY6" fmla="*/ 805890 h 5601015"/>
              <a:gd name="connsiteX7" fmla="*/ 10515600 w 10515600"/>
              <a:gd name="connsiteY7" fmla="*/ 2820560 h 5601015"/>
              <a:gd name="connsiteX8" fmla="*/ 10515600 w 10515600"/>
              <a:gd name="connsiteY8" fmla="*/ 2820560 h 5601015"/>
              <a:gd name="connsiteX9" fmla="*/ 10515600 w 10515600"/>
              <a:gd name="connsiteY9" fmla="*/ 4029371 h 5601015"/>
              <a:gd name="connsiteX10" fmla="*/ 10515600 w 10515600"/>
              <a:gd name="connsiteY10" fmla="*/ 4029355 h 5601015"/>
              <a:gd name="connsiteX11" fmla="*/ 9709710 w 10515600"/>
              <a:gd name="connsiteY11" fmla="*/ 4835245 h 5601015"/>
              <a:gd name="connsiteX12" fmla="*/ 3725283 w 10515600"/>
              <a:gd name="connsiteY12" fmla="*/ 4846003 h 5601015"/>
              <a:gd name="connsiteX13" fmla="*/ 3067085 w 10515600"/>
              <a:gd name="connsiteY13" fmla="*/ 5601015 h 5601015"/>
              <a:gd name="connsiteX14" fmla="*/ 1440628 w 10515600"/>
              <a:gd name="connsiteY14" fmla="*/ 4824487 h 5601015"/>
              <a:gd name="connsiteX15" fmla="*/ 805890 w 10515600"/>
              <a:gd name="connsiteY15" fmla="*/ 4835245 h 5601015"/>
              <a:gd name="connsiteX16" fmla="*/ 0 w 10515600"/>
              <a:gd name="connsiteY16" fmla="*/ 4029355 h 5601015"/>
              <a:gd name="connsiteX17" fmla="*/ 0 w 10515600"/>
              <a:gd name="connsiteY17" fmla="*/ 4029371 h 5601015"/>
              <a:gd name="connsiteX18" fmla="*/ 0 w 10515600"/>
              <a:gd name="connsiteY18" fmla="*/ 2820560 h 5601015"/>
              <a:gd name="connsiteX19" fmla="*/ 0 w 10515600"/>
              <a:gd name="connsiteY19" fmla="*/ 2820560 h 5601015"/>
              <a:gd name="connsiteX20" fmla="*/ 0 w 10515600"/>
              <a:gd name="connsiteY20" fmla="*/ 805890 h 5601015"/>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3725283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39651"/>
              <a:gd name="connsiteX1" fmla="*/ 805890 w 10515600"/>
              <a:gd name="connsiteY1" fmla="*/ 0 h 5439651"/>
              <a:gd name="connsiteX2" fmla="*/ 1752600 w 10515600"/>
              <a:gd name="connsiteY2" fmla="*/ 0 h 5439651"/>
              <a:gd name="connsiteX3" fmla="*/ 1752600 w 10515600"/>
              <a:gd name="connsiteY3" fmla="*/ 0 h 5439651"/>
              <a:gd name="connsiteX4" fmla="*/ 4381500 w 10515600"/>
              <a:gd name="connsiteY4" fmla="*/ 0 h 5439651"/>
              <a:gd name="connsiteX5" fmla="*/ 9709710 w 10515600"/>
              <a:gd name="connsiteY5" fmla="*/ 0 h 5439651"/>
              <a:gd name="connsiteX6" fmla="*/ 10515600 w 10515600"/>
              <a:gd name="connsiteY6" fmla="*/ 805890 h 5439651"/>
              <a:gd name="connsiteX7" fmla="*/ 10515600 w 10515600"/>
              <a:gd name="connsiteY7" fmla="*/ 2820560 h 5439651"/>
              <a:gd name="connsiteX8" fmla="*/ 10515600 w 10515600"/>
              <a:gd name="connsiteY8" fmla="*/ 2820560 h 5439651"/>
              <a:gd name="connsiteX9" fmla="*/ 10515600 w 10515600"/>
              <a:gd name="connsiteY9" fmla="*/ 4029371 h 5439651"/>
              <a:gd name="connsiteX10" fmla="*/ 10515600 w 10515600"/>
              <a:gd name="connsiteY10" fmla="*/ 4029355 h 5439651"/>
              <a:gd name="connsiteX11" fmla="*/ 9709710 w 10515600"/>
              <a:gd name="connsiteY11" fmla="*/ 4835245 h 5439651"/>
              <a:gd name="connsiteX12" fmla="*/ 2552700 w 10515600"/>
              <a:gd name="connsiteY12" fmla="*/ 4846003 h 5439651"/>
              <a:gd name="connsiteX13" fmla="*/ 2098897 w 10515600"/>
              <a:gd name="connsiteY13" fmla="*/ 5439651 h 5439651"/>
              <a:gd name="connsiteX14" fmla="*/ 1440628 w 10515600"/>
              <a:gd name="connsiteY14" fmla="*/ 4824487 h 5439651"/>
              <a:gd name="connsiteX15" fmla="*/ 805890 w 10515600"/>
              <a:gd name="connsiteY15" fmla="*/ 4835245 h 5439651"/>
              <a:gd name="connsiteX16" fmla="*/ 0 w 10515600"/>
              <a:gd name="connsiteY16" fmla="*/ 4029355 h 5439651"/>
              <a:gd name="connsiteX17" fmla="*/ 0 w 10515600"/>
              <a:gd name="connsiteY17" fmla="*/ 4029371 h 5439651"/>
              <a:gd name="connsiteX18" fmla="*/ 0 w 10515600"/>
              <a:gd name="connsiteY18" fmla="*/ 2820560 h 5439651"/>
              <a:gd name="connsiteX19" fmla="*/ 0 w 10515600"/>
              <a:gd name="connsiteY19" fmla="*/ 2820560 h 5439651"/>
              <a:gd name="connsiteX20" fmla="*/ 0 w 10515600"/>
              <a:gd name="connsiteY20" fmla="*/ 805890 h 5439651"/>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34351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 name="connsiteX0" fmla="*/ 0 w 10515600"/>
              <a:gd name="connsiteY0" fmla="*/ 805890 h 5450408"/>
              <a:gd name="connsiteX1" fmla="*/ 805890 w 10515600"/>
              <a:gd name="connsiteY1" fmla="*/ 0 h 5450408"/>
              <a:gd name="connsiteX2" fmla="*/ 1752600 w 10515600"/>
              <a:gd name="connsiteY2" fmla="*/ 0 h 5450408"/>
              <a:gd name="connsiteX3" fmla="*/ 1752600 w 10515600"/>
              <a:gd name="connsiteY3" fmla="*/ 0 h 5450408"/>
              <a:gd name="connsiteX4" fmla="*/ 4381500 w 10515600"/>
              <a:gd name="connsiteY4" fmla="*/ 0 h 5450408"/>
              <a:gd name="connsiteX5" fmla="*/ 9709710 w 10515600"/>
              <a:gd name="connsiteY5" fmla="*/ 0 h 5450408"/>
              <a:gd name="connsiteX6" fmla="*/ 10515600 w 10515600"/>
              <a:gd name="connsiteY6" fmla="*/ 805890 h 5450408"/>
              <a:gd name="connsiteX7" fmla="*/ 10515600 w 10515600"/>
              <a:gd name="connsiteY7" fmla="*/ 2820560 h 5450408"/>
              <a:gd name="connsiteX8" fmla="*/ 10515600 w 10515600"/>
              <a:gd name="connsiteY8" fmla="*/ 2820560 h 5450408"/>
              <a:gd name="connsiteX9" fmla="*/ 10515600 w 10515600"/>
              <a:gd name="connsiteY9" fmla="*/ 4029371 h 5450408"/>
              <a:gd name="connsiteX10" fmla="*/ 10515600 w 10515600"/>
              <a:gd name="connsiteY10" fmla="*/ 4029355 h 5450408"/>
              <a:gd name="connsiteX11" fmla="*/ 9709710 w 10515600"/>
              <a:gd name="connsiteY11" fmla="*/ 4835245 h 5450408"/>
              <a:gd name="connsiteX12" fmla="*/ 2552700 w 10515600"/>
              <a:gd name="connsiteY12" fmla="*/ 4846003 h 5450408"/>
              <a:gd name="connsiteX13" fmla="*/ 2002078 w 10515600"/>
              <a:gd name="connsiteY13" fmla="*/ 5450408 h 5450408"/>
              <a:gd name="connsiteX14" fmla="*/ 1440628 w 10515600"/>
              <a:gd name="connsiteY14" fmla="*/ 4824487 h 5450408"/>
              <a:gd name="connsiteX15" fmla="*/ 805890 w 10515600"/>
              <a:gd name="connsiteY15" fmla="*/ 4835245 h 5450408"/>
              <a:gd name="connsiteX16" fmla="*/ 0 w 10515600"/>
              <a:gd name="connsiteY16" fmla="*/ 4029355 h 5450408"/>
              <a:gd name="connsiteX17" fmla="*/ 0 w 10515600"/>
              <a:gd name="connsiteY17" fmla="*/ 4029371 h 5450408"/>
              <a:gd name="connsiteX18" fmla="*/ 0 w 10515600"/>
              <a:gd name="connsiteY18" fmla="*/ 2820560 h 5450408"/>
              <a:gd name="connsiteX19" fmla="*/ 0 w 10515600"/>
              <a:gd name="connsiteY19" fmla="*/ 2820560 h 5450408"/>
              <a:gd name="connsiteX20" fmla="*/ 0 w 10515600"/>
              <a:gd name="connsiteY20" fmla="*/ 805890 h 5450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515600" h="5450408">
                <a:moveTo>
                  <a:pt x="0" y="805890"/>
                </a:moveTo>
                <a:cubicBezTo>
                  <a:pt x="0" y="360809"/>
                  <a:pt x="360809" y="0"/>
                  <a:pt x="805890" y="0"/>
                </a:cubicBezTo>
                <a:lnTo>
                  <a:pt x="1752600" y="0"/>
                </a:lnTo>
                <a:lnTo>
                  <a:pt x="1752600" y="0"/>
                </a:lnTo>
                <a:lnTo>
                  <a:pt x="4381500" y="0"/>
                </a:lnTo>
                <a:lnTo>
                  <a:pt x="9709710" y="0"/>
                </a:lnTo>
                <a:cubicBezTo>
                  <a:pt x="10154791" y="0"/>
                  <a:pt x="10515600" y="360809"/>
                  <a:pt x="10515600" y="805890"/>
                </a:cubicBezTo>
                <a:lnTo>
                  <a:pt x="10515600" y="2820560"/>
                </a:lnTo>
                <a:lnTo>
                  <a:pt x="10515600" y="2820560"/>
                </a:lnTo>
                <a:lnTo>
                  <a:pt x="10515600" y="4029371"/>
                </a:lnTo>
                <a:lnTo>
                  <a:pt x="10515600" y="4029355"/>
                </a:lnTo>
                <a:cubicBezTo>
                  <a:pt x="10515600" y="4474436"/>
                  <a:pt x="10154791" y="4835245"/>
                  <a:pt x="9709710" y="4835245"/>
                </a:cubicBezTo>
                <a:lnTo>
                  <a:pt x="2552700" y="4846003"/>
                </a:lnTo>
                <a:lnTo>
                  <a:pt x="2002078" y="5450408"/>
                </a:lnTo>
                <a:lnTo>
                  <a:pt x="1440628" y="4824487"/>
                </a:lnTo>
                <a:lnTo>
                  <a:pt x="805890" y="4835245"/>
                </a:lnTo>
                <a:cubicBezTo>
                  <a:pt x="360809" y="4835245"/>
                  <a:pt x="0" y="4474436"/>
                  <a:pt x="0" y="4029355"/>
                </a:cubicBezTo>
                <a:lnTo>
                  <a:pt x="0" y="4029371"/>
                </a:lnTo>
                <a:lnTo>
                  <a:pt x="0" y="2820560"/>
                </a:lnTo>
                <a:lnTo>
                  <a:pt x="0" y="2820560"/>
                </a:lnTo>
                <a:lnTo>
                  <a:pt x="0" y="80589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4" name="Title 1"/>
          <p:cNvSpPr>
            <a:spLocks noGrp="1"/>
          </p:cNvSpPr>
          <p:nvPr>
            <p:ph type="title" hasCustomPrompt="1"/>
          </p:nvPr>
        </p:nvSpPr>
        <p:spPr>
          <a:xfrm>
            <a:off x="1040802" y="1438508"/>
            <a:ext cx="7116184" cy="2219093"/>
          </a:xfrm>
        </p:spPr>
        <p:txBody>
          <a:bodyPr>
            <a:noAutofit/>
          </a:bodyPr>
          <a:lstStyle>
            <a:lvl1pPr algn="ctr">
              <a:tabLst>
                <a:tab pos="2827735" algn="l"/>
              </a:tabLst>
              <a:defRPr sz="3750" baseline="0">
                <a:solidFill>
                  <a:schemeClr val="accent1"/>
                </a:solidFill>
              </a:defRPr>
            </a:lvl1pPr>
          </a:lstStyle>
          <a:p>
            <a:r>
              <a:rPr lang="en-US" dirty="0"/>
              <a:t>“Click to edit quote.”</a:t>
            </a:r>
          </a:p>
        </p:txBody>
      </p:sp>
      <p:sp>
        <p:nvSpPr>
          <p:cNvPr id="15" name="Text Placeholder 6"/>
          <p:cNvSpPr>
            <a:spLocks noGrp="1"/>
          </p:cNvSpPr>
          <p:nvPr>
            <p:ph type="body" sz="quarter" idx="13" hasCustomPrompt="1"/>
          </p:nvPr>
        </p:nvSpPr>
        <p:spPr>
          <a:xfrm>
            <a:off x="1040802" y="4126417"/>
            <a:ext cx="7116184" cy="1015739"/>
          </a:xfrm>
        </p:spPr>
        <p:txBody>
          <a:bodyPr anchor="ctr">
            <a:normAutofit/>
          </a:bodyPr>
          <a:lstStyle>
            <a:lvl1pPr marL="0" indent="0" algn="ctr">
              <a:buNone/>
              <a:defRPr sz="1800" i="1" baseline="0">
                <a:solidFill>
                  <a:schemeClr val="tx2"/>
                </a:solidFill>
              </a:defRPr>
            </a:lvl1pPr>
          </a:lstStyle>
          <a:p>
            <a:pPr lvl="0"/>
            <a:r>
              <a:rPr lang="en-US" dirty="0"/>
              <a:t>- Click to edit name or subtext</a:t>
            </a:r>
          </a:p>
        </p:txBody>
      </p:sp>
      <p:sp>
        <p:nvSpPr>
          <p:cNvPr id="16" name="Date Placeholder 4"/>
          <p:cNvSpPr>
            <a:spLocks noGrp="1"/>
          </p:cNvSpPr>
          <p:nvPr>
            <p:ph type="dt" sz="half" idx="11"/>
          </p:nvPr>
        </p:nvSpPr>
        <p:spPr>
          <a:xfrm>
            <a:off x="628650" y="6356351"/>
            <a:ext cx="1018943" cy="365125"/>
          </a:xfrm>
        </p:spPr>
        <p:txBody>
          <a:bodyPr/>
          <a:lstStyle>
            <a:lvl1pPr>
              <a:defRPr>
                <a:solidFill>
                  <a:schemeClr val="bg1"/>
                </a:solidFill>
              </a:defRPr>
            </a:lvl1pPr>
          </a:lstStyle>
          <a:p>
            <a:endParaRPr lang="en-US" dirty="0">
              <a:solidFill>
                <a:srgbClr val="FFFFFF"/>
              </a:solidFill>
            </a:endParaRPr>
          </a:p>
        </p:txBody>
      </p:sp>
      <p:sp>
        <p:nvSpPr>
          <p:cNvPr id="18"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bg1"/>
                </a:solidFill>
              </a:defRPr>
            </a:lvl1pPr>
          </a:lstStyle>
          <a:p>
            <a:endParaRPr lang="en-US" dirty="0">
              <a:solidFill>
                <a:srgbClr val="FFFFFF"/>
              </a:solidFill>
            </a:endParaRPr>
          </a:p>
        </p:txBody>
      </p:sp>
      <p:sp>
        <p:nvSpPr>
          <p:cNvPr id="19" name="Slide Number Placeholder 6"/>
          <p:cNvSpPr>
            <a:spLocks noGrp="1"/>
          </p:cNvSpPr>
          <p:nvPr>
            <p:ph type="sldNum" sz="quarter" idx="12"/>
          </p:nvPr>
        </p:nvSpPr>
        <p:spPr>
          <a:xfrm>
            <a:off x="7418349" y="6356351"/>
            <a:ext cx="1097001" cy="365125"/>
          </a:xfrm>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3304173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Full Image Black Circle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609968" y="685800"/>
            <a:ext cx="4114800" cy="5486400"/>
          </a:xfrm>
          <a:prstGeom prst="ellipse">
            <a:avLst/>
          </a:prstGeom>
          <a:solidFill>
            <a:srgbClr val="003865">
              <a:alpha val="87843"/>
            </a:srgbClr>
          </a:solidFill>
        </p:spPr>
        <p:txBody>
          <a:bodyPr>
            <a:noAutofit/>
          </a:bodyPr>
          <a:lstStyle>
            <a:lvl1pPr algn="ctr">
              <a:tabLst>
                <a:tab pos="1756172" algn="l"/>
                <a:tab pos="2827735" algn="l"/>
              </a:tabLst>
              <a:defRPr sz="4125" baseline="0">
                <a:solidFill>
                  <a:schemeClr val="bg1"/>
                </a:solidFill>
              </a:defRPr>
            </a:lvl1pPr>
          </a:lstStyle>
          <a:p>
            <a:r>
              <a:rPr lang="en-US" dirty="0"/>
              <a:t>Click to edit title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93802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Split Boxed)">
    <p:bg>
      <p:bgPr>
        <a:solidFill>
          <a:srgbClr val="E8E8E8"/>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9144000" cy="1219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sp>
        <p:nvSpPr>
          <p:cNvPr id="10" name="Title 1"/>
          <p:cNvSpPr>
            <a:spLocks noGrp="1"/>
          </p:cNvSpPr>
          <p:nvPr>
            <p:ph type="title" hasCustomPrompt="1"/>
          </p:nvPr>
        </p:nvSpPr>
        <p:spPr>
          <a:xfrm>
            <a:off x="628650" y="152400"/>
            <a:ext cx="7886700" cy="914400"/>
          </a:xfrm>
        </p:spPr>
        <p:txBody>
          <a:bodyPr>
            <a:normAutofit/>
          </a:bodyPr>
          <a:lstStyle>
            <a:lvl1pPr algn="r">
              <a:defRPr sz="2700">
                <a:solidFill>
                  <a:schemeClr val="bg1"/>
                </a:solidFill>
              </a:defRPr>
            </a:lvl1pPr>
          </a:lstStyle>
          <a:p>
            <a:r>
              <a:rPr lang="en-US" dirty="0"/>
              <a:t>Click to edit title</a:t>
            </a:r>
          </a:p>
        </p:txBody>
      </p:sp>
      <p:sp>
        <p:nvSpPr>
          <p:cNvPr id="3" name="Content Placeholder 2"/>
          <p:cNvSpPr>
            <a:spLocks noGrp="1"/>
          </p:cNvSpPr>
          <p:nvPr>
            <p:ph sz="half" idx="1"/>
          </p:nvPr>
        </p:nvSpPr>
        <p:spPr>
          <a:xfrm>
            <a:off x="6286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594625"/>
            <a:ext cx="3886200" cy="4582339"/>
          </a:xfrm>
          <a:solidFill>
            <a:schemeClr val="bg1"/>
          </a:solidFill>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endParaRPr lang="en-US" dirty="0">
              <a:solidFill>
                <a:srgbClr val="000000"/>
              </a:solidFill>
            </a:endParaRPr>
          </a:p>
        </p:txBody>
      </p:sp>
      <p:sp>
        <p:nvSpPr>
          <p:cNvPr id="11"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7" name="Slide Number Placeholder 6"/>
          <p:cNvSpPr>
            <a:spLocks noGrp="1"/>
          </p:cNvSpPr>
          <p:nvPr>
            <p:ph type="sldNum" sz="quarter" idx="12"/>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54848558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Full Image Multiple Circle Overlay">
    <p:bg>
      <p:bgPr>
        <a:solidFill>
          <a:schemeClr val="bg1"/>
        </a:solidFill>
        <a:effectLst/>
      </p:bgPr>
    </p:bg>
    <p:spTree>
      <p:nvGrpSpPr>
        <p:cNvPr id="1" name=""/>
        <p:cNvGrpSpPr/>
        <p:nvPr/>
      </p:nvGrpSpPr>
      <p:grpSpPr>
        <a:xfrm>
          <a:off x="0" y="0"/>
          <a:ext cx="0" cy="0"/>
          <a:chOff x="0" y="0"/>
          <a:chExt cx="0" cy="0"/>
        </a:xfrm>
      </p:grpSpPr>
      <p:sp>
        <p:nvSpPr>
          <p:cNvPr id="10" name="Picture Placeholder 6"/>
          <p:cNvSpPr>
            <a:spLocks noGrp="1"/>
          </p:cNvSpPr>
          <p:nvPr>
            <p:ph type="pic" sz="quarter" idx="15"/>
          </p:nvPr>
        </p:nvSpPr>
        <p:spPr>
          <a:xfrm>
            <a:off x="0" y="0"/>
            <a:ext cx="9144000" cy="6858000"/>
          </a:xfrm>
        </p:spPr>
        <p:txBody>
          <a:bodyPr/>
          <a:lstStyle/>
          <a:p>
            <a:endParaRPr lang="en-US" dirty="0"/>
          </a:p>
        </p:txBody>
      </p:sp>
      <p:sp>
        <p:nvSpPr>
          <p:cNvPr id="2" name="Title 1"/>
          <p:cNvSpPr>
            <a:spLocks noGrp="1"/>
          </p:cNvSpPr>
          <p:nvPr>
            <p:ph type="title" hasCustomPrompt="1"/>
          </p:nvPr>
        </p:nvSpPr>
        <p:spPr>
          <a:xfrm>
            <a:off x="4290298" y="912530"/>
            <a:ext cx="3496041" cy="4661388"/>
          </a:xfrm>
          <a:prstGeom prst="ellipse">
            <a:avLst/>
          </a:prstGeom>
          <a:solidFill>
            <a:srgbClr val="003865">
              <a:alpha val="87843"/>
            </a:srgbClr>
          </a:solidFill>
        </p:spPr>
        <p:txBody>
          <a:bodyPr>
            <a:noAutofit/>
          </a:bodyPr>
          <a:lstStyle>
            <a:lvl1pPr algn="ctr">
              <a:tabLst>
                <a:tab pos="2827735" algn="l"/>
              </a:tabLst>
              <a:defRPr sz="3375" baseline="0">
                <a:solidFill>
                  <a:schemeClr val="bg1"/>
                </a:solidFill>
              </a:defRPr>
            </a:lvl1pPr>
          </a:lstStyle>
          <a:p>
            <a:r>
              <a:rPr lang="en-US" dirty="0"/>
              <a:t>Click to edit title</a:t>
            </a:r>
          </a:p>
        </p:txBody>
      </p:sp>
      <p:sp>
        <p:nvSpPr>
          <p:cNvPr id="9" name="Text Placeholder 7"/>
          <p:cNvSpPr>
            <a:spLocks noGrp="1"/>
          </p:cNvSpPr>
          <p:nvPr>
            <p:ph type="body" sz="quarter" idx="14" hasCustomPrompt="1"/>
          </p:nvPr>
        </p:nvSpPr>
        <p:spPr>
          <a:xfrm>
            <a:off x="7158612" y="524007"/>
            <a:ext cx="1616475" cy="2155300"/>
          </a:xfrm>
          <a:prstGeom prst="ellipse">
            <a:avLst/>
          </a:prstGeom>
          <a:solidFill>
            <a:srgbClr val="78BE21">
              <a:alpha val="87843"/>
            </a:srgbClr>
          </a:solidFill>
        </p:spPr>
        <p:txBody>
          <a:bodyPr anchor="ctr">
            <a:normAutofit/>
          </a:bodyPr>
          <a:lstStyle>
            <a:lvl1pPr marL="0" indent="0" algn="ctr">
              <a:buNone/>
              <a:defRPr sz="1875" baseline="0">
                <a:solidFill>
                  <a:schemeClr val="tx2"/>
                </a:solidFill>
                <a:latin typeface="+mn-lt"/>
              </a:defRPr>
            </a:lvl1pPr>
          </a:lstStyle>
          <a:p>
            <a:pPr lvl="0"/>
            <a:r>
              <a:rPr lang="en-US" dirty="0"/>
              <a:t>Second Point</a:t>
            </a:r>
          </a:p>
        </p:txBody>
      </p:sp>
      <p:sp>
        <p:nvSpPr>
          <p:cNvPr id="8" name="Text Placeholder 7"/>
          <p:cNvSpPr>
            <a:spLocks noGrp="1"/>
          </p:cNvSpPr>
          <p:nvPr>
            <p:ph type="body" sz="quarter" idx="13" hasCustomPrompt="1"/>
          </p:nvPr>
        </p:nvSpPr>
        <p:spPr>
          <a:xfrm>
            <a:off x="6938251" y="3581845"/>
            <a:ext cx="1978484" cy="2637978"/>
          </a:xfrm>
          <a:prstGeom prst="ellipse">
            <a:avLst/>
          </a:prstGeom>
          <a:solidFill>
            <a:srgbClr val="000000">
              <a:alpha val="87843"/>
            </a:srgbClr>
          </a:solidFill>
        </p:spPr>
        <p:txBody>
          <a:bodyPr anchor="ctr">
            <a:normAutofit/>
          </a:bodyPr>
          <a:lstStyle>
            <a:lvl1pPr marL="0" indent="0" algn="ctr">
              <a:buNone/>
              <a:defRPr sz="1875" baseline="0">
                <a:solidFill>
                  <a:schemeClr val="bg1"/>
                </a:solidFill>
                <a:latin typeface="+mn-lt"/>
              </a:defRPr>
            </a:lvl1pPr>
          </a:lstStyle>
          <a:p>
            <a:pPr lvl="0"/>
            <a:r>
              <a:rPr lang="en-US" dirty="0"/>
              <a:t>Third Point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83150887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Quote Black Box Overlay">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9144000" cy="6858000"/>
          </a:xfrm>
        </p:spPr>
        <p:txBody>
          <a:bodyPr/>
          <a:lstStyle/>
          <a:p>
            <a:endParaRPr lang="en-US"/>
          </a:p>
        </p:txBody>
      </p:sp>
      <p:sp>
        <p:nvSpPr>
          <p:cNvPr id="2" name="Title 1"/>
          <p:cNvSpPr>
            <a:spLocks noGrp="1"/>
          </p:cNvSpPr>
          <p:nvPr>
            <p:ph type="title" hasCustomPrompt="1"/>
          </p:nvPr>
        </p:nvSpPr>
        <p:spPr>
          <a:xfrm>
            <a:off x="1724607" y="1609867"/>
            <a:ext cx="5694788" cy="3638266"/>
          </a:xfrm>
          <a:solidFill>
            <a:srgbClr val="003865">
              <a:alpha val="87843"/>
            </a:srgbClr>
          </a:solidFill>
        </p:spPr>
        <p:txBody>
          <a:bodyPr>
            <a:noAutofit/>
          </a:bodyPr>
          <a:lstStyle>
            <a:lvl1pPr algn="ctr">
              <a:spcAft>
                <a:spcPts val="750"/>
              </a:spcAft>
              <a:tabLst>
                <a:tab pos="2827735" algn="l"/>
              </a:tabLst>
              <a:defRPr sz="5250" baseline="0">
                <a:solidFill>
                  <a:schemeClr val="bg1"/>
                </a:solidFill>
              </a:defRPr>
            </a:lvl1pPr>
          </a:lstStyle>
          <a:p>
            <a:r>
              <a:rPr lang="en-US" dirty="0"/>
              <a:t>Quote or </a:t>
            </a:r>
            <a:br>
              <a:rPr lang="en-US" dirty="0"/>
            </a:br>
            <a:r>
              <a:rPr lang="en-US" dirty="0"/>
              <a:t>Statement</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54118613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10"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Clr>
                <a:schemeClr val="bg1"/>
              </a:buClr>
              <a:buFont typeface="Arial" panose="020B0604020202020204" pitchFamily="34" charset="0"/>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341218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Quote Solid Light Background">
    <p:bg>
      <p:bgPr>
        <a:gradFill>
          <a:gsLst>
            <a:gs pos="100000">
              <a:srgbClr val="BFBFBF"/>
            </a:gs>
            <a:gs pos="53000">
              <a:srgbClr val="F5F5F5"/>
            </a:gs>
            <a:gs pos="78000">
              <a:srgbClr val="E8E8E8"/>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389686"/>
            <a:ext cx="9144000" cy="1340989"/>
          </a:xfrm>
          <a:solidFill>
            <a:schemeClr val="tx1"/>
          </a:solidFill>
        </p:spPr>
        <p:txBody>
          <a:bodyPr>
            <a:noAutofit/>
          </a:bodyPr>
          <a:lstStyle>
            <a:lvl1pPr algn="ctr">
              <a:tabLst>
                <a:tab pos="2827735" algn="l"/>
              </a:tabLst>
              <a:defRPr sz="5250">
                <a:solidFill>
                  <a:schemeClr val="accent2"/>
                </a:solidFill>
              </a:defRPr>
            </a:lvl1pPr>
          </a:lstStyle>
          <a:p>
            <a:r>
              <a:rPr lang="en-US" dirty="0"/>
              <a:t>Quote or Statement</a:t>
            </a:r>
          </a:p>
        </p:txBody>
      </p:sp>
      <p:sp>
        <p:nvSpPr>
          <p:cNvPr id="8"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Font typeface="Arial" panose="020B0604020202020204" pitchFamily="34" charset="0"/>
              <a:buNone/>
              <a:defRPr>
                <a:solidFill>
                  <a:schemeClr val="tx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p>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2"/>
                </a:solidFill>
              </a:defRPr>
            </a:lvl1pPr>
          </a:lstStyle>
          <a:p>
            <a:endParaRPr lang="en-US" dirty="0">
              <a:solidFill>
                <a:srgbClr val="000000"/>
              </a:solidFill>
            </a:endParaRPr>
          </a:p>
        </p:txBody>
      </p:sp>
      <p:sp>
        <p:nvSpPr>
          <p:cNvPr id="4" name="Slide Number Placeholder 3"/>
          <p:cNvSpPr>
            <a:spLocks noGrp="1"/>
          </p:cNvSpPr>
          <p:nvPr>
            <p:ph type="sldNum" sz="quarter" idx="11"/>
          </p:nvPr>
        </p:nvSpPr>
        <p:spPr/>
        <p:txBody>
          <a:body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23608329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Quote Full Image Background">
    <p:bg>
      <p:bgPr>
        <a:solidFill>
          <a:schemeClr val="bg1"/>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4" hasCustomPrompt="1"/>
          </p:nvPr>
        </p:nvSpPr>
        <p:spPr>
          <a:xfrm>
            <a:off x="0" y="0"/>
            <a:ext cx="9144000" cy="6858000"/>
          </a:xfrm>
        </p:spPr>
        <p:txBody>
          <a:bodyPr/>
          <a:lstStyle>
            <a:lvl1pPr>
              <a:defRPr/>
            </a:lvl1pPr>
          </a:lstStyle>
          <a:p>
            <a:r>
              <a:rPr lang="en-US" dirty="0"/>
              <a:t>Click icon to edit background picture</a:t>
            </a:r>
          </a:p>
        </p:txBody>
      </p:sp>
      <p:sp>
        <p:nvSpPr>
          <p:cNvPr id="12" name="Title 1"/>
          <p:cNvSpPr>
            <a:spLocks noGrp="1"/>
          </p:cNvSpPr>
          <p:nvPr>
            <p:ph type="title" hasCustomPrompt="1"/>
          </p:nvPr>
        </p:nvSpPr>
        <p:spPr>
          <a:xfrm>
            <a:off x="628650" y="1389686"/>
            <a:ext cx="7886700" cy="1340989"/>
          </a:xfrm>
        </p:spPr>
        <p:txBody>
          <a:bodyPr>
            <a:noAutofit/>
          </a:bodyPr>
          <a:lstStyle>
            <a:lvl1pPr algn="ctr">
              <a:tabLst>
                <a:tab pos="2827735" algn="l"/>
              </a:tabLst>
              <a:defRPr sz="5250">
                <a:solidFill>
                  <a:schemeClr val="bg1"/>
                </a:solidFill>
              </a:defRPr>
            </a:lvl1pPr>
          </a:lstStyle>
          <a:p>
            <a:r>
              <a:rPr lang="en-US" dirty="0"/>
              <a:t>Quote or Statement</a:t>
            </a:r>
          </a:p>
        </p:txBody>
      </p:sp>
      <p:sp>
        <p:nvSpPr>
          <p:cNvPr id="13" name="Text Placeholder 6"/>
          <p:cNvSpPr>
            <a:spLocks noGrp="1"/>
          </p:cNvSpPr>
          <p:nvPr>
            <p:ph type="body" sz="quarter" idx="13" hasCustomPrompt="1"/>
          </p:nvPr>
        </p:nvSpPr>
        <p:spPr>
          <a:xfrm>
            <a:off x="628650" y="2925700"/>
            <a:ext cx="7886700" cy="2673435"/>
          </a:xfrm>
        </p:spPr>
        <p:txBody>
          <a:bodyPr anchor="ctr"/>
          <a:lstStyle>
            <a:lvl1pPr marL="0" indent="0" algn="ctr">
              <a:lnSpc>
                <a:spcPct val="100000"/>
              </a:lnSpc>
              <a:spcBef>
                <a:spcPts val="0"/>
              </a:spcBef>
              <a:buNone/>
              <a:defRPr>
                <a:solidFill>
                  <a:schemeClr val="bg1"/>
                </a:solidFill>
              </a:defRPr>
            </a:lvl1pPr>
          </a:lstStyle>
          <a:p>
            <a:pPr lvl="0"/>
            <a:r>
              <a:rPr lang="en-US" dirty="0"/>
              <a:t>Make a secondary statement here.</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91706091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Big Number - Image Background">
    <p:bg>
      <p:bgPr>
        <a:solidFill>
          <a:schemeClr val="bg1"/>
        </a:solid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0" y="0"/>
            <a:ext cx="9144000" cy="6858000"/>
          </a:xfrm>
        </p:spPr>
        <p:txBody>
          <a:bodyPr/>
          <a:lstStyle/>
          <a:p>
            <a:endParaRPr lang="en-US"/>
          </a:p>
        </p:txBody>
      </p:sp>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9"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rgbClr val="003865"/>
                </a:solidFill>
              </a:defRPr>
            </a:lvl1pPr>
          </a:lstStyle>
          <a:p>
            <a:endParaRPr lang="en-US" dirty="0"/>
          </a:p>
        </p:txBody>
      </p:sp>
      <p:sp>
        <p:nvSpPr>
          <p:cNvPr id="5" name="Footer Placeholder 4"/>
          <p:cNvSpPr>
            <a:spLocks noGrp="1"/>
          </p:cNvSpPr>
          <p:nvPr>
            <p:ph type="ftr" sz="quarter" idx="12"/>
          </p:nvPr>
        </p:nvSpPr>
        <p:spPr/>
        <p:txBody>
          <a:bodyPr/>
          <a:lstStyle>
            <a:lvl1pPr>
              <a:defRPr>
                <a:solidFill>
                  <a:srgbClr val="003865"/>
                </a:solidFill>
              </a:defRPr>
            </a:lvl1pPr>
          </a:lstStyle>
          <a:p>
            <a:endParaRPr lang="en-US" dirty="0"/>
          </a:p>
        </p:txBody>
      </p:sp>
      <p:sp>
        <p:nvSpPr>
          <p:cNvPr id="4" name="Slide Number Placeholder 3"/>
          <p:cNvSpPr>
            <a:spLocks noGrp="1"/>
          </p:cNvSpPr>
          <p:nvPr>
            <p:ph type="sldNum" sz="quarter" idx="11"/>
          </p:nvPr>
        </p:nvSpPr>
        <p:spPr/>
        <p:txBody>
          <a:bodyPr/>
          <a:lstStyle>
            <a:lvl1pPr>
              <a:defRPr>
                <a:solidFill>
                  <a:srgbClr val="003865"/>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90124226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Big Number -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68104" y="624469"/>
            <a:ext cx="3898746" cy="5072440"/>
          </a:xfrm>
          <a:prstGeom prst="ellipse">
            <a:avLst/>
          </a:prstGeom>
          <a:solidFill>
            <a:schemeClr val="bg1"/>
          </a:solidFill>
        </p:spPr>
        <p:txBody>
          <a:bodyPr>
            <a:noAutofit/>
          </a:bodyPr>
          <a:lstStyle>
            <a:lvl1pPr algn="ctr">
              <a:tabLst>
                <a:tab pos="2827735" algn="l"/>
              </a:tabLst>
              <a:defRPr sz="4500" baseline="0">
                <a:solidFill>
                  <a:schemeClr val="accent1"/>
                </a:solidFill>
              </a:defRPr>
            </a:lvl1pPr>
          </a:lstStyle>
          <a:p>
            <a:r>
              <a:rPr lang="en-US" dirty="0"/>
              <a:t>Click to edit title.</a:t>
            </a:r>
          </a:p>
        </p:txBody>
      </p:sp>
      <p:sp>
        <p:nvSpPr>
          <p:cNvPr id="10" name="Text Placeholder 8"/>
          <p:cNvSpPr>
            <a:spLocks noGrp="1"/>
          </p:cNvSpPr>
          <p:nvPr>
            <p:ph type="body" sz="quarter" idx="15" hasCustomPrompt="1"/>
          </p:nvPr>
        </p:nvSpPr>
        <p:spPr>
          <a:xfrm>
            <a:off x="754099" y="0"/>
            <a:ext cx="2989660" cy="5086350"/>
          </a:xfrm>
        </p:spPr>
        <p:txBody>
          <a:bodyPr>
            <a:noAutofit/>
          </a:bodyPr>
          <a:lstStyle>
            <a:lvl1pPr marL="0" indent="0" algn="ctr">
              <a:spcBef>
                <a:spcPts val="0"/>
              </a:spcBef>
              <a:spcAft>
                <a:spcPts val="0"/>
              </a:spcAft>
              <a:buNone/>
              <a:defRPr sz="30000" i="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2</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52210169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Quote Solid Red Background">
    <p:bg>
      <p:bgPr>
        <a:gradFill>
          <a:gsLst>
            <a:gs pos="100000">
              <a:schemeClr val="accent1">
                <a:lumMod val="50000"/>
              </a:schemeClr>
            </a:gs>
            <a:gs pos="20000">
              <a:schemeClr val="accent1"/>
            </a:gs>
          </a:gsLst>
          <a:path path="circle">
            <a:fillToRect l="50000" t="50000" r="50000" b="50000"/>
          </a:path>
        </a:gra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8650" y="2212734"/>
            <a:ext cx="7886700" cy="1472163"/>
          </a:xfrm>
        </p:spPr>
        <p:txBody>
          <a:bodyPr>
            <a:noAutofit/>
          </a:bodyPr>
          <a:lstStyle>
            <a:lvl1pPr algn="ctr">
              <a:tabLst>
                <a:tab pos="2827735" algn="l"/>
              </a:tabLst>
              <a:defRPr sz="5250">
                <a:solidFill>
                  <a:schemeClr val="bg1"/>
                </a:solidFill>
              </a:defRPr>
            </a:lvl1pPr>
          </a:lstStyle>
          <a:p>
            <a:r>
              <a:rPr lang="en-US" dirty="0"/>
              <a:t>Thank you!</a:t>
            </a:r>
          </a:p>
        </p:txBody>
      </p:sp>
      <p:sp>
        <p:nvSpPr>
          <p:cNvPr id="11" name="Text Placeholder 6"/>
          <p:cNvSpPr>
            <a:spLocks noGrp="1"/>
          </p:cNvSpPr>
          <p:nvPr>
            <p:ph type="body" sz="quarter" idx="13" hasCustomPrompt="1"/>
          </p:nvPr>
        </p:nvSpPr>
        <p:spPr>
          <a:xfrm>
            <a:off x="628650" y="3684897"/>
            <a:ext cx="7886700" cy="2517600"/>
          </a:xfrm>
        </p:spPr>
        <p:txBody>
          <a:bodyPr anchor="ctr"/>
          <a:lstStyle>
            <a:lvl1pPr marL="0" indent="0" algn="ctr">
              <a:lnSpc>
                <a:spcPct val="100000"/>
              </a:lnSpc>
              <a:spcBef>
                <a:spcPts val="0"/>
              </a:spcBef>
              <a:buNone/>
              <a:defRPr baseline="0">
                <a:solidFill>
                  <a:schemeClr val="bg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bg1"/>
                </a:solidFill>
              </a:defRPr>
            </a:lvl1pPr>
          </a:lstStyle>
          <a:p>
            <a:endParaRPr lang="en-US" dirty="0">
              <a:solidFill>
                <a:srgbClr val="FFFFFF"/>
              </a:solidFill>
            </a:endParaRPr>
          </a:p>
        </p:txBody>
      </p:sp>
      <p:sp>
        <p:nvSpPr>
          <p:cNvPr id="5" name="Footer Placeholder 4"/>
          <p:cNvSpPr>
            <a:spLocks noGrp="1"/>
          </p:cNvSpPr>
          <p:nvPr>
            <p:ph type="ftr" sz="quarter" idx="12"/>
          </p:nvPr>
        </p:nvSpPr>
        <p:spPr/>
        <p:txBody>
          <a:bodyPr/>
          <a:lstStyle>
            <a:lvl1pPr>
              <a:defRPr>
                <a:solidFill>
                  <a:schemeClr val="bg1"/>
                </a:solidFill>
              </a:defRPr>
            </a:lvl1pPr>
          </a:lstStyle>
          <a:p>
            <a:endParaRPr lang="en-US" dirty="0">
              <a:solidFill>
                <a:srgbClr val="FFFFFF"/>
              </a:solidFill>
            </a:endParaRPr>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48F63A3B-78C7-47BE-AE5E-E10140E04643}" type="slidenum">
              <a:rPr lang="en-US" smtClean="0">
                <a:solidFill>
                  <a:srgbClr val="FFFFFF"/>
                </a:solidFill>
              </a:rPr>
              <a:pPr/>
              <a:t>‹#›</a:t>
            </a:fld>
            <a:endParaRPr lang="en-US" dirty="0">
              <a:solidFill>
                <a:srgbClr val="FFFFFF"/>
              </a:solidFill>
            </a:endParaRPr>
          </a:p>
        </p:txBody>
      </p:sp>
      <p:sp>
        <p:nvSpPr>
          <p:cNvPr id="8" name="Rectangle 7"/>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67879" y="595566"/>
            <a:ext cx="2900940" cy="460249"/>
          </a:xfrm>
          <a:prstGeom prst="rect">
            <a:avLst/>
          </a:prstGeom>
        </p:spPr>
      </p:pic>
    </p:spTree>
    <p:extLst>
      <p:ext uri="{BB962C8B-B14F-4D97-AF65-F5344CB8AC3E}">
        <p14:creationId xmlns:p14="http://schemas.microsoft.com/office/powerpoint/2010/main" val="10328812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2_Quote Solid Light Background">
    <p:bg>
      <p:bgPr>
        <a:solidFill>
          <a:srgbClr val="E8E8E8"/>
        </a:solidFill>
        <a:effectLst/>
      </p:bgPr>
    </p:bg>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1651380"/>
            <a:ext cx="9144000" cy="1733266"/>
          </a:xfrm>
          <a:solidFill>
            <a:schemeClr val="tx1"/>
          </a:solidFill>
        </p:spPr>
        <p:txBody>
          <a:bodyPr>
            <a:noAutofit/>
          </a:bodyPr>
          <a:lstStyle>
            <a:lvl1pPr algn="ctr">
              <a:tabLst>
                <a:tab pos="2827735" algn="l"/>
              </a:tabLst>
              <a:defRPr sz="5250">
                <a:solidFill>
                  <a:schemeClr val="bg1"/>
                </a:solidFill>
              </a:defRPr>
            </a:lvl1pPr>
          </a:lstStyle>
          <a:p>
            <a:r>
              <a:rPr lang="en-US" dirty="0"/>
              <a:t>Thank you!</a:t>
            </a:r>
          </a:p>
        </p:txBody>
      </p:sp>
      <p:sp>
        <p:nvSpPr>
          <p:cNvPr id="8" name="Text Placeholder 6"/>
          <p:cNvSpPr>
            <a:spLocks noGrp="1"/>
          </p:cNvSpPr>
          <p:nvPr>
            <p:ph type="body" sz="quarter" idx="13" hasCustomPrompt="1"/>
          </p:nvPr>
        </p:nvSpPr>
        <p:spPr>
          <a:xfrm>
            <a:off x="628650" y="3521123"/>
            <a:ext cx="7886700" cy="2681374"/>
          </a:xfrm>
        </p:spPr>
        <p:txBody>
          <a:bodyPr anchor="ctr"/>
          <a:lstStyle>
            <a:lvl1pPr marL="0" indent="0" algn="ctr">
              <a:lnSpc>
                <a:spcPct val="100000"/>
              </a:lnSpc>
              <a:spcBef>
                <a:spcPts val="0"/>
              </a:spcBef>
              <a:buNone/>
              <a:defRPr baseline="0">
                <a:solidFill>
                  <a:schemeClr val="tx1"/>
                </a:solidFill>
              </a:defRPr>
            </a:lvl1pPr>
          </a:lstStyle>
          <a:p>
            <a:pPr lvl="0"/>
            <a:r>
              <a:rPr lang="en-US" dirty="0" err="1"/>
              <a:t>Firstname</a:t>
            </a:r>
            <a:r>
              <a:rPr lang="en-US" dirty="0"/>
              <a:t> </a:t>
            </a:r>
            <a:r>
              <a:rPr lang="en-US" dirty="0" err="1"/>
              <a:t>Lastname</a:t>
            </a:r>
            <a:endParaRPr lang="en-US" dirty="0"/>
          </a:p>
          <a:p>
            <a:pPr lvl="0"/>
            <a:r>
              <a:rPr lang="en-US" dirty="0"/>
              <a:t>firstname.lastname@state.mn.us</a:t>
            </a:r>
          </a:p>
          <a:p>
            <a:pPr lvl="0"/>
            <a:r>
              <a:rPr lang="en-US" dirty="0"/>
              <a:t>555-555-5555</a:t>
            </a:r>
          </a:p>
        </p:txBody>
      </p:sp>
      <p:sp>
        <p:nvSpPr>
          <p:cNvPr id="3" name="Date Placeholder 2"/>
          <p:cNvSpPr>
            <a:spLocks noGrp="1"/>
          </p:cNvSpPr>
          <p:nvPr>
            <p:ph type="dt" sz="half" idx="10"/>
          </p:nvPr>
        </p:nvSpPr>
        <p:spPr/>
        <p:txBody>
          <a:bodyPr/>
          <a:lstStyle>
            <a:lvl1pPr>
              <a:defRPr>
                <a:solidFill>
                  <a:schemeClr val="tx2"/>
                </a:solidFill>
              </a:defRPr>
            </a:lvl1pPr>
          </a:lstStyle>
          <a:p>
            <a:endParaRPr lang="en-US" dirty="0">
              <a:solidFill>
                <a:srgbClr val="000000"/>
              </a:solidFill>
            </a:endParaRPr>
          </a:p>
        </p:txBody>
      </p:sp>
      <p:sp>
        <p:nvSpPr>
          <p:cNvPr id="5" name="Footer Placeholder 4"/>
          <p:cNvSpPr>
            <a:spLocks noGrp="1"/>
          </p:cNvSpPr>
          <p:nvPr>
            <p:ph type="ftr" sz="quarter" idx="12"/>
          </p:nvPr>
        </p:nvSpPr>
        <p:spPr/>
        <p:txBody>
          <a:bodyPr/>
          <a:lstStyle>
            <a:lvl1pPr>
              <a:defRPr>
                <a:solidFill>
                  <a:schemeClr val="tx1"/>
                </a:solidFill>
              </a:defRPr>
            </a:lvl1pPr>
          </a:lstStyle>
          <a:p>
            <a:endParaRPr lang="en-US" dirty="0">
              <a:solidFill>
                <a:srgbClr val="003865"/>
              </a:solidFill>
            </a:endParaRPr>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
        <p:nvSpPr>
          <p:cNvPr id="6" name="Rectangle 5"/>
          <p:cNvSpPr/>
          <p:nvPr userDrawn="1"/>
        </p:nvSpPr>
        <p:spPr>
          <a:xfrm>
            <a:off x="0" y="0"/>
            <a:ext cx="9144000" cy="16513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FFFF"/>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22470" y="595566"/>
            <a:ext cx="2900940" cy="460249"/>
          </a:xfrm>
          <a:prstGeom prst="rect">
            <a:avLst/>
          </a:prstGeom>
        </p:spPr>
      </p:pic>
    </p:spTree>
    <p:extLst>
      <p:ext uri="{BB962C8B-B14F-4D97-AF65-F5344CB8AC3E}">
        <p14:creationId xmlns:p14="http://schemas.microsoft.com/office/powerpoint/2010/main" val="57958063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slideLayout" Target="../slideLayouts/slideLayout75.xml"/><Relationship Id="rId39" Type="http://schemas.openxmlformats.org/officeDocument/2006/relationships/slideLayout" Target="../slideLayouts/slideLayout88.x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slideLayout" Target="../slideLayouts/slideLayout83.xml"/><Relationship Id="rId42" Type="http://schemas.openxmlformats.org/officeDocument/2006/relationships/slideLayout" Target="../slideLayouts/slideLayout91.xml"/><Relationship Id="rId47" Type="http://schemas.openxmlformats.org/officeDocument/2006/relationships/slideLayout" Target="../slideLayouts/slideLayout96.xml"/><Relationship Id="rId50" Type="http://schemas.openxmlformats.org/officeDocument/2006/relationships/theme" Target="../theme/theme2.xml"/><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slideLayout" Target="../slideLayouts/slideLayout74.xml"/><Relationship Id="rId33" Type="http://schemas.openxmlformats.org/officeDocument/2006/relationships/slideLayout" Target="../slideLayouts/slideLayout82.xml"/><Relationship Id="rId38" Type="http://schemas.openxmlformats.org/officeDocument/2006/relationships/slideLayout" Target="../slideLayouts/slideLayout87.xml"/><Relationship Id="rId46" Type="http://schemas.openxmlformats.org/officeDocument/2006/relationships/slideLayout" Target="../slideLayouts/slideLayout95.xml"/><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slideLayout" Target="../slideLayouts/slideLayout78.xml"/><Relationship Id="rId41" Type="http://schemas.openxmlformats.org/officeDocument/2006/relationships/slideLayout" Target="../slideLayouts/slideLayout90.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slideLayout" Target="../slideLayouts/slideLayout81.xml"/><Relationship Id="rId37" Type="http://schemas.openxmlformats.org/officeDocument/2006/relationships/slideLayout" Target="../slideLayouts/slideLayout86.xml"/><Relationship Id="rId40" Type="http://schemas.openxmlformats.org/officeDocument/2006/relationships/slideLayout" Target="../slideLayouts/slideLayout89.xml"/><Relationship Id="rId45" Type="http://schemas.openxmlformats.org/officeDocument/2006/relationships/slideLayout" Target="../slideLayouts/slideLayout94.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slideLayout" Target="../slideLayouts/slideLayout77.xml"/><Relationship Id="rId36" Type="http://schemas.openxmlformats.org/officeDocument/2006/relationships/slideLayout" Target="../slideLayouts/slideLayout85.xml"/><Relationship Id="rId49" Type="http://schemas.openxmlformats.org/officeDocument/2006/relationships/slideLayout" Target="../slideLayouts/slideLayout98.xml"/><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slideLayout" Target="../slideLayouts/slideLayout80.xml"/><Relationship Id="rId44" Type="http://schemas.openxmlformats.org/officeDocument/2006/relationships/slideLayout" Target="../slideLayouts/slideLayout93.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slideLayout" Target="../slideLayouts/slideLayout76.xml"/><Relationship Id="rId30" Type="http://schemas.openxmlformats.org/officeDocument/2006/relationships/slideLayout" Target="../slideLayouts/slideLayout79.xml"/><Relationship Id="rId35" Type="http://schemas.openxmlformats.org/officeDocument/2006/relationships/slideLayout" Target="../slideLayouts/slideLayout84.xml"/><Relationship Id="rId43" Type="http://schemas.openxmlformats.org/officeDocument/2006/relationships/slideLayout" Target="../slideLayouts/slideLayout92.xml"/><Relationship Id="rId48" Type="http://schemas.openxmlformats.org/officeDocument/2006/relationships/slideLayout" Target="../slideLayouts/slideLayout97.xml"/><Relationship Id="rId8"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64002856"/>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 id="2147483674" r:id="rId19"/>
    <p:sldLayoutId id="2147483675" r:id="rId20"/>
    <p:sldLayoutId id="2147483676" r:id="rId21"/>
    <p:sldLayoutId id="2147483677" r:id="rId22"/>
    <p:sldLayoutId id="2147483678" r:id="rId23"/>
    <p:sldLayoutId id="2147483679" r:id="rId24"/>
    <p:sldLayoutId id="2147483680" r:id="rId25"/>
    <p:sldLayoutId id="2147483681" r:id="rId26"/>
    <p:sldLayoutId id="2147483682" r:id="rId27"/>
    <p:sldLayoutId id="2147483683" r:id="rId28"/>
    <p:sldLayoutId id="2147483684" r:id="rId29"/>
    <p:sldLayoutId id="2147483685" r:id="rId30"/>
    <p:sldLayoutId id="2147483686" r:id="rId31"/>
    <p:sldLayoutId id="2147483687" r:id="rId32"/>
    <p:sldLayoutId id="2147483688" r:id="rId33"/>
    <p:sldLayoutId id="2147483689" r:id="rId34"/>
    <p:sldLayoutId id="2147483690" r:id="rId35"/>
    <p:sldLayoutId id="2147483691" r:id="rId36"/>
    <p:sldLayoutId id="2147483692" r:id="rId37"/>
    <p:sldLayoutId id="2147483693" r:id="rId38"/>
    <p:sldLayoutId id="2147483694" r:id="rId39"/>
    <p:sldLayoutId id="2147483695" r:id="rId40"/>
    <p:sldLayoutId id="2147483696" r:id="rId41"/>
    <p:sldLayoutId id="2147483697" r:id="rId42"/>
    <p:sldLayoutId id="2147483698" r:id="rId43"/>
    <p:sldLayoutId id="2147483699" r:id="rId44"/>
    <p:sldLayoutId id="2147483700" r:id="rId45"/>
    <p:sldLayoutId id="2147483701" r:id="rId46"/>
    <p:sldLayoutId id="2147483702" r:id="rId47"/>
    <p:sldLayoutId id="2147483703" r:id="rId48"/>
    <p:sldLayoutId id="2147483704" r:id="rId49"/>
  </p:sldLayoutIdLst>
  <p:hf sldNum="0"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1018943" cy="365125"/>
          </a:xfrm>
          <a:prstGeom prst="rect">
            <a:avLst/>
          </a:prstGeom>
        </p:spPr>
        <p:txBody>
          <a:bodyPr vert="horz" lIns="91440" tIns="45720" rIns="91440" bIns="45720" rtlCol="0" anchor="ctr"/>
          <a:lstStyle>
            <a:lvl1pPr algn="l">
              <a:defRPr sz="900">
                <a:solidFill>
                  <a:schemeClr val="tx2"/>
                </a:solidFill>
              </a:defRPr>
            </a:lvl1pPr>
          </a:lstStyle>
          <a:p>
            <a:endParaRPr lang="en-US" dirty="0">
              <a:solidFill>
                <a:srgbClr val="000000"/>
              </a:solidFill>
            </a:endParaRPr>
          </a:p>
        </p:txBody>
      </p:sp>
      <p:sp>
        <p:nvSpPr>
          <p:cNvPr id="12" name="Footer Placeholder 4"/>
          <p:cNvSpPr>
            <a:spLocks noGrp="1"/>
          </p:cNvSpPr>
          <p:nvPr>
            <p:ph type="ftr" sz="quarter" idx="3"/>
          </p:nvPr>
        </p:nvSpPr>
        <p:spPr>
          <a:xfrm>
            <a:off x="2476633" y="6356350"/>
            <a:ext cx="4190735" cy="365125"/>
          </a:xfrm>
          <a:prstGeom prst="rect">
            <a:avLst/>
          </a:prstGeom>
        </p:spPr>
        <p:txBody>
          <a:bodyPr anchor="ctr"/>
          <a:lstStyle>
            <a:lvl1pPr algn="ctr">
              <a:defRPr sz="900">
                <a:solidFill>
                  <a:schemeClr val="tx2"/>
                </a:solidFill>
              </a:defRPr>
            </a:lvl1pPr>
          </a:lstStyle>
          <a:p>
            <a:endParaRPr lang="en-US" dirty="0">
              <a:solidFill>
                <a:srgbClr val="000000"/>
              </a:solidFill>
            </a:endParaRPr>
          </a:p>
        </p:txBody>
      </p:sp>
      <p:sp>
        <p:nvSpPr>
          <p:cNvPr id="6" name="Slide Number Placeholder 5"/>
          <p:cNvSpPr>
            <a:spLocks noGrp="1"/>
          </p:cNvSpPr>
          <p:nvPr>
            <p:ph type="sldNum" sz="quarter" idx="4"/>
          </p:nvPr>
        </p:nvSpPr>
        <p:spPr>
          <a:xfrm>
            <a:off x="7418349" y="6356351"/>
            <a:ext cx="1097001" cy="365125"/>
          </a:xfrm>
          <a:prstGeom prst="rect">
            <a:avLst/>
          </a:prstGeom>
        </p:spPr>
        <p:txBody>
          <a:bodyPr vert="horz" lIns="91440" tIns="45720" rIns="91440" bIns="45720" rtlCol="0" anchor="ctr"/>
          <a:lstStyle>
            <a:lvl1pPr algn="r">
              <a:defRPr sz="900">
                <a:solidFill>
                  <a:schemeClr val="tx2"/>
                </a:solidFill>
              </a:defRPr>
            </a:lvl1pPr>
          </a:lstStyle>
          <a:p>
            <a:fld id="{48F63A3B-78C7-47BE-AE5E-E10140E04643}"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976663945"/>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736" r:id="rId31"/>
    <p:sldLayoutId id="2147483737" r:id="rId32"/>
    <p:sldLayoutId id="2147483738" r:id="rId33"/>
    <p:sldLayoutId id="2147483739" r:id="rId34"/>
    <p:sldLayoutId id="2147483740" r:id="rId35"/>
    <p:sldLayoutId id="2147483741" r:id="rId36"/>
    <p:sldLayoutId id="2147483742" r:id="rId37"/>
    <p:sldLayoutId id="2147483743" r:id="rId38"/>
    <p:sldLayoutId id="2147483744" r:id="rId39"/>
    <p:sldLayoutId id="2147483745" r:id="rId40"/>
    <p:sldLayoutId id="2147483746" r:id="rId41"/>
    <p:sldLayoutId id="2147483747" r:id="rId42"/>
    <p:sldLayoutId id="2147483748" r:id="rId43"/>
    <p:sldLayoutId id="2147483749" r:id="rId44"/>
    <p:sldLayoutId id="2147483750" r:id="rId45"/>
    <p:sldLayoutId id="2147483751" r:id="rId46"/>
    <p:sldLayoutId id="2147483752" r:id="rId47"/>
    <p:sldLayoutId id="2147483753" r:id="rId48"/>
    <p:sldLayoutId id="2147483754" r:id="rId49"/>
  </p:sldLayoutIdLst>
  <p:hf sldNum="0" hdr="0" ftr="0" dt="0"/>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750"/>
        </a:spcBef>
        <a:spcAft>
          <a:spcPts val="750"/>
        </a:spcAft>
        <a:buClr>
          <a:schemeClr val="accent1"/>
        </a:buClr>
        <a:buFont typeface="Arial" panose="020B0604020202020204" pitchFamily="34" charset="0"/>
        <a:buChar char="•"/>
        <a:defRPr sz="1875" kern="1200">
          <a:solidFill>
            <a:schemeClr val="tx1"/>
          </a:solidFill>
          <a:latin typeface="+mn-lt"/>
          <a:ea typeface="+mn-ea"/>
          <a:cs typeface="+mn-cs"/>
        </a:defRPr>
      </a:lvl1pPr>
      <a:lvl2pPr marL="5143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575" b="0" i="0" u="none" kern="1200">
          <a:solidFill>
            <a:schemeClr val="tx1"/>
          </a:solidFill>
          <a:latin typeface="+mn-lt"/>
          <a:ea typeface="+mn-ea"/>
          <a:cs typeface="+mn-cs"/>
        </a:defRPr>
      </a:lvl2pPr>
      <a:lvl3pPr marL="8572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3pPr>
      <a:lvl4pPr marL="12001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4pPr>
      <a:lvl5pPr marL="1543050" indent="-171450" algn="l" defTabSz="685800" rtl="0" eaLnBrk="1" latinLnBrk="0" hangingPunct="1">
        <a:lnSpc>
          <a:spcPct val="100000"/>
        </a:lnSpc>
        <a:spcBef>
          <a:spcPts val="375"/>
        </a:spcBef>
        <a:spcAft>
          <a:spcPts val="750"/>
        </a:spcAft>
        <a:buClr>
          <a:schemeClr val="accent1"/>
        </a:buClr>
        <a:buFont typeface="Arial" panose="020B0604020202020204" pitchFamily="34" charset="0"/>
        <a:buChar char="•"/>
        <a:defRPr sz="1275"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55.xml"/><Relationship Id="rId5" Type="http://schemas.openxmlformats.org/officeDocument/2006/relationships/image" Target="../media/image10.sv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5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55.xml"/><Relationship Id="rId4" Type="http://schemas.openxmlformats.org/officeDocument/2006/relationships/image" Target="../media/image10.sv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5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mn.gov/admin/assets/ALPRaudit_tcm36-307907.pdf" TargetMode="External"/><Relationship Id="rId2" Type="http://schemas.openxmlformats.org/officeDocument/2006/relationships/notesSlide" Target="../notesSlides/notesSlide22.xml"/><Relationship Id="rId1" Type="http://schemas.openxmlformats.org/officeDocument/2006/relationships/slideLayout" Target="../slideLayouts/slideLayout55.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5.xml"/></Relationships>
</file>

<file path=ppt/slides/_rels/slide27.xml.rels><?xml version="1.0" encoding="UTF-8" standalone="yes"?>
<Relationships xmlns="http://schemas.openxmlformats.org/package/2006/relationships"><Relationship Id="rId3" Type="http://schemas.openxmlformats.org/officeDocument/2006/relationships/hyperlink" Target="https://mn.gov/admin/data-practices/data/types/patient/hipaa/" TargetMode="External"/><Relationship Id="rId2" Type="http://schemas.openxmlformats.org/officeDocument/2006/relationships/notesSlide" Target="../notesSlides/notesSlide24.xml"/><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55.xml"/><Relationship Id="rId5" Type="http://schemas.openxmlformats.org/officeDocument/2006/relationships/image" Target="../media/image15.jpeg"/><Relationship Id="rId4" Type="http://schemas.openxmlformats.org/officeDocument/2006/relationships/image" Target="../media/image10.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1.xml.rels><?xml version="1.0" encoding="UTF-8" standalone="yes"?>
<Relationships xmlns="http://schemas.openxmlformats.org/package/2006/relationships"><Relationship Id="rId3" Type="http://schemas.openxmlformats.org/officeDocument/2006/relationships/hyperlink" Target="https://mn.gov/admin/data-practices/data/types/lawenforcement/policies/" TargetMode="External"/><Relationship Id="rId2" Type="http://schemas.openxmlformats.org/officeDocument/2006/relationships/notesSlide" Target="../notesSlides/notesSlide27.xml"/><Relationship Id="rId1" Type="http://schemas.openxmlformats.org/officeDocument/2006/relationships/slideLayout" Target="../slideLayouts/slideLayout55.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66" y="4191000"/>
            <a:ext cx="9144000" cy="1199223"/>
          </a:xfrm>
        </p:spPr>
        <p:txBody>
          <a:bodyPr/>
          <a:lstStyle/>
          <a:p>
            <a:r>
              <a:rPr lang="en-US" dirty="0"/>
              <a:t>Law Enforcement Data</a:t>
            </a:r>
          </a:p>
        </p:txBody>
      </p:sp>
      <p:sp>
        <p:nvSpPr>
          <p:cNvPr id="5" name="Text Placeholder 4"/>
          <p:cNvSpPr>
            <a:spLocks noGrp="1"/>
          </p:cNvSpPr>
          <p:nvPr>
            <p:ph type="body" sz="quarter" idx="14"/>
          </p:nvPr>
        </p:nvSpPr>
        <p:spPr/>
        <p:txBody>
          <a:bodyPr>
            <a:normAutofit/>
          </a:bodyPr>
          <a:lstStyle/>
          <a:p>
            <a:r>
              <a:rPr lang="en-US" sz="2000"/>
              <a:t>2025</a:t>
            </a:r>
            <a:endParaRPr lang="en-US" sz="2000" dirty="0"/>
          </a:p>
          <a:p>
            <a:r>
              <a:rPr lang="en-US" sz="2000" dirty="0"/>
              <a:t>Afternoon</a:t>
            </a:r>
          </a:p>
        </p:txBody>
      </p:sp>
    </p:spTree>
    <p:extLst>
      <p:ext uri="{BB962C8B-B14F-4D97-AF65-F5344CB8AC3E}">
        <p14:creationId xmlns:p14="http://schemas.microsoft.com/office/powerpoint/2010/main" val="4143998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190624"/>
          </a:xfrm>
        </p:spPr>
        <p:txBody>
          <a:bodyPr>
            <a:normAutofit/>
          </a:bodyPr>
          <a:lstStyle/>
          <a:p>
            <a:pPr algn="l">
              <a:buClr>
                <a:srgbClr val="0054A6"/>
              </a:buClr>
            </a:pPr>
            <a:r>
              <a:rPr lang="en-US" sz="3600" dirty="0"/>
              <a:t>What type of video is it?</a:t>
            </a:r>
          </a:p>
        </p:txBody>
      </p:sp>
      <p:sp>
        <p:nvSpPr>
          <p:cNvPr id="7" name="Content Placeholder 2"/>
          <p:cNvSpPr>
            <a:spLocks noGrp="1"/>
          </p:cNvSpPr>
          <p:nvPr>
            <p:ph idx="1"/>
          </p:nvPr>
        </p:nvSpPr>
        <p:spPr>
          <a:xfrm>
            <a:off x="685800" y="1905000"/>
            <a:ext cx="7772400" cy="4495800"/>
          </a:xfrm>
        </p:spPr>
        <p:txBody>
          <a:bodyPr>
            <a:noAutofit/>
          </a:bodyPr>
          <a:lstStyle/>
          <a:p>
            <a:pPr>
              <a:buClr>
                <a:srgbClr val="0054A6"/>
              </a:buClr>
            </a:pPr>
            <a:r>
              <a:rPr lang="en-US" sz="3100" dirty="0"/>
              <a:t>Body camera video – § 13.825</a:t>
            </a:r>
          </a:p>
          <a:p>
            <a:pPr>
              <a:buClr>
                <a:srgbClr val="0054A6"/>
              </a:buClr>
            </a:pPr>
            <a:r>
              <a:rPr lang="en-US" sz="3100" dirty="0"/>
              <a:t>Drone data/video – § 626.19</a:t>
            </a:r>
          </a:p>
          <a:p>
            <a:pPr>
              <a:buClr>
                <a:srgbClr val="0054A6"/>
              </a:buClr>
            </a:pPr>
            <a:r>
              <a:rPr lang="en-US" sz="3100" dirty="0"/>
              <a:t>Other video: Squad video, cellphone video, taser camera, gun camera, etc. – § 13.82 or presumptively public</a:t>
            </a:r>
          </a:p>
        </p:txBody>
      </p:sp>
    </p:spTree>
    <p:extLst>
      <p:ext uri="{BB962C8B-B14F-4D97-AF65-F5344CB8AC3E}">
        <p14:creationId xmlns:p14="http://schemas.microsoft.com/office/powerpoint/2010/main" val="539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52400"/>
            <a:ext cx="8991600" cy="914400"/>
          </a:xfrm>
        </p:spPr>
        <p:txBody>
          <a:bodyPr>
            <a:normAutofit/>
          </a:bodyPr>
          <a:lstStyle/>
          <a:p>
            <a:pPr algn="l"/>
            <a:r>
              <a:rPr lang="en-US" sz="3600" dirty="0"/>
              <a:t>Is there an active investigation? Yes</a:t>
            </a:r>
            <a:endParaRPr lang="en-US" sz="3200" dirty="0">
              <a:solidFill>
                <a:srgbClr val="FF0000"/>
              </a:solidFill>
            </a:endParaRPr>
          </a:p>
        </p:txBody>
      </p:sp>
      <p:sp>
        <p:nvSpPr>
          <p:cNvPr id="3" name="Content Placeholder 2">
            <a:extLst>
              <a:ext uri="{FF2B5EF4-FFF2-40B4-BE49-F238E27FC236}">
                <a16:creationId xmlns:a16="http://schemas.microsoft.com/office/drawing/2014/main" id="{2FFEBF91-5EFB-47AE-83A5-0627C313B831}"/>
              </a:ext>
            </a:extLst>
          </p:cNvPr>
          <p:cNvSpPr>
            <a:spLocks noGrp="1"/>
          </p:cNvSpPr>
          <p:nvPr>
            <p:ph sz="half" idx="1"/>
          </p:nvPr>
        </p:nvSpPr>
        <p:spPr>
          <a:ln>
            <a:solidFill>
              <a:schemeClr val="tx1"/>
            </a:solidFill>
          </a:ln>
        </p:spPr>
        <p:txBody>
          <a:bodyPr>
            <a:normAutofit fontScale="92500" lnSpcReduction="20000"/>
          </a:bodyPr>
          <a:lstStyle/>
          <a:p>
            <a:pPr marL="0" indent="0">
              <a:buNone/>
            </a:pPr>
            <a:r>
              <a:rPr lang="en-US" sz="3200" b="1" dirty="0"/>
              <a:t>Dash cam video</a:t>
            </a:r>
          </a:p>
          <a:p>
            <a:pPr lvl="1"/>
            <a:r>
              <a:rPr lang="en-US" sz="2800" dirty="0"/>
              <a:t>§ 13.82</a:t>
            </a:r>
          </a:p>
          <a:p>
            <a:pPr lvl="1"/>
            <a:r>
              <a:rPr lang="en-US" sz="2800" dirty="0"/>
              <a:t>Confidential/protected nonpublic</a:t>
            </a:r>
          </a:p>
          <a:p>
            <a:pPr lvl="1"/>
            <a:r>
              <a:rPr lang="en-US" sz="2800" dirty="0"/>
              <a:t>Those within entity and with statutory authority</a:t>
            </a:r>
          </a:p>
          <a:p>
            <a:pPr lvl="1"/>
            <a:r>
              <a:rPr lang="en-US" sz="2800" dirty="0"/>
              <a:t>No obligation to provide access to data requesters</a:t>
            </a:r>
          </a:p>
          <a:p>
            <a:pPr lvl="1"/>
            <a:r>
              <a:rPr lang="en-US" sz="2800" dirty="0"/>
              <a:t>Consider public benefit</a:t>
            </a:r>
          </a:p>
        </p:txBody>
      </p:sp>
      <p:sp>
        <p:nvSpPr>
          <p:cNvPr id="4" name="Content Placeholder 3">
            <a:extLst>
              <a:ext uri="{FF2B5EF4-FFF2-40B4-BE49-F238E27FC236}">
                <a16:creationId xmlns:a16="http://schemas.microsoft.com/office/drawing/2014/main" id="{A576709B-C615-4CF8-AD67-EFE298D5E87C}"/>
              </a:ext>
            </a:extLst>
          </p:cNvPr>
          <p:cNvSpPr>
            <a:spLocks noGrp="1"/>
          </p:cNvSpPr>
          <p:nvPr>
            <p:ph sz="half" idx="2"/>
          </p:nvPr>
        </p:nvSpPr>
        <p:spPr>
          <a:ln>
            <a:solidFill>
              <a:schemeClr val="tx1"/>
            </a:solidFill>
          </a:ln>
        </p:spPr>
        <p:txBody>
          <a:bodyPr>
            <a:normAutofit fontScale="92500"/>
          </a:bodyPr>
          <a:lstStyle/>
          <a:p>
            <a:pPr marL="0" indent="0">
              <a:buNone/>
            </a:pPr>
            <a:r>
              <a:rPr lang="en-US" sz="3000" b="1" dirty="0"/>
              <a:t>Body camera video</a:t>
            </a:r>
          </a:p>
          <a:p>
            <a:pPr lvl="1"/>
            <a:r>
              <a:rPr lang="en-US" sz="2600" dirty="0"/>
              <a:t>§§ 13.825/13.82</a:t>
            </a:r>
          </a:p>
          <a:p>
            <a:pPr lvl="1"/>
            <a:r>
              <a:rPr lang="en-US" sz="2600" dirty="0"/>
              <a:t>Confidential/protected nonpublic</a:t>
            </a:r>
          </a:p>
          <a:p>
            <a:pPr lvl="1"/>
            <a:r>
              <a:rPr lang="en-US" sz="2600" dirty="0"/>
              <a:t>Those within entity and with statutory authority</a:t>
            </a:r>
          </a:p>
          <a:p>
            <a:pPr lvl="1"/>
            <a:r>
              <a:rPr lang="en-US" sz="2600" dirty="0"/>
              <a:t>No obligation to provide access to data requesters, generally</a:t>
            </a:r>
          </a:p>
          <a:p>
            <a:pPr lvl="1"/>
            <a:r>
              <a:rPr lang="en-US" sz="2600" dirty="0"/>
              <a:t>Consider public benefit</a:t>
            </a:r>
          </a:p>
        </p:txBody>
      </p:sp>
    </p:spTree>
    <p:extLst>
      <p:ext uri="{BB962C8B-B14F-4D97-AF65-F5344CB8AC3E}">
        <p14:creationId xmlns:p14="http://schemas.microsoft.com/office/powerpoint/2010/main" val="23167234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52400"/>
            <a:ext cx="8991600" cy="914400"/>
          </a:xfrm>
        </p:spPr>
        <p:txBody>
          <a:bodyPr>
            <a:normAutofit/>
          </a:bodyPr>
          <a:lstStyle/>
          <a:p>
            <a:pPr algn="l"/>
            <a:r>
              <a:rPr lang="en-US" sz="3600" dirty="0"/>
              <a:t>Is there an active investigation? No</a:t>
            </a:r>
            <a:endParaRPr lang="en-US" sz="3200" dirty="0">
              <a:solidFill>
                <a:srgbClr val="FF0000"/>
              </a:solidFill>
            </a:endParaRPr>
          </a:p>
        </p:txBody>
      </p:sp>
      <p:sp>
        <p:nvSpPr>
          <p:cNvPr id="3" name="Content Placeholder 2">
            <a:extLst>
              <a:ext uri="{FF2B5EF4-FFF2-40B4-BE49-F238E27FC236}">
                <a16:creationId xmlns:a16="http://schemas.microsoft.com/office/drawing/2014/main" id="{2FFEBF91-5EFB-47AE-83A5-0627C313B831}"/>
              </a:ext>
            </a:extLst>
          </p:cNvPr>
          <p:cNvSpPr>
            <a:spLocks noGrp="1"/>
          </p:cNvSpPr>
          <p:nvPr>
            <p:ph sz="half" idx="1"/>
          </p:nvPr>
        </p:nvSpPr>
        <p:spPr>
          <a:xfrm>
            <a:off x="304800" y="1594625"/>
            <a:ext cx="3886200" cy="5034775"/>
          </a:xfrm>
          <a:ln>
            <a:solidFill>
              <a:schemeClr val="tx1"/>
            </a:solidFill>
          </a:ln>
        </p:spPr>
        <p:txBody>
          <a:bodyPr>
            <a:normAutofit/>
          </a:bodyPr>
          <a:lstStyle/>
          <a:p>
            <a:pPr marL="0" indent="0">
              <a:buNone/>
            </a:pPr>
            <a:r>
              <a:rPr lang="en-US" sz="1800" b="1" dirty="0"/>
              <a:t>Dash cam video</a:t>
            </a:r>
          </a:p>
          <a:p>
            <a:pPr lvl="1"/>
            <a:r>
              <a:rPr lang="en-US" sz="2000" dirty="0"/>
              <a:t>Classified by § 13.82</a:t>
            </a:r>
          </a:p>
          <a:p>
            <a:pPr lvl="1"/>
            <a:r>
              <a:rPr lang="en-US" sz="2000" dirty="0"/>
              <a:t>Inactive investigative data = public</a:t>
            </a:r>
          </a:p>
          <a:p>
            <a:pPr lvl="1"/>
            <a:r>
              <a:rPr lang="en-US" sz="2000" dirty="0"/>
              <a:t>Exceptions: protected IDs</a:t>
            </a:r>
          </a:p>
        </p:txBody>
      </p:sp>
      <p:sp>
        <p:nvSpPr>
          <p:cNvPr id="4" name="Content Placeholder 3">
            <a:extLst>
              <a:ext uri="{FF2B5EF4-FFF2-40B4-BE49-F238E27FC236}">
                <a16:creationId xmlns:a16="http://schemas.microsoft.com/office/drawing/2014/main" id="{A576709B-C615-4CF8-AD67-EFE298D5E87C}"/>
              </a:ext>
            </a:extLst>
          </p:cNvPr>
          <p:cNvSpPr>
            <a:spLocks noGrp="1"/>
          </p:cNvSpPr>
          <p:nvPr>
            <p:ph sz="half" idx="2"/>
          </p:nvPr>
        </p:nvSpPr>
        <p:spPr>
          <a:xfrm>
            <a:off x="4343400" y="1594625"/>
            <a:ext cx="4648200" cy="5034775"/>
          </a:xfrm>
          <a:ln>
            <a:solidFill>
              <a:schemeClr val="tx1"/>
            </a:solidFill>
          </a:ln>
        </p:spPr>
        <p:txBody>
          <a:bodyPr>
            <a:noAutofit/>
          </a:bodyPr>
          <a:lstStyle/>
          <a:p>
            <a:pPr marL="0" indent="0">
              <a:spcAft>
                <a:spcPts val="600"/>
              </a:spcAft>
              <a:buNone/>
            </a:pPr>
            <a:r>
              <a:rPr lang="en-US" sz="1800" b="1" dirty="0"/>
              <a:t>Body camera video</a:t>
            </a:r>
          </a:p>
          <a:p>
            <a:pPr>
              <a:spcAft>
                <a:spcPts val="600"/>
              </a:spcAft>
            </a:pPr>
            <a:r>
              <a:rPr lang="en-US" sz="2000" dirty="0"/>
              <a:t>Classified by § 13.825</a:t>
            </a:r>
          </a:p>
          <a:p>
            <a:pPr>
              <a:spcAft>
                <a:spcPts val="600"/>
              </a:spcAft>
            </a:pPr>
            <a:r>
              <a:rPr lang="en-US" sz="2000" dirty="0"/>
              <a:t>Private data on individuals in video</a:t>
            </a:r>
          </a:p>
          <a:p>
            <a:pPr lvl="1">
              <a:spcAft>
                <a:spcPts val="600"/>
              </a:spcAft>
            </a:pPr>
            <a:r>
              <a:rPr lang="en-US" sz="1400" dirty="0"/>
              <a:t>Exception: Data presented as evidence in court are public under 13.82, subd.7</a:t>
            </a:r>
          </a:p>
          <a:p>
            <a:pPr>
              <a:spcAft>
                <a:spcPts val="600"/>
              </a:spcAft>
            </a:pPr>
            <a:r>
              <a:rPr lang="en-US" sz="2000" dirty="0"/>
              <a:t>Data subjects can view unredacted – where they are seen or heard</a:t>
            </a:r>
          </a:p>
          <a:p>
            <a:pPr>
              <a:spcAft>
                <a:spcPts val="600"/>
              </a:spcAft>
            </a:pPr>
            <a:r>
              <a:rPr lang="en-US" sz="2000" dirty="0"/>
              <a:t>Data subject can have copy with other data subjects redacted</a:t>
            </a:r>
          </a:p>
          <a:p>
            <a:pPr lvl="1">
              <a:spcAft>
                <a:spcPts val="600"/>
              </a:spcAft>
            </a:pPr>
            <a:r>
              <a:rPr lang="en-US" sz="2000" dirty="0"/>
              <a:t>On duty officers cannot be redacted</a:t>
            </a:r>
          </a:p>
          <a:p>
            <a:pPr>
              <a:spcAft>
                <a:spcPts val="600"/>
              </a:spcAft>
            </a:pPr>
            <a:r>
              <a:rPr lang="en-US" sz="2000" dirty="0"/>
              <a:t>Data subject can ask video be made public</a:t>
            </a:r>
          </a:p>
          <a:p>
            <a:pPr>
              <a:spcAft>
                <a:spcPts val="600"/>
              </a:spcAft>
            </a:pPr>
            <a:r>
              <a:rPr lang="en-US" sz="2000" dirty="0"/>
              <a:t>Undercover officers must be redacted</a:t>
            </a:r>
          </a:p>
        </p:txBody>
      </p:sp>
    </p:spTree>
    <p:extLst>
      <p:ext uri="{BB962C8B-B14F-4D97-AF65-F5344CB8AC3E}">
        <p14:creationId xmlns:p14="http://schemas.microsoft.com/office/powerpoint/2010/main" val="3181596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CBEE6-E839-4597-8174-BC43B2D305D5}"/>
              </a:ext>
            </a:extLst>
          </p:cNvPr>
          <p:cNvSpPr>
            <a:spLocks noGrp="1"/>
          </p:cNvSpPr>
          <p:nvPr>
            <p:ph type="title"/>
          </p:nvPr>
        </p:nvSpPr>
        <p:spPr>
          <a:xfrm>
            <a:off x="19050" y="152400"/>
            <a:ext cx="7886700" cy="914400"/>
          </a:xfrm>
        </p:spPr>
        <p:txBody>
          <a:bodyPr>
            <a:normAutofit/>
          </a:bodyPr>
          <a:lstStyle/>
          <a:p>
            <a:pPr algn="l"/>
            <a:r>
              <a:rPr lang="en-US" sz="3600" dirty="0"/>
              <a:t>What do you think?</a:t>
            </a:r>
          </a:p>
        </p:txBody>
      </p:sp>
      <p:sp>
        <p:nvSpPr>
          <p:cNvPr id="3" name="Content Placeholder 2">
            <a:extLst>
              <a:ext uri="{FF2B5EF4-FFF2-40B4-BE49-F238E27FC236}">
                <a16:creationId xmlns:a16="http://schemas.microsoft.com/office/drawing/2014/main" id="{A8E46893-D2E5-442A-B410-B7F4319D08A5}"/>
              </a:ext>
            </a:extLst>
          </p:cNvPr>
          <p:cNvSpPr>
            <a:spLocks noGrp="1"/>
          </p:cNvSpPr>
          <p:nvPr>
            <p:ph idx="1"/>
          </p:nvPr>
        </p:nvSpPr>
        <p:spPr>
          <a:xfrm>
            <a:off x="457200" y="1752600"/>
            <a:ext cx="8229600" cy="4648200"/>
          </a:xfrm>
        </p:spPr>
        <p:txBody>
          <a:bodyPr/>
          <a:lstStyle/>
          <a:p>
            <a:pPr marL="0" indent="0">
              <a:buClr>
                <a:srgbClr val="0054A6"/>
              </a:buClr>
              <a:buNone/>
            </a:pPr>
            <a:r>
              <a:rPr lang="en-US" sz="2800" dirty="0"/>
              <a:t>A member of the public asks for access to a body camera video from an inactive case. The video was not used as evidence in court. </a:t>
            </a:r>
          </a:p>
          <a:p>
            <a:pPr marL="0" indent="0">
              <a:buClr>
                <a:srgbClr val="0054A6"/>
              </a:buClr>
              <a:buNone/>
            </a:pPr>
            <a:r>
              <a:rPr lang="en-US" sz="2800" dirty="0"/>
              <a:t>They also ask for inactive dash camera video. </a:t>
            </a:r>
          </a:p>
          <a:p>
            <a:pPr marL="0" indent="0">
              <a:buClr>
                <a:srgbClr val="0054A6"/>
              </a:buClr>
              <a:buNone/>
            </a:pPr>
            <a:r>
              <a:rPr lang="en-US" sz="2800" dirty="0"/>
              <a:t>What can the requester have access to?</a:t>
            </a:r>
          </a:p>
          <a:p>
            <a:pPr marL="0" indent="0">
              <a:buNone/>
            </a:pPr>
            <a:endParaRPr lang="en-US" dirty="0"/>
          </a:p>
        </p:txBody>
      </p:sp>
      <p:pic>
        <p:nvPicPr>
          <p:cNvPr id="4" name="Graphic 3" descr="Badge Question Mark with solid fill">
            <a:extLst>
              <a:ext uri="{FF2B5EF4-FFF2-40B4-BE49-F238E27FC236}">
                <a16:creationId xmlns:a16="http://schemas.microsoft.com/office/drawing/2014/main" id="{9758095B-FAB1-47F8-BAF7-BFE777A346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0" y="4724400"/>
            <a:ext cx="1828800" cy="1828800"/>
          </a:xfrm>
          <a:prstGeom prst="rect">
            <a:avLst/>
          </a:prstGeom>
        </p:spPr>
      </p:pic>
    </p:spTree>
    <p:extLst>
      <p:ext uri="{BB962C8B-B14F-4D97-AF65-F5344CB8AC3E}">
        <p14:creationId xmlns:p14="http://schemas.microsoft.com/office/powerpoint/2010/main" val="242695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DA4F9997-8268-9C11-ED5F-8C8E54C03D2A}"/>
              </a:ext>
            </a:extLst>
          </p:cNvPr>
          <p:cNvSpPr>
            <a:spLocks noGrp="1"/>
          </p:cNvSpPr>
          <p:nvPr>
            <p:ph idx="1"/>
          </p:nvPr>
        </p:nvSpPr>
        <p:spPr>
          <a:xfrm>
            <a:off x="628650" y="1747837"/>
            <a:ext cx="7886700" cy="4576763"/>
          </a:xfrm>
        </p:spPr>
        <p:txBody>
          <a:bodyPr>
            <a:normAutofit/>
          </a:bodyPr>
          <a:lstStyle/>
          <a:p>
            <a:pPr marL="0" indent="0">
              <a:buNone/>
            </a:pPr>
            <a:r>
              <a:rPr kumimoji="0" lang="en-US" sz="2400" b="0" i="0" u="none" strike="noStrike" kern="1200" cap="none" spc="0" normalizeH="0" baseline="0" noProof="0" dirty="0">
                <a:ln>
                  <a:noFill/>
                </a:ln>
                <a:solidFill>
                  <a:srgbClr val="003865"/>
                </a:solidFill>
                <a:effectLst/>
                <a:uLnTx/>
                <a:uFillTx/>
                <a:latin typeface="Calibri"/>
                <a:ea typeface="+mn-ea"/>
                <a:cs typeface="+mn-cs"/>
              </a:rPr>
              <a:t>On Monday, Officers Diaz and Scully respond to a domestic call and activate their body-worn cameras. The officers enter the home and observe a man hitting a woman. A child and another adult woman are in the same room. The officers arrest the man and talk to the others.</a:t>
            </a:r>
          </a:p>
          <a:p>
            <a:pPr marL="0" indent="0">
              <a:buNone/>
            </a:pPr>
            <a:r>
              <a:rPr lang="en-US" sz="2400" dirty="0"/>
              <a:t>Neighbor Fred Rogers requests the BWC video on Tuesday. Can he have it?</a:t>
            </a:r>
          </a:p>
          <a:p>
            <a:pPr marL="0" indent="0">
              <a:buNone/>
            </a:pPr>
            <a:endParaRPr lang="en-US" sz="2400" dirty="0"/>
          </a:p>
          <a:p>
            <a:pPr marL="0" indent="0">
              <a:buNone/>
            </a:pPr>
            <a:endParaRPr lang="en-US" sz="2400" dirty="0"/>
          </a:p>
        </p:txBody>
      </p:sp>
      <p:sp>
        <p:nvSpPr>
          <p:cNvPr id="7" name="Title 1">
            <a:extLst>
              <a:ext uri="{FF2B5EF4-FFF2-40B4-BE49-F238E27FC236}">
                <a16:creationId xmlns:a16="http://schemas.microsoft.com/office/drawing/2014/main" id="{076D66A6-DCCB-776B-F4C7-1771DFBE0848}"/>
              </a:ext>
            </a:extLst>
          </p:cNvPr>
          <p:cNvSpPr txBox="1">
            <a:spLocks/>
          </p:cNvSpPr>
          <p:nvPr/>
        </p:nvSpPr>
        <p:spPr>
          <a:xfrm>
            <a:off x="26766" y="152400"/>
            <a:ext cx="7886700" cy="914400"/>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b="0" i="0" u="none" kern="1200">
                <a:solidFill>
                  <a:schemeClr val="bg1"/>
                </a:solidFill>
                <a:latin typeface="+mj-lt"/>
                <a:ea typeface="+mj-ea"/>
                <a:cs typeface="+mj-cs"/>
              </a:defRPr>
            </a:lvl1pPr>
          </a:lstStyle>
          <a:p>
            <a:pPr algn="l"/>
            <a:r>
              <a:rPr lang="en-US" sz="3600" dirty="0"/>
              <a:t>What do you think?</a:t>
            </a:r>
          </a:p>
        </p:txBody>
      </p:sp>
      <p:pic>
        <p:nvPicPr>
          <p:cNvPr id="8" name="Graphic 7" descr="Badge Question Mark with solid fill">
            <a:extLst>
              <a:ext uri="{FF2B5EF4-FFF2-40B4-BE49-F238E27FC236}">
                <a16:creationId xmlns:a16="http://schemas.microsoft.com/office/drawing/2014/main" id="{F4E5DB7F-F8C4-75CF-2EDA-6B194A0DA2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58000" y="4724400"/>
            <a:ext cx="1828800" cy="1828800"/>
          </a:xfrm>
          <a:prstGeom prst="rect">
            <a:avLst/>
          </a:prstGeom>
        </p:spPr>
      </p:pic>
    </p:spTree>
    <p:extLst>
      <p:ext uri="{BB962C8B-B14F-4D97-AF65-F5344CB8AC3E}">
        <p14:creationId xmlns:p14="http://schemas.microsoft.com/office/powerpoint/2010/main" val="1156759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30DA5A79-E3EF-4D59-962A-BCF4E25A19BF}"/>
              </a:ext>
            </a:extLst>
          </p:cNvPr>
          <p:cNvSpPr>
            <a:spLocks noGrp="1"/>
          </p:cNvSpPr>
          <p:nvPr>
            <p:ph type="title"/>
          </p:nvPr>
        </p:nvSpPr>
        <p:spPr>
          <a:xfrm>
            <a:off x="1013908" y="1600200"/>
            <a:ext cx="7116184" cy="2819400"/>
          </a:xfrm>
        </p:spPr>
        <p:txBody>
          <a:bodyPr>
            <a:normAutofit/>
          </a:bodyPr>
          <a:lstStyle/>
          <a:p>
            <a:pPr algn="l"/>
            <a:r>
              <a:rPr lang="en-US" sz="3600" dirty="0"/>
              <a:t>What data practices issues do you see when working with body camera data or other law enforcement videos?</a:t>
            </a:r>
            <a:br>
              <a:rPr lang="en-US" sz="3600" dirty="0"/>
            </a:br>
            <a:endParaRPr lang="en-US" sz="3600" dirty="0"/>
          </a:p>
        </p:txBody>
      </p:sp>
    </p:spTree>
    <p:extLst>
      <p:ext uri="{BB962C8B-B14F-4D97-AF65-F5344CB8AC3E}">
        <p14:creationId xmlns:p14="http://schemas.microsoft.com/office/powerpoint/2010/main" val="1714181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5366" y="4191000"/>
            <a:ext cx="9144000" cy="1199223"/>
          </a:xfrm>
        </p:spPr>
        <p:txBody>
          <a:bodyPr>
            <a:normAutofit/>
          </a:bodyPr>
          <a:lstStyle/>
          <a:p>
            <a:r>
              <a:rPr lang="en-US" sz="4400" dirty="0"/>
              <a:t>10-minute break</a:t>
            </a:r>
          </a:p>
        </p:txBody>
      </p:sp>
    </p:spTree>
    <p:extLst>
      <p:ext uri="{BB962C8B-B14F-4D97-AF65-F5344CB8AC3E}">
        <p14:creationId xmlns:p14="http://schemas.microsoft.com/office/powerpoint/2010/main" val="4176920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Law Enforcement Videos and Discussion"/>
          <p:cNvSpPr>
            <a:spLocks noGrp="1"/>
          </p:cNvSpPr>
          <p:nvPr>
            <p:ph type="ctrTitle"/>
          </p:nvPr>
        </p:nvSpPr>
        <p:spPr>
          <a:xfrm>
            <a:off x="-5366" y="4191000"/>
            <a:ext cx="9144000" cy="1199223"/>
          </a:xfrm>
        </p:spPr>
        <p:txBody>
          <a:bodyPr/>
          <a:lstStyle/>
          <a:p>
            <a:r>
              <a:rPr lang="en-US" dirty="0"/>
              <a:t>Miscellaneous Law Enforcement Data</a:t>
            </a:r>
          </a:p>
        </p:txBody>
      </p:sp>
    </p:spTree>
    <p:extLst>
      <p:ext uri="{BB962C8B-B14F-4D97-AF65-F5344CB8AC3E}">
        <p14:creationId xmlns:p14="http://schemas.microsoft.com/office/powerpoint/2010/main" val="3295667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1600200"/>
            <a:ext cx="8610600" cy="4800600"/>
          </a:xfrm>
        </p:spPr>
        <p:txBody>
          <a:bodyPr>
            <a:normAutofit/>
          </a:bodyPr>
          <a:lstStyle/>
          <a:p>
            <a:pPr>
              <a:buClr>
                <a:srgbClr val="0054A6"/>
              </a:buClr>
            </a:pPr>
            <a:r>
              <a:rPr lang="en-US" sz="2800" dirty="0"/>
              <a:t>Identities of individuals making complaints about the use of real property </a:t>
            </a:r>
          </a:p>
          <a:p>
            <a:pPr lvl="1">
              <a:buClr>
                <a:srgbClr val="0054A6"/>
              </a:buClr>
            </a:pPr>
            <a:r>
              <a:rPr lang="en-US" sz="2500" dirty="0"/>
              <a:t>Violations of state law or local ordinance</a:t>
            </a:r>
          </a:p>
          <a:p>
            <a:pPr lvl="1">
              <a:buClr>
                <a:srgbClr val="0054A6"/>
              </a:buClr>
              <a:buSzPct val="90000"/>
            </a:pPr>
            <a:r>
              <a:rPr lang="en-US" sz="2400" dirty="0"/>
              <a:t>Confidential</a:t>
            </a:r>
          </a:p>
          <a:p>
            <a:pPr>
              <a:buClr>
                <a:srgbClr val="0054A6"/>
              </a:buClr>
            </a:pPr>
            <a:r>
              <a:rPr lang="en-US" sz="2800" dirty="0"/>
              <a:t>What constitutes “use of real property”</a:t>
            </a:r>
          </a:p>
          <a:p>
            <a:pPr lvl="1">
              <a:buClr>
                <a:srgbClr val="0054A6"/>
              </a:buClr>
              <a:buSzPct val="90000"/>
              <a:buFont typeface="Wingdings" panose="05000000000000000000" pitchFamily="2" charset="2"/>
              <a:buChar char="§"/>
            </a:pPr>
            <a:r>
              <a:rPr lang="en-US" sz="2400" dirty="0"/>
              <a:t>Weeds in a neighbor’s yard?</a:t>
            </a:r>
          </a:p>
          <a:p>
            <a:pPr lvl="1">
              <a:buClr>
                <a:srgbClr val="0054A6"/>
              </a:buClr>
              <a:buSzPct val="90000"/>
              <a:buFont typeface="Wingdings" panose="05000000000000000000" pitchFamily="2" charset="2"/>
              <a:buChar char="§"/>
            </a:pPr>
            <a:r>
              <a:rPr lang="en-US" sz="2400" dirty="0"/>
              <a:t>Loud party next door?</a:t>
            </a:r>
          </a:p>
          <a:p>
            <a:pPr lvl="1">
              <a:buClr>
                <a:srgbClr val="0054A6"/>
              </a:buClr>
              <a:buSzPct val="90000"/>
              <a:buFont typeface="Wingdings" panose="05000000000000000000" pitchFamily="2" charset="2"/>
              <a:buChar char="§"/>
            </a:pPr>
            <a:r>
              <a:rPr lang="en-US" sz="2400" dirty="0"/>
              <a:t>Barking dog across the street?</a:t>
            </a:r>
          </a:p>
          <a:p>
            <a:pPr marL="0" indent="0">
              <a:buNone/>
            </a:pPr>
            <a:endParaRPr lang="en-US" dirty="0"/>
          </a:p>
        </p:txBody>
      </p:sp>
      <p:sp>
        <p:nvSpPr>
          <p:cNvPr id="2" name="Title 1"/>
          <p:cNvSpPr>
            <a:spLocks noGrp="1"/>
          </p:cNvSpPr>
          <p:nvPr>
            <p:ph type="title"/>
          </p:nvPr>
        </p:nvSpPr>
        <p:spPr bwMode="ltGray">
          <a:xfrm>
            <a:off x="0" y="0"/>
            <a:ext cx="9144000" cy="1219200"/>
          </a:xfrm>
        </p:spPr>
        <p:txBody>
          <a:bodyPr>
            <a:normAutofit/>
          </a:bodyPr>
          <a:lstStyle/>
          <a:p>
            <a:pPr algn="l"/>
            <a:r>
              <a:rPr lang="en-US" sz="3600" dirty="0"/>
              <a:t>Property complaint data</a:t>
            </a:r>
            <a:br>
              <a:rPr lang="en-US" sz="3200" dirty="0"/>
            </a:br>
            <a:r>
              <a:rPr lang="en-US" sz="2400" dirty="0"/>
              <a:t>Minn. Stat. §13.44, subd. 1</a:t>
            </a:r>
            <a:endParaRPr lang="en-US" sz="3600" dirty="0"/>
          </a:p>
        </p:txBody>
      </p:sp>
    </p:spTree>
    <p:extLst>
      <p:ext uri="{BB962C8B-B14F-4D97-AF65-F5344CB8AC3E}">
        <p14:creationId xmlns:p14="http://schemas.microsoft.com/office/powerpoint/2010/main" val="3583950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600" dirty="0"/>
              <a:t>What do you think?</a:t>
            </a:r>
            <a:endParaRPr lang="en-US" sz="3200" dirty="0"/>
          </a:p>
        </p:txBody>
      </p:sp>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228600" y="1676400"/>
            <a:ext cx="8382000" cy="5029200"/>
          </a:xfrm>
        </p:spPr>
        <p:txBody>
          <a:bodyPr>
            <a:normAutofit/>
          </a:bodyPr>
          <a:lstStyle/>
          <a:p>
            <a:pPr marL="0" indent="0">
              <a:buClr>
                <a:srgbClr val="0054A6"/>
              </a:buClr>
              <a:buNone/>
            </a:pPr>
            <a:r>
              <a:rPr lang="en-US" sz="2600" b="1" dirty="0"/>
              <a:t>Question: </a:t>
            </a:r>
            <a:r>
              <a:rPr lang="en-US" sz="2600" dirty="0"/>
              <a:t>A requester asks for all police reports about his apartment for the last year. Most of the calls are noise complaints by a neighbor. What should you release?</a:t>
            </a:r>
            <a:endParaRPr lang="en-US" sz="2600" b="1" dirty="0"/>
          </a:p>
          <a:p>
            <a:pPr marL="0" indent="0">
              <a:buClr>
                <a:srgbClr val="0054A6"/>
              </a:buClr>
              <a:buNone/>
            </a:pPr>
            <a:endParaRPr lang="en-US" sz="1100" b="1" dirty="0"/>
          </a:p>
          <a:p>
            <a:pPr marL="0" indent="0">
              <a:buClr>
                <a:srgbClr val="0054A6"/>
              </a:buClr>
              <a:buNone/>
            </a:pPr>
            <a:endParaRPr lang="en-US" sz="2000" dirty="0"/>
          </a:p>
        </p:txBody>
      </p:sp>
      <p:pic>
        <p:nvPicPr>
          <p:cNvPr id="5" name="Picture 4" descr="Neighbors banging on wall with another neighbor playing guitar next door.">
            <a:extLst>
              <a:ext uri="{FF2B5EF4-FFF2-40B4-BE49-F238E27FC236}">
                <a16:creationId xmlns:a16="http://schemas.microsoft.com/office/drawing/2014/main" id="{CCE020F3-4455-462C-86DA-CFED10FD29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6669" y="3297814"/>
            <a:ext cx="6330661" cy="3165331"/>
          </a:xfrm>
          <a:prstGeom prst="rect">
            <a:avLst/>
          </a:prstGeom>
        </p:spPr>
      </p:pic>
      <p:pic>
        <p:nvPicPr>
          <p:cNvPr id="3" name="Graphic 2" descr="Badge Question Mark with solid fill">
            <a:extLst>
              <a:ext uri="{FF2B5EF4-FFF2-40B4-BE49-F238E27FC236}">
                <a16:creationId xmlns:a16="http://schemas.microsoft.com/office/drawing/2014/main" id="{33D78AAD-36B1-A30A-A237-9A7616CCE8A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822930" y="4845424"/>
            <a:ext cx="1828800" cy="1828800"/>
          </a:xfrm>
          <a:prstGeom prst="rect">
            <a:avLst/>
          </a:prstGeom>
        </p:spPr>
      </p:pic>
    </p:spTree>
    <p:extLst>
      <p:ext uri="{BB962C8B-B14F-4D97-AF65-F5344CB8AC3E}">
        <p14:creationId xmlns:p14="http://schemas.microsoft.com/office/powerpoint/2010/main" val="1217800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2406AD-783E-8581-8FB7-FC940E0AE0C7}"/>
            </a:ext>
          </a:extLst>
        </p:cNvPr>
        <p:cNvGrpSpPr/>
        <p:nvPr/>
      </p:nvGrpSpPr>
      <p:grpSpPr>
        <a:xfrm>
          <a:off x="0" y="0"/>
          <a:ext cx="0" cy="0"/>
          <a:chOff x="0" y="0"/>
          <a:chExt cx="0" cy="0"/>
        </a:xfrm>
      </p:grpSpPr>
      <p:sp>
        <p:nvSpPr>
          <p:cNvPr id="6" name="Title 1">
            <a:extLst>
              <a:ext uri="{FF2B5EF4-FFF2-40B4-BE49-F238E27FC236}">
                <a16:creationId xmlns:a16="http://schemas.microsoft.com/office/drawing/2014/main" id="{3A26F9BA-7A52-7CBC-8A20-3BD4698A57D8}"/>
              </a:ext>
            </a:extLst>
          </p:cNvPr>
          <p:cNvSpPr>
            <a:spLocks noGrp="1"/>
          </p:cNvSpPr>
          <p:nvPr>
            <p:ph type="title"/>
          </p:nvPr>
        </p:nvSpPr>
        <p:spPr bwMode="ltGray">
          <a:xfrm>
            <a:off x="533400" y="124690"/>
            <a:ext cx="8001000" cy="838201"/>
          </a:xfrm>
        </p:spPr>
        <p:txBody>
          <a:bodyPr>
            <a:normAutofit/>
          </a:bodyPr>
          <a:lstStyle/>
          <a:p>
            <a:pPr algn="l"/>
            <a:r>
              <a:rPr lang="en-US" sz="3600" dirty="0"/>
              <a:t>Agenda</a:t>
            </a:r>
          </a:p>
        </p:txBody>
      </p:sp>
      <p:graphicFrame>
        <p:nvGraphicFramePr>
          <p:cNvPr id="7" name="Table Placeholder 3">
            <a:extLst>
              <a:ext uri="{FF2B5EF4-FFF2-40B4-BE49-F238E27FC236}">
                <a16:creationId xmlns:a16="http://schemas.microsoft.com/office/drawing/2014/main" id="{B7A56A6D-96AF-9802-457C-B551982D35C3}"/>
              </a:ext>
            </a:extLst>
          </p:cNvPr>
          <p:cNvGraphicFramePr>
            <a:graphicFrameLocks/>
          </p:cNvGraphicFramePr>
          <p:nvPr>
            <p:extLst>
              <p:ext uri="{D42A27DB-BD31-4B8C-83A1-F6EECF244321}">
                <p14:modId xmlns:p14="http://schemas.microsoft.com/office/powerpoint/2010/main" val="471256643"/>
              </p:ext>
            </p:extLst>
          </p:nvPr>
        </p:nvGraphicFramePr>
        <p:xfrm>
          <a:off x="590550" y="1524000"/>
          <a:ext cx="8001000" cy="5105399"/>
        </p:xfrm>
        <a:graphic>
          <a:graphicData uri="http://schemas.openxmlformats.org/drawingml/2006/table">
            <a:tbl>
              <a:tblPr firstRow="1" bandRow="1">
                <a:tableStyleId>{5C22544A-7EE6-4342-B048-85BDC9FD1C3A}</a:tableStyleId>
              </a:tblPr>
              <a:tblGrid>
                <a:gridCol w="1140239">
                  <a:extLst>
                    <a:ext uri="{9D8B030D-6E8A-4147-A177-3AD203B41FA5}">
                      <a16:colId xmlns:a16="http://schemas.microsoft.com/office/drawing/2014/main" val="20000"/>
                    </a:ext>
                  </a:extLst>
                </a:gridCol>
                <a:gridCol w="6860761">
                  <a:extLst>
                    <a:ext uri="{9D8B030D-6E8A-4147-A177-3AD203B41FA5}">
                      <a16:colId xmlns:a16="http://schemas.microsoft.com/office/drawing/2014/main" val="20001"/>
                    </a:ext>
                  </a:extLst>
                </a:gridCol>
              </a:tblGrid>
              <a:tr h="392723">
                <a:tc>
                  <a:txBody>
                    <a:bodyPr/>
                    <a:lstStyle/>
                    <a:p>
                      <a:endParaRPr lang="en-US" strike="sngStrike" dirty="0"/>
                    </a:p>
                  </a:txBody>
                  <a:tcPr/>
                </a:tc>
                <a:tc>
                  <a:txBody>
                    <a:bodyPr/>
                    <a:lstStyle/>
                    <a:p>
                      <a:endParaRPr lang="en-US" strike="sngStrike" dirty="0"/>
                    </a:p>
                  </a:txBody>
                  <a:tcPr/>
                </a:tc>
                <a:extLst>
                  <a:ext uri="{0D108BD9-81ED-4DB2-BD59-A6C34878D82A}">
                    <a16:rowId xmlns:a16="http://schemas.microsoft.com/office/drawing/2014/main" val="10000"/>
                  </a:ext>
                </a:extLst>
              </a:tr>
              <a:tr h="392723">
                <a:tc>
                  <a:txBody>
                    <a:bodyPr/>
                    <a:lstStyle/>
                    <a:p>
                      <a:r>
                        <a:rPr lang="en-US" strike="sngStrike" baseline="0" dirty="0"/>
                        <a:t>9:30</a:t>
                      </a:r>
                    </a:p>
                  </a:txBody>
                  <a:tcPr/>
                </a:tc>
                <a:tc>
                  <a:txBody>
                    <a:bodyPr/>
                    <a:lstStyle/>
                    <a:p>
                      <a:r>
                        <a:rPr lang="en-US" strike="sngStrike" baseline="0" dirty="0"/>
                        <a:t>Law Enforcement Data Overview</a:t>
                      </a:r>
                    </a:p>
                  </a:txBody>
                  <a:tcPr/>
                </a:tc>
                <a:extLst>
                  <a:ext uri="{0D108BD9-81ED-4DB2-BD59-A6C34878D82A}">
                    <a16:rowId xmlns:a16="http://schemas.microsoft.com/office/drawing/2014/main" val="10001"/>
                  </a:ext>
                </a:extLst>
              </a:tr>
              <a:tr h="392723">
                <a:tc>
                  <a:txBody>
                    <a:bodyPr/>
                    <a:lstStyle/>
                    <a:p>
                      <a:r>
                        <a:rPr lang="en-US" strike="sngStrike" baseline="0" dirty="0"/>
                        <a:t>10:45</a:t>
                      </a:r>
                    </a:p>
                  </a:txBody>
                  <a:tcPr/>
                </a:tc>
                <a:tc>
                  <a:txBody>
                    <a:bodyPr/>
                    <a:lstStyle/>
                    <a:p>
                      <a:r>
                        <a:rPr lang="en-US" strike="sngStrike" baseline="0" dirty="0"/>
                        <a:t>Protected identities</a:t>
                      </a:r>
                    </a:p>
                  </a:txBody>
                  <a:tcPr/>
                </a:tc>
                <a:extLst>
                  <a:ext uri="{0D108BD9-81ED-4DB2-BD59-A6C34878D82A}">
                    <a16:rowId xmlns:a16="http://schemas.microsoft.com/office/drawing/2014/main" val="10002"/>
                  </a:ext>
                </a:extLst>
              </a:tr>
              <a:tr h="392723">
                <a:tc>
                  <a:txBody>
                    <a:bodyPr/>
                    <a:lstStyle/>
                    <a:p>
                      <a:r>
                        <a:rPr lang="en-US" strike="sngStrike" baseline="0" dirty="0"/>
                        <a:t>11:00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sngStrike" baseline="0" dirty="0"/>
                        <a:t>Break</a:t>
                      </a:r>
                    </a:p>
                  </a:txBody>
                  <a:tcPr/>
                </a:tc>
                <a:extLst>
                  <a:ext uri="{0D108BD9-81ED-4DB2-BD59-A6C34878D82A}">
                    <a16:rowId xmlns:a16="http://schemas.microsoft.com/office/drawing/2014/main" val="10003"/>
                  </a:ext>
                </a:extLst>
              </a:tr>
              <a:tr h="3927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sngStrike" baseline="0" dirty="0"/>
                        <a:t>11:10</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sngStrike" baseline="0" dirty="0"/>
                        <a:t>Morning scenarios</a:t>
                      </a:r>
                    </a:p>
                  </a:txBody>
                  <a:tcPr/>
                </a:tc>
                <a:extLst>
                  <a:ext uri="{0D108BD9-81ED-4DB2-BD59-A6C34878D82A}">
                    <a16:rowId xmlns:a16="http://schemas.microsoft.com/office/drawing/2014/main" val="10004"/>
                  </a:ext>
                </a:extLst>
              </a:tr>
              <a:tr h="39272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sngStrike" baseline="0" dirty="0"/>
                        <a:t>11:45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trike="sngStrike" baseline="0" dirty="0"/>
                        <a:t>Maltreatment data</a:t>
                      </a:r>
                    </a:p>
                  </a:txBody>
                  <a:tcPr/>
                </a:tc>
                <a:extLst>
                  <a:ext uri="{0D108BD9-81ED-4DB2-BD59-A6C34878D82A}">
                    <a16:rowId xmlns:a16="http://schemas.microsoft.com/office/drawing/2014/main" val="10005"/>
                  </a:ext>
                </a:extLst>
              </a:tr>
              <a:tr h="392723">
                <a:tc>
                  <a:txBody>
                    <a:bodyPr/>
                    <a:lstStyle/>
                    <a:p>
                      <a:r>
                        <a:rPr lang="en-US" strike="sngStrike" baseline="0" dirty="0"/>
                        <a:t>Noon</a:t>
                      </a:r>
                    </a:p>
                  </a:txBody>
                  <a:tcPr/>
                </a:tc>
                <a:tc>
                  <a:txBody>
                    <a:bodyPr/>
                    <a:lstStyle/>
                    <a:p>
                      <a:pPr>
                        <a:buNone/>
                      </a:pPr>
                      <a:r>
                        <a:rPr lang="en-US" strike="sngStrike" baseline="0" dirty="0"/>
                        <a:t>Lunch</a:t>
                      </a:r>
                    </a:p>
                  </a:txBody>
                  <a:tcPr/>
                </a:tc>
                <a:extLst>
                  <a:ext uri="{0D108BD9-81ED-4DB2-BD59-A6C34878D82A}">
                    <a16:rowId xmlns:a16="http://schemas.microsoft.com/office/drawing/2014/main" val="10006"/>
                  </a:ext>
                </a:extLst>
              </a:tr>
              <a:tr h="392723">
                <a:tc>
                  <a:txBody>
                    <a:bodyPr/>
                    <a:lstStyle/>
                    <a:p>
                      <a:r>
                        <a:rPr lang="en-US" dirty="0"/>
                        <a:t>1:00</a:t>
                      </a:r>
                    </a:p>
                  </a:txBody>
                  <a:tcPr/>
                </a:tc>
                <a:tc>
                  <a:txBody>
                    <a:bodyPr/>
                    <a:lstStyle/>
                    <a:p>
                      <a:r>
                        <a:rPr lang="en-US" dirty="0"/>
                        <a:t>Law enforcement video discussion</a:t>
                      </a:r>
                    </a:p>
                  </a:txBody>
                  <a:tcPr/>
                </a:tc>
                <a:extLst>
                  <a:ext uri="{0D108BD9-81ED-4DB2-BD59-A6C34878D82A}">
                    <a16:rowId xmlns:a16="http://schemas.microsoft.com/office/drawing/2014/main" val="10007"/>
                  </a:ext>
                </a:extLst>
              </a:tr>
              <a:tr h="392723">
                <a:tc>
                  <a:txBody>
                    <a:bodyPr/>
                    <a:lstStyle/>
                    <a:p>
                      <a:r>
                        <a:rPr lang="en-US" dirty="0"/>
                        <a:t>1:45</a:t>
                      </a:r>
                    </a:p>
                  </a:txBody>
                  <a:tcPr/>
                </a:tc>
                <a:tc>
                  <a:txBody>
                    <a:bodyPr/>
                    <a:lstStyle/>
                    <a:p>
                      <a:r>
                        <a:rPr lang="en-US" dirty="0"/>
                        <a:t>Miscellaneous provisions</a:t>
                      </a:r>
                    </a:p>
                  </a:txBody>
                  <a:tcPr/>
                </a:tc>
                <a:extLst>
                  <a:ext uri="{0D108BD9-81ED-4DB2-BD59-A6C34878D82A}">
                    <a16:rowId xmlns:a16="http://schemas.microsoft.com/office/drawing/2014/main" val="3140231762"/>
                  </a:ext>
                </a:extLst>
              </a:tr>
              <a:tr h="392723">
                <a:tc>
                  <a:txBody>
                    <a:bodyPr/>
                    <a:lstStyle/>
                    <a:p>
                      <a:r>
                        <a:rPr lang="en-US" dirty="0"/>
                        <a:t>2:15</a:t>
                      </a:r>
                    </a:p>
                  </a:txBody>
                  <a:tcPr/>
                </a:tc>
                <a:tc>
                  <a:txBody>
                    <a:bodyPr/>
                    <a:lstStyle/>
                    <a:p>
                      <a:r>
                        <a:rPr lang="en-US" dirty="0"/>
                        <a:t>Break</a:t>
                      </a:r>
                    </a:p>
                  </a:txBody>
                  <a:tcPr/>
                </a:tc>
                <a:extLst>
                  <a:ext uri="{0D108BD9-81ED-4DB2-BD59-A6C34878D82A}">
                    <a16:rowId xmlns:a16="http://schemas.microsoft.com/office/drawing/2014/main" val="10009"/>
                  </a:ext>
                </a:extLst>
              </a:tr>
              <a:tr h="392723">
                <a:tc>
                  <a:txBody>
                    <a:bodyPr/>
                    <a:lstStyle/>
                    <a:p>
                      <a:r>
                        <a:rPr lang="en-US" dirty="0"/>
                        <a:t>2:25</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Afternoon law enforcement data scenarios</a:t>
                      </a:r>
                    </a:p>
                  </a:txBody>
                  <a:tcPr/>
                </a:tc>
                <a:extLst>
                  <a:ext uri="{0D108BD9-81ED-4DB2-BD59-A6C34878D82A}">
                    <a16:rowId xmlns:a16="http://schemas.microsoft.com/office/drawing/2014/main" val="10010"/>
                  </a:ext>
                </a:extLst>
              </a:tr>
              <a:tr h="392723">
                <a:tc>
                  <a:txBody>
                    <a:bodyPr/>
                    <a:lstStyle/>
                    <a:p>
                      <a:r>
                        <a:rPr lang="en-US" dirty="0"/>
                        <a:t>2:50</a:t>
                      </a:r>
                    </a:p>
                  </a:txBody>
                  <a:tcPr/>
                </a:tc>
                <a:tc>
                  <a:txBody>
                    <a:bodyPr/>
                    <a:lstStyle/>
                    <a:p>
                      <a:r>
                        <a:rPr lang="en-US" dirty="0"/>
                        <a:t>Final debrief, general Q&amp;A, evaluations</a:t>
                      </a:r>
                    </a:p>
                  </a:txBody>
                  <a:tcPr/>
                </a:tc>
                <a:extLst>
                  <a:ext uri="{0D108BD9-81ED-4DB2-BD59-A6C34878D82A}">
                    <a16:rowId xmlns:a16="http://schemas.microsoft.com/office/drawing/2014/main" val="10011"/>
                  </a:ext>
                </a:extLst>
              </a:tr>
              <a:tr h="392723">
                <a:tc>
                  <a:txBody>
                    <a:bodyPr/>
                    <a:lstStyle/>
                    <a:p>
                      <a:r>
                        <a:rPr lang="en-US" dirty="0"/>
                        <a:t>3:00</a:t>
                      </a:r>
                    </a:p>
                  </a:txBody>
                  <a:tcPr/>
                </a:tc>
                <a:tc>
                  <a:txBody>
                    <a:bodyPr/>
                    <a:lstStyle/>
                    <a:p>
                      <a:r>
                        <a:rPr lang="en-US" dirty="0"/>
                        <a:t>End of day</a:t>
                      </a:r>
                    </a:p>
                  </a:txBody>
                  <a:tcPr/>
                </a:tc>
                <a:extLst>
                  <a:ext uri="{0D108BD9-81ED-4DB2-BD59-A6C34878D82A}">
                    <a16:rowId xmlns:a16="http://schemas.microsoft.com/office/drawing/2014/main" val="489582710"/>
                  </a:ext>
                </a:extLst>
              </a:tr>
            </a:tbl>
          </a:graphicData>
        </a:graphic>
      </p:graphicFrame>
    </p:spTree>
    <p:extLst>
      <p:ext uri="{BB962C8B-B14F-4D97-AF65-F5344CB8AC3E}">
        <p14:creationId xmlns:p14="http://schemas.microsoft.com/office/powerpoint/2010/main" val="363804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190624"/>
          </a:xfrm>
        </p:spPr>
        <p:txBody>
          <a:bodyPr>
            <a:normAutofit/>
          </a:bodyPr>
          <a:lstStyle/>
          <a:p>
            <a:pPr algn="l"/>
            <a:r>
              <a:rPr lang="en-US" sz="3600"/>
              <a:t>Traffic accidents</a:t>
            </a:r>
            <a:br>
              <a:rPr lang="en-US" sz="3600"/>
            </a:br>
            <a:r>
              <a:rPr lang="en-US" sz="2400"/>
              <a:t>State Accident Report, Minn. Stat. §169.09, subd. 13 (205)</a:t>
            </a:r>
            <a:endParaRPr lang="en-US" sz="3200" dirty="0">
              <a:highlight>
                <a:srgbClr val="FFFF00"/>
              </a:highlight>
            </a:endParaRPr>
          </a:p>
        </p:txBody>
      </p:sp>
      <p:sp>
        <p:nvSpPr>
          <p:cNvPr id="7" name="Content Placeholder 2"/>
          <p:cNvSpPr>
            <a:spLocks noGrp="1"/>
          </p:cNvSpPr>
          <p:nvPr>
            <p:ph idx="1"/>
          </p:nvPr>
        </p:nvSpPr>
        <p:spPr>
          <a:xfrm>
            <a:off x="533400" y="1447800"/>
            <a:ext cx="8077200" cy="5121744"/>
          </a:xfrm>
        </p:spPr>
        <p:txBody>
          <a:bodyPr>
            <a:normAutofit fontScale="92500" lnSpcReduction="10000"/>
          </a:bodyPr>
          <a:lstStyle/>
          <a:p>
            <a:pPr>
              <a:buClr>
                <a:srgbClr val="0054A6"/>
              </a:buClr>
            </a:pPr>
            <a:r>
              <a:rPr lang="en-US" sz="2400" dirty="0"/>
              <a:t>Reports are not public but shall release upon written request to DPS or any LEA :</a:t>
            </a:r>
          </a:p>
          <a:p>
            <a:pPr lvl="1">
              <a:buClr>
                <a:srgbClr val="0054A6"/>
              </a:buClr>
            </a:pPr>
            <a:r>
              <a:rPr lang="en-US" sz="2000" dirty="0"/>
              <a:t>Parties involved</a:t>
            </a:r>
          </a:p>
          <a:p>
            <a:pPr lvl="1">
              <a:buClr>
                <a:srgbClr val="0054A6"/>
              </a:buClr>
            </a:pPr>
            <a:r>
              <a:rPr lang="en-US" sz="2000" dirty="0"/>
              <a:t>Others suffering injury to person or property</a:t>
            </a:r>
          </a:p>
          <a:p>
            <a:pPr lvl="1">
              <a:buClr>
                <a:srgbClr val="0054A6"/>
              </a:buClr>
            </a:pPr>
            <a:r>
              <a:rPr lang="en-US" sz="2000" dirty="0"/>
              <a:t>Representatives of the estate or surviving spouse</a:t>
            </a:r>
          </a:p>
          <a:p>
            <a:pPr lvl="1">
              <a:buClr>
                <a:srgbClr val="0054A6"/>
              </a:buClr>
            </a:pPr>
            <a:r>
              <a:rPr lang="en-US" sz="2000" dirty="0"/>
              <a:t>Legal counsel and insurers for above</a:t>
            </a:r>
          </a:p>
          <a:p>
            <a:pPr>
              <a:buClr>
                <a:srgbClr val="0054A6"/>
              </a:buClr>
            </a:pPr>
            <a:r>
              <a:rPr lang="en-US" sz="2400" dirty="0"/>
              <a:t>Must redact identifying info on juvenile who:</a:t>
            </a:r>
          </a:p>
          <a:p>
            <a:pPr lvl="1">
              <a:buClr>
                <a:srgbClr val="0054A6"/>
              </a:buClr>
            </a:pPr>
            <a:r>
              <a:rPr lang="en-US" sz="2100" dirty="0"/>
              <a:t>Was taken into custody, or</a:t>
            </a:r>
          </a:p>
          <a:p>
            <a:pPr lvl="1">
              <a:buClr>
                <a:srgbClr val="0054A6"/>
              </a:buClr>
            </a:pPr>
            <a:r>
              <a:rPr lang="en-US" sz="2100" dirty="0"/>
              <a:t>Suspected of a “major traffic offense”</a:t>
            </a:r>
          </a:p>
          <a:p>
            <a:pPr>
              <a:buClr>
                <a:srgbClr val="0054A6"/>
              </a:buClr>
            </a:pPr>
            <a:r>
              <a:rPr lang="en-US" sz="2400" dirty="0"/>
              <a:t>Charging for copies</a:t>
            </a:r>
          </a:p>
          <a:p>
            <a:pPr lvl="1">
              <a:buClr>
                <a:srgbClr val="0054A6"/>
              </a:buClr>
            </a:pPr>
            <a:r>
              <a:rPr lang="en-US" sz="2000" dirty="0"/>
              <a:t>DPS can charge $5</a:t>
            </a:r>
          </a:p>
          <a:p>
            <a:pPr lvl="1">
              <a:buClr>
                <a:srgbClr val="0054A6"/>
              </a:buClr>
            </a:pPr>
            <a:r>
              <a:rPr lang="en-US" sz="2000" dirty="0"/>
              <a:t>LEA charge per Ch. 13</a:t>
            </a:r>
          </a:p>
          <a:p>
            <a:pPr marL="0" indent="0">
              <a:buClr>
                <a:srgbClr val="0054A6"/>
              </a:buClr>
              <a:buNone/>
            </a:pPr>
            <a:endParaRPr lang="en-US" sz="2000" dirty="0"/>
          </a:p>
        </p:txBody>
      </p:sp>
    </p:spTree>
    <p:extLst>
      <p:ext uri="{BB962C8B-B14F-4D97-AF65-F5344CB8AC3E}">
        <p14:creationId xmlns:p14="http://schemas.microsoft.com/office/powerpoint/2010/main" val="40188381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22412" y="223836"/>
            <a:ext cx="7886700" cy="914400"/>
          </a:xfrm>
        </p:spPr>
        <p:txBody>
          <a:bodyPr anchor="ctr">
            <a:normAutofit/>
          </a:bodyPr>
          <a:lstStyle/>
          <a:p>
            <a:pPr algn="l"/>
            <a:r>
              <a:rPr lang="en-US" sz="3200" dirty="0"/>
              <a:t>Traffic accidents - public law enforcement data</a:t>
            </a:r>
          </a:p>
        </p:txBody>
      </p:sp>
      <p:sp>
        <p:nvSpPr>
          <p:cNvPr id="3" name="Content Placeholder 2"/>
          <p:cNvSpPr>
            <a:spLocks noGrp="1"/>
          </p:cNvSpPr>
          <p:nvPr>
            <p:ph sz="half" idx="1"/>
          </p:nvPr>
        </p:nvSpPr>
        <p:spPr>
          <a:xfrm>
            <a:off x="628650" y="1594625"/>
            <a:ext cx="3886200" cy="4582339"/>
          </a:xfrm>
        </p:spPr>
        <p:txBody>
          <a:bodyPr>
            <a:normAutofit/>
          </a:bodyPr>
          <a:lstStyle/>
          <a:p>
            <a:pPr marL="468630" indent="-457200">
              <a:buClr>
                <a:srgbClr val="0054A6"/>
              </a:buClr>
              <a:defRPr/>
            </a:pPr>
            <a:r>
              <a:rPr lang="en-US" sz="2400" dirty="0"/>
              <a:t>Local law enforcement traffic accident data are classified under section 13.82</a:t>
            </a:r>
          </a:p>
          <a:p>
            <a:pPr marL="468630" indent="-457200">
              <a:buClr>
                <a:srgbClr val="0054A6"/>
              </a:buClr>
              <a:defRPr/>
            </a:pPr>
            <a:r>
              <a:rPr lang="en-US" sz="2400" dirty="0"/>
              <a:t>If no local report, LEA must provide access to </a:t>
            </a:r>
            <a:r>
              <a:rPr lang="en-US" sz="2400" dirty="0">
                <a:latin typeface="Calibri" panose="020F0502020204030204" pitchFamily="34" charset="0"/>
                <a:ea typeface="Calibri" panose="020F0502020204030204" pitchFamily="34" charset="0"/>
                <a:cs typeface="Calibri" panose="020F0502020204030204" pitchFamily="34" charset="0"/>
              </a:rPr>
              <a:t>§1</a:t>
            </a:r>
            <a:r>
              <a:rPr lang="en-US" sz="2400" dirty="0"/>
              <a:t>3.82, subd. 3 or 6 in redacted State Accident Report.</a:t>
            </a:r>
          </a:p>
          <a:p>
            <a:pPr marL="0" indent="0">
              <a:buNone/>
            </a:pPr>
            <a:endParaRPr lang="en-US" dirty="0"/>
          </a:p>
        </p:txBody>
      </p:sp>
      <p:pic>
        <p:nvPicPr>
          <p:cNvPr id="6" name="Picture 5" descr="Collection of vintage colorful toy cars">
            <a:extLst>
              <a:ext uri="{FF2B5EF4-FFF2-40B4-BE49-F238E27FC236}">
                <a16:creationId xmlns:a16="http://schemas.microsoft.com/office/drawing/2014/main" id="{136FE6C0-F313-5FA2-DDD2-3064C33A46CC}"/>
              </a:ext>
            </a:extLst>
          </p:cNvPr>
          <p:cNvPicPr>
            <a:picLocks noChangeAspect="1"/>
          </p:cNvPicPr>
          <p:nvPr/>
        </p:nvPicPr>
        <p:blipFill>
          <a:blip r:embed="rId3" cstate="print">
            <a:extLst>
              <a:ext uri="{28A0092B-C50C-407E-A947-70E740481C1C}">
                <a14:useLocalDpi xmlns:a14="http://schemas.microsoft.com/office/drawing/2010/main" val="0"/>
              </a:ext>
            </a:extLst>
          </a:blip>
          <a:srcRect l="14810" r="21582" b="-3"/>
          <a:stretch>
            <a:fillRect/>
          </a:stretch>
        </p:blipFill>
        <p:spPr>
          <a:xfrm>
            <a:off x="4629150" y="1594625"/>
            <a:ext cx="3886200" cy="4582339"/>
          </a:xfrm>
          <a:prstGeom prst="rect">
            <a:avLst/>
          </a:prstGeom>
          <a:noFill/>
        </p:spPr>
      </p:pic>
    </p:spTree>
    <p:extLst>
      <p:ext uri="{BB962C8B-B14F-4D97-AF65-F5344CB8AC3E}">
        <p14:creationId xmlns:p14="http://schemas.microsoft.com/office/powerpoint/2010/main" val="3379603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6353" y="1600200"/>
            <a:ext cx="8271293" cy="4991100"/>
          </a:xfrm>
        </p:spPr>
        <p:txBody>
          <a:bodyPr>
            <a:noAutofit/>
          </a:bodyPr>
          <a:lstStyle/>
          <a:p>
            <a:pPr>
              <a:buClr>
                <a:srgbClr val="0054A6"/>
              </a:buClr>
            </a:pPr>
            <a:r>
              <a:rPr lang="en-US" sz="2800" dirty="0"/>
              <a:t>Federal law: Driver’s Privacy Protection Act (DPPA), 18 USC §§2721-2725</a:t>
            </a:r>
          </a:p>
          <a:p>
            <a:pPr lvl="1">
              <a:buClr>
                <a:srgbClr val="0054A6"/>
              </a:buClr>
              <a:buSzPct val="90000"/>
            </a:pPr>
            <a:r>
              <a:rPr lang="en-US" sz="2000" dirty="0"/>
              <a:t>State DMV employee or contractor shall not knowingly disclose information in motor vehicle records</a:t>
            </a:r>
          </a:p>
          <a:p>
            <a:pPr lvl="1">
              <a:buClr>
                <a:srgbClr val="0054A6"/>
              </a:buClr>
              <a:buSzPct val="90000"/>
            </a:pPr>
            <a:r>
              <a:rPr lang="en-US" sz="2000" dirty="0"/>
              <a:t>Certain permissible uses</a:t>
            </a:r>
            <a:endParaRPr lang="en-US" sz="2400" dirty="0"/>
          </a:p>
          <a:p>
            <a:pPr>
              <a:buClr>
                <a:srgbClr val="0054A6"/>
              </a:buClr>
            </a:pPr>
            <a:r>
              <a:rPr lang="en-US" sz="2800" dirty="0"/>
              <a:t>Minnesota law: </a:t>
            </a:r>
          </a:p>
          <a:p>
            <a:pPr lvl="1">
              <a:buClr>
                <a:srgbClr val="0054A6"/>
              </a:buClr>
            </a:pPr>
            <a:r>
              <a:rPr lang="en-US" sz="2400" dirty="0"/>
              <a:t>Minn. Stat. §171.12, </a:t>
            </a:r>
            <a:r>
              <a:rPr lang="en-US" sz="2400" dirty="0" err="1"/>
              <a:t>subd</a:t>
            </a:r>
            <a:r>
              <a:rPr lang="en-US" sz="2400" dirty="0"/>
              <a:t>. 7</a:t>
            </a:r>
          </a:p>
          <a:p>
            <a:pPr lvl="2">
              <a:buClr>
                <a:srgbClr val="0054A6"/>
              </a:buClr>
              <a:buSzPct val="90000"/>
            </a:pPr>
            <a:r>
              <a:rPr lang="en-US" sz="2000" dirty="0"/>
              <a:t>Data used to obtain a driver’s license must be treated as provided in the DPPA</a:t>
            </a:r>
          </a:p>
          <a:p>
            <a:pPr lvl="1">
              <a:buClr>
                <a:srgbClr val="0054A6"/>
              </a:buClr>
              <a:buSzPct val="90000"/>
            </a:pPr>
            <a:r>
              <a:rPr lang="en-US" sz="2400" dirty="0"/>
              <a:t>Minn. Stat. §171.07, subd. 1a (DVS photographs) – private, but do not have to be provided to the subject</a:t>
            </a:r>
            <a:endParaRPr lang="en-US" sz="2800" dirty="0"/>
          </a:p>
          <a:p>
            <a:pPr marL="0" indent="0">
              <a:buClr>
                <a:srgbClr val="0054A6"/>
              </a:buClr>
              <a:buNone/>
            </a:pPr>
            <a:endParaRPr lang="en-US" sz="3200" dirty="0">
              <a:solidFill>
                <a:schemeClr val="tx2">
                  <a:lumMod val="95000"/>
                  <a:lumOff val="5000"/>
                </a:schemeClr>
              </a:solidFill>
            </a:endParaRPr>
          </a:p>
        </p:txBody>
      </p:sp>
      <p:sp>
        <p:nvSpPr>
          <p:cNvPr id="2" name="Title 1"/>
          <p:cNvSpPr>
            <a:spLocks noGrp="1"/>
          </p:cNvSpPr>
          <p:nvPr>
            <p:ph type="title"/>
          </p:nvPr>
        </p:nvSpPr>
        <p:spPr bwMode="ltGray">
          <a:xfrm>
            <a:off x="0" y="0"/>
            <a:ext cx="9144000" cy="1238250"/>
          </a:xfrm>
        </p:spPr>
        <p:txBody>
          <a:bodyPr>
            <a:normAutofit/>
          </a:bodyPr>
          <a:lstStyle/>
          <a:p>
            <a:pPr algn="l"/>
            <a:r>
              <a:rPr lang="en-US" sz="3600" dirty="0"/>
              <a:t>Driver’s license data</a:t>
            </a:r>
          </a:p>
        </p:txBody>
      </p:sp>
      <p:pic>
        <p:nvPicPr>
          <p:cNvPr id="2050" name="Picture 2" descr="Want to get your REAL ID faster? Here's how. | Minnesota Department of  Public Safety">
            <a:extLst>
              <a:ext uri="{FF2B5EF4-FFF2-40B4-BE49-F238E27FC236}">
                <a16:creationId xmlns:a16="http://schemas.microsoft.com/office/drawing/2014/main" id="{954C6E88-9674-8FC3-8663-A898E79C240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3220536"/>
            <a:ext cx="2744771" cy="1750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947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B6DC1B5-97D0-446F-A4E8-709E9171B97A}"/>
              </a:ext>
            </a:extLst>
          </p:cNvPr>
          <p:cNvSpPr>
            <a:spLocks noGrp="1"/>
          </p:cNvSpPr>
          <p:nvPr>
            <p:ph idx="1"/>
          </p:nvPr>
        </p:nvSpPr>
        <p:spPr>
          <a:xfrm>
            <a:off x="563880" y="1935480"/>
            <a:ext cx="8046720" cy="4145280"/>
          </a:xfrm>
        </p:spPr>
        <p:txBody>
          <a:bodyPr anchor="t">
            <a:noAutofit/>
          </a:bodyPr>
          <a:lstStyle/>
          <a:p>
            <a:pPr marL="0" indent="0">
              <a:buClr>
                <a:srgbClr val="0054A6"/>
              </a:buClr>
              <a:buNone/>
            </a:pPr>
            <a:r>
              <a:rPr lang="en-US" sz="2800" dirty="0"/>
              <a:t>How are vehicle identification numbers classified?</a:t>
            </a:r>
          </a:p>
        </p:txBody>
      </p:sp>
      <p:sp>
        <p:nvSpPr>
          <p:cNvPr id="7" name="Title 1">
            <a:extLst>
              <a:ext uri="{FF2B5EF4-FFF2-40B4-BE49-F238E27FC236}">
                <a16:creationId xmlns:a16="http://schemas.microsoft.com/office/drawing/2014/main" id="{CE64BF35-88B0-45C9-8190-99D81DD29BF7}"/>
              </a:ext>
            </a:extLst>
          </p:cNvPr>
          <p:cNvSpPr txBox="1">
            <a:spLocks/>
          </p:cNvSpPr>
          <p:nvPr/>
        </p:nvSpPr>
        <p:spPr>
          <a:xfrm>
            <a:off x="26766" y="152400"/>
            <a:ext cx="7886700" cy="914400"/>
          </a:xfrm>
          <a:prstGeom prst="rect">
            <a:avLst/>
          </a:prstGeom>
        </p:spPr>
        <p:txBody>
          <a:bodyPr vert="horz" lIns="91440" tIns="45720" rIns="91440" bIns="45720" rtlCol="0" anchor="ctr">
            <a:normAutofit/>
          </a:bodyPr>
          <a:lstStyle>
            <a:lvl1pPr algn="r" defTabSz="685800" rtl="0" eaLnBrk="1" latinLnBrk="0" hangingPunct="1">
              <a:lnSpc>
                <a:spcPct val="90000"/>
              </a:lnSpc>
              <a:spcBef>
                <a:spcPct val="0"/>
              </a:spcBef>
              <a:buNone/>
              <a:defRPr sz="2700" b="0" i="0" u="none" kern="1200">
                <a:solidFill>
                  <a:schemeClr val="bg1"/>
                </a:solidFill>
                <a:latin typeface="+mj-lt"/>
                <a:ea typeface="+mj-ea"/>
                <a:cs typeface="+mj-cs"/>
              </a:defRPr>
            </a:lvl1pPr>
          </a:lstStyle>
          <a:p>
            <a:pPr algn="l"/>
            <a:r>
              <a:rPr lang="en-US" sz="3600" dirty="0"/>
              <a:t>What do you think?</a:t>
            </a:r>
          </a:p>
        </p:txBody>
      </p:sp>
      <p:pic>
        <p:nvPicPr>
          <p:cNvPr id="8" name="Graphic 7" descr="Badge Question Mark with solid fill">
            <a:extLst>
              <a:ext uri="{FF2B5EF4-FFF2-40B4-BE49-F238E27FC236}">
                <a16:creationId xmlns:a16="http://schemas.microsoft.com/office/drawing/2014/main" id="{879BCB3F-8D46-4638-808F-5955CBEE1D5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0" y="4724400"/>
            <a:ext cx="1828800" cy="1828800"/>
          </a:xfrm>
          <a:prstGeom prst="rect">
            <a:avLst/>
          </a:prstGeom>
        </p:spPr>
      </p:pic>
    </p:spTree>
    <p:extLst>
      <p:ext uri="{BB962C8B-B14F-4D97-AF65-F5344CB8AC3E}">
        <p14:creationId xmlns:p14="http://schemas.microsoft.com/office/powerpoint/2010/main" val="1572283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628650" y="152400"/>
            <a:ext cx="7886700" cy="914400"/>
          </a:xfrm>
        </p:spPr>
        <p:txBody>
          <a:bodyPr anchor="ctr">
            <a:normAutofit/>
          </a:bodyPr>
          <a:lstStyle/>
          <a:p>
            <a:pPr algn="l"/>
            <a:r>
              <a:rPr lang="en-US" sz="3200" dirty="0"/>
              <a:t>Data on Decedents</a:t>
            </a:r>
            <a:br>
              <a:rPr lang="en-US" dirty="0"/>
            </a:br>
            <a:r>
              <a:rPr lang="en-US" sz="2400" dirty="0"/>
              <a:t>Minn. Stat. §13.10</a:t>
            </a:r>
            <a:endParaRPr lang="en-US" dirty="0"/>
          </a:p>
        </p:txBody>
      </p:sp>
      <p:graphicFrame>
        <p:nvGraphicFramePr>
          <p:cNvPr id="5" name="Content Placeholder 2">
            <a:extLst>
              <a:ext uri="{FF2B5EF4-FFF2-40B4-BE49-F238E27FC236}">
                <a16:creationId xmlns:a16="http://schemas.microsoft.com/office/drawing/2014/main" id="{34E33E32-C71F-AF5D-6F10-038FC613CC08}"/>
              </a:ext>
            </a:extLst>
          </p:cNvPr>
          <p:cNvGraphicFramePr>
            <a:graphicFrameLocks noGrp="1"/>
          </p:cNvGraphicFramePr>
          <p:nvPr>
            <p:ph idx="1"/>
            <p:extLst>
              <p:ext uri="{D42A27DB-BD31-4B8C-83A1-F6EECF244321}">
                <p14:modId xmlns:p14="http://schemas.microsoft.com/office/powerpoint/2010/main" val="1512027270"/>
              </p:ext>
            </p:extLst>
          </p:nvPr>
        </p:nvGraphicFramePr>
        <p:xfrm>
          <a:off x="466725" y="1600200"/>
          <a:ext cx="8210550" cy="47275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55172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27710"/>
            <a:ext cx="9144000" cy="1247775"/>
          </a:xfrm>
        </p:spPr>
        <p:txBody>
          <a:bodyPr>
            <a:normAutofit/>
          </a:bodyPr>
          <a:lstStyle/>
          <a:p>
            <a:pPr algn="l"/>
            <a:r>
              <a:rPr lang="en-US" sz="3200" dirty="0"/>
              <a:t>Automated License Plate Reader Data (ALPR)</a:t>
            </a:r>
            <a:br>
              <a:rPr lang="en-US" sz="3200" dirty="0"/>
            </a:br>
            <a:r>
              <a:rPr lang="en-US" sz="2800" dirty="0"/>
              <a:t>Minn. Stat. § 13.824</a:t>
            </a:r>
          </a:p>
        </p:txBody>
      </p:sp>
      <p:sp>
        <p:nvSpPr>
          <p:cNvPr id="3" name="Content Placeholder 2"/>
          <p:cNvSpPr>
            <a:spLocks noGrp="1"/>
          </p:cNvSpPr>
          <p:nvPr>
            <p:ph idx="1"/>
          </p:nvPr>
        </p:nvSpPr>
        <p:spPr>
          <a:xfrm>
            <a:off x="152400" y="1447800"/>
            <a:ext cx="8839200" cy="5334000"/>
          </a:xfrm>
        </p:spPr>
        <p:txBody>
          <a:bodyPr>
            <a:normAutofit fontScale="92500" lnSpcReduction="10000"/>
          </a:bodyPr>
          <a:lstStyle/>
          <a:p>
            <a:pPr>
              <a:buClr>
                <a:srgbClr val="0054A6"/>
              </a:buClr>
            </a:pPr>
            <a:r>
              <a:rPr lang="en-US" sz="2800" dirty="0"/>
              <a:t>ALPR data are private/nonpublic </a:t>
            </a:r>
          </a:p>
          <a:p>
            <a:pPr lvl="1">
              <a:buClr>
                <a:srgbClr val="0054A6"/>
              </a:buClr>
            </a:pPr>
            <a:r>
              <a:rPr lang="en-US" sz="2000" dirty="0"/>
              <a:t>“Non-hit” data cannot be retained more than 60 days</a:t>
            </a:r>
          </a:p>
          <a:p>
            <a:pPr lvl="1">
              <a:buClr>
                <a:srgbClr val="0054A6"/>
              </a:buClr>
            </a:pPr>
            <a:r>
              <a:rPr lang="en-US" sz="2000" dirty="0"/>
              <a:t>Independent, biennial audits required </a:t>
            </a:r>
          </a:p>
          <a:p>
            <a:pPr lvl="2">
              <a:buClr>
                <a:srgbClr val="0054A6"/>
              </a:buClr>
            </a:pPr>
            <a:r>
              <a:rPr lang="en-US" sz="2000" dirty="0"/>
              <a:t>Audit guidance: </a:t>
            </a:r>
            <a:r>
              <a:rPr lang="en-US" sz="2000" dirty="0">
                <a:hlinkClick r:id="rId3"/>
              </a:rPr>
              <a:t>https://mn.gov/admin/assets/ALPRaudit_tcm36-307907.pdf</a:t>
            </a:r>
            <a:r>
              <a:rPr lang="en-US" sz="2000" dirty="0"/>
              <a:t> </a:t>
            </a:r>
          </a:p>
          <a:p>
            <a:pPr lvl="2">
              <a:buClr>
                <a:srgbClr val="0054A6"/>
              </a:buClr>
            </a:pPr>
            <a:r>
              <a:rPr lang="en-US" sz="2000" b="1" dirty="0"/>
              <a:t>Must send audit results to Commissioner of Administration and designated legislative committees</a:t>
            </a:r>
          </a:p>
          <a:p>
            <a:pPr lvl="1">
              <a:buClr>
                <a:srgbClr val="0054A6"/>
              </a:buClr>
            </a:pPr>
            <a:r>
              <a:rPr lang="en-US" sz="2000" dirty="0"/>
              <a:t>Limits on ALPR data sharing among LE</a:t>
            </a:r>
          </a:p>
          <a:p>
            <a:pPr>
              <a:buClr>
                <a:srgbClr val="0054A6"/>
              </a:buClr>
            </a:pPr>
            <a:r>
              <a:rPr lang="en-US" sz="2800" dirty="0"/>
              <a:t>Public data:</a:t>
            </a:r>
          </a:p>
          <a:p>
            <a:pPr lvl="1">
              <a:buClr>
                <a:srgbClr val="0054A6"/>
              </a:buClr>
            </a:pPr>
            <a:r>
              <a:rPr lang="en-US" sz="2000" dirty="0"/>
              <a:t>Public log of ALPR use</a:t>
            </a:r>
          </a:p>
          <a:p>
            <a:pPr lvl="1">
              <a:buClr>
                <a:srgbClr val="0054A6"/>
              </a:buClr>
            </a:pPr>
            <a:r>
              <a:rPr lang="en-US" sz="2000" dirty="0"/>
              <a:t>Whether an ALPR was used in arrest </a:t>
            </a:r>
          </a:p>
          <a:p>
            <a:pPr lvl="1">
              <a:buClr>
                <a:srgbClr val="0054A6"/>
              </a:buClr>
            </a:pPr>
            <a:r>
              <a:rPr lang="en-US" sz="2000" dirty="0"/>
              <a:t>Existence of recording technology is public</a:t>
            </a:r>
          </a:p>
          <a:p>
            <a:pPr>
              <a:buClr>
                <a:srgbClr val="0054A6"/>
              </a:buClr>
            </a:pPr>
            <a:r>
              <a:rPr lang="en-US" sz="2800" dirty="0"/>
              <a:t>ALPR procedures required</a:t>
            </a:r>
          </a:p>
        </p:txBody>
      </p:sp>
      <p:pic>
        <p:nvPicPr>
          <p:cNvPr id="4" name="Picture 3" descr="Automated license plate reader mounted on solar panel pole. ">
            <a:extLst>
              <a:ext uri="{FF2B5EF4-FFF2-40B4-BE49-F238E27FC236}">
                <a16:creationId xmlns:a16="http://schemas.microsoft.com/office/drawing/2014/main" id="{1220A05B-3EAA-7558-6CC6-C51F881AD73D}"/>
              </a:ext>
            </a:extLst>
          </p:cNvPr>
          <p:cNvPicPr>
            <a:picLocks noChangeAspect="1"/>
          </p:cNvPicPr>
          <p:nvPr/>
        </p:nvPicPr>
        <p:blipFill>
          <a:blip r:embed="rId4"/>
          <a:stretch>
            <a:fillRect/>
          </a:stretch>
        </p:blipFill>
        <p:spPr>
          <a:xfrm>
            <a:off x="5181600" y="3886200"/>
            <a:ext cx="3810000" cy="2540977"/>
          </a:xfrm>
          <a:prstGeom prst="rect">
            <a:avLst/>
          </a:prstGeom>
        </p:spPr>
      </p:pic>
    </p:spTree>
    <p:extLst>
      <p:ext uri="{BB962C8B-B14F-4D97-AF65-F5344CB8AC3E}">
        <p14:creationId xmlns:p14="http://schemas.microsoft.com/office/powerpoint/2010/main" val="17065025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28725"/>
          </a:xfrm>
        </p:spPr>
        <p:txBody>
          <a:bodyPr>
            <a:normAutofit/>
          </a:bodyPr>
          <a:lstStyle/>
          <a:p>
            <a:pPr algn="l"/>
            <a:r>
              <a:rPr lang="en-US" sz="3600" dirty="0"/>
              <a:t>Criminal background checks</a:t>
            </a:r>
          </a:p>
        </p:txBody>
      </p:sp>
      <p:sp>
        <p:nvSpPr>
          <p:cNvPr id="3" name="Content Placeholder 2"/>
          <p:cNvSpPr>
            <a:spLocks noGrp="1"/>
          </p:cNvSpPr>
          <p:nvPr>
            <p:ph idx="1"/>
          </p:nvPr>
        </p:nvSpPr>
        <p:spPr>
          <a:xfrm>
            <a:off x="342900" y="1524000"/>
            <a:ext cx="8458200" cy="5105400"/>
          </a:xfrm>
        </p:spPr>
        <p:txBody>
          <a:bodyPr>
            <a:normAutofit lnSpcReduction="10000"/>
          </a:bodyPr>
          <a:lstStyle/>
          <a:p>
            <a:pPr>
              <a:buClr>
                <a:srgbClr val="0054A6"/>
              </a:buClr>
            </a:pPr>
            <a:r>
              <a:rPr lang="en-US" sz="2600" dirty="0"/>
              <a:t>Examples required by law</a:t>
            </a:r>
          </a:p>
          <a:p>
            <a:pPr lvl="1">
              <a:buClr>
                <a:srgbClr val="0054A6"/>
              </a:buClr>
              <a:buSzPct val="90000"/>
              <a:buFont typeface="Wingdings" panose="05000000000000000000" pitchFamily="2" charset="2"/>
              <a:buChar char="§"/>
            </a:pPr>
            <a:r>
              <a:rPr lang="en-US" sz="2200" dirty="0"/>
              <a:t>Law enforcement officers (Minn. Stat. §626.87)</a:t>
            </a:r>
          </a:p>
          <a:p>
            <a:pPr lvl="1">
              <a:buClr>
                <a:srgbClr val="0054A6"/>
              </a:buClr>
              <a:buSzPct val="90000"/>
              <a:buFont typeface="Wingdings" panose="05000000000000000000" pitchFamily="2" charset="2"/>
              <a:buChar char="§"/>
            </a:pPr>
            <a:r>
              <a:rPr lang="en-US" sz="2200" dirty="0"/>
              <a:t>School employees, coaches, volunteers (Minn. Stat. §123B.03)</a:t>
            </a:r>
          </a:p>
          <a:p>
            <a:pPr lvl="1">
              <a:buClr>
                <a:srgbClr val="0054A6"/>
              </a:buClr>
              <a:buSzPct val="90000"/>
              <a:buFont typeface="Wingdings" panose="05000000000000000000" pitchFamily="2" charset="2"/>
              <a:buChar char="§"/>
            </a:pPr>
            <a:r>
              <a:rPr lang="en-US" sz="2200" dirty="0"/>
              <a:t>Human services licensees (Minn. Stat. Ch. 245C)</a:t>
            </a:r>
          </a:p>
          <a:p>
            <a:pPr>
              <a:buClr>
                <a:srgbClr val="0054A6"/>
              </a:buClr>
            </a:pPr>
            <a:r>
              <a:rPr lang="en-US" sz="2600" dirty="0"/>
              <a:t>Private data (data subject has access)</a:t>
            </a:r>
          </a:p>
          <a:p>
            <a:pPr>
              <a:buClr>
                <a:srgbClr val="0054A6"/>
              </a:buClr>
            </a:pPr>
            <a:r>
              <a:rPr lang="en-US" sz="2600" dirty="0"/>
              <a:t>What should LE provide in response to a request?</a:t>
            </a:r>
            <a:endParaRPr lang="en-US" sz="2200" dirty="0"/>
          </a:p>
          <a:p>
            <a:pPr lvl="1">
              <a:buClr>
                <a:srgbClr val="0054A6"/>
              </a:buClr>
              <a:buSzPct val="90000"/>
              <a:buFont typeface="Wingdings" panose="05000000000000000000" pitchFamily="2" charset="2"/>
              <a:buChar char="§"/>
            </a:pPr>
            <a:r>
              <a:rPr lang="en-US" sz="2200" dirty="0"/>
              <a:t>Only public data, or private with consent</a:t>
            </a:r>
          </a:p>
          <a:p>
            <a:pPr lvl="1">
              <a:buClr>
                <a:srgbClr val="0054A6"/>
              </a:buClr>
              <a:buSzPct val="90000"/>
              <a:buFont typeface="Wingdings" panose="05000000000000000000" pitchFamily="2" charset="2"/>
              <a:buChar char="§"/>
            </a:pPr>
            <a:r>
              <a:rPr lang="en-US" sz="2200" dirty="0"/>
              <a:t>No active criminal investigative data</a:t>
            </a:r>
          </a:p>
          <a:p>
            <a:pPr lvl="1">
              <a:buClr>
                <a:srgbClr val="0054A6"/>
              </a:buClr>
              <a:buSzPct val="90000"/>
              <a:buFont typeface="Wingdings" panose="05000000000000000000" pitchFamily="2" charset="2"/>
              <a:buChar char="§"/>
            </a:pPr>
            <a:r>
              <a:rPr lang="en-US" sz="2200" dirty="0"/>
              <a:t>Body camera data? Probably not</a:t>
            </a:r>
          </a:p>
          <a:p>
            <a:pPr lvl="1">
              <a:buClr>
                <a:srgbClr val="0054A6"/>
              </a:buClr>
              <a:buSzPct val="90000"/>
              <a:buFont typeface="Wingdings" panose="05000000000000000000" pitchFamily="2" charset="2"/>
              <a:buChar char="§"/>
            </a:pPr>
            <a:r>
              <a:rPr lang="en-US" sz="2200" dirty="0"/>
              <a:t>Juvenile delinquency data are private and accessible via consent</a:t>
            </a:r>
          </a:p>
          <a:p>
            <a:pPr marL="0" indent="0">
              <a:buClr>
                <a:srgbClr val="0054A6"/>
              </a:buClr>
              <a:buNone/>
            </a:pPr>
            <a:endParaRPr lang="en-US" sz="2600" dirty="0"/>
          </a:p>
        </p:txBody>
      </p:sp>
    </p:spTree>
    <p:extLst>
      <p:ext uri="{BB962C8B-B14F-4D97-AF65-F5344CB8AC3E}">
        <p14:creationId xmlns:p14="http://schemas.microsoft.com/office/powerpoint/2010/main" val="2591871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0"/>
            <a:ext cx="9144000" cy="1238250"/>
          </a:xfrm>
        </p:spPr>
        <p:txBody>
          <a:bodyPr>
            <a:normAutofit/>
          </a:bodyPr>
          <a:lstStyle/>
          <a:p>
            <a:pPr algn="l"/>
            <a:r>
              <a:rPr lang="en-US" sz="3600" dirty="0"/>
              <a:t>Medical information</a:t>
            </a:r>
          </a:p>
        </p:txBody>
      </p:sp>
      <p:sp>
        <p:nvSpPr>
          <p:cNvPr id="3" name="Content Placeholder 2"/>
          <p:cNvSpPr>
            <a:spLocks noGrp="1"/>
          </p:cNvSpPr>
          <p:nvPr>
            <p:ph idx="1"/>
          </p:nvPr>
        </p:nvSpPr>
        <p:spPr>
          <a:xfrm>
            <a:off x="228600" y="1447800"/>
            <a:ext cx="8458200" cy="5029200"/>
          </a:xfrm>
        </p:spPr>
        <p:txBody>
          <a:bodyPr>
            <a:noAutofit/>
          </a:bodyPr>
          <a:lstStyle/>
          <a:p>
            <a:pPr>
              <a:buClr>
                <a:srgbClr val="0054A6"/>
              </a:buClr>
            </a:pPr>
            <a:r>
              <a:rPr lang="en-US" sz="2400" b="1" dirty="0"/>
              <a:t>HIPAA</a:t>
            </a:r>
            <a:r>
              <a:rPr lang="en-US" sz="2400" dirty="0"/>
              <a:t>: complete an internal legal analysis to determine if meets the definition of “covered entity”</a:t>
            </a:r>
          </a:p>
          <a:p>
            <a:pPr lvl="1">
              <a:buClr>
                <a:srgbClr val="0054A6"/>
              </a:buClr>
              <a:buSzPct val="90000"/>
            </a:pPr>
            <a:r>
              <a:rPr lang="en-US" sz="2000" dirty="0"/>
              <a:t>Generally, LEAs are not subject to HIPAA privacy rule</a:t>
            </a:r>
          </a:p>
          <a:p>
            <a:pPr lvl="1">
              <a:buClr>
                <a:srgbClr val="0054A6"/>
              </a:buClr>
              <a:buSzPct val="90000"/>
            </a:pPr>
            <a:r>
              <a:rPr lang="en-US" sz="2000" dirty="0"/>
              <a:t>Possible covered entities: EMT services, group health plans</a:t>
            </a:r>
          </a:p>
          <a:p>
            <a:pPr lvl="1">
              <a:buClr>
                <a:srgbClr val="0054A6"/>
              </a:buClr>
            </a:pPr>
            <a:r>
              <a:rPr lang="en-US" sz="2000" dirty="0"/>
              <a:t>DPO’s HIPAA guidance for government entities: </a:t>
            </a:r>
            <a:r>
              <a:rPr lang="en-US" sz="2000" dirty="0">
                <a:hlinkClick r:id="rId3"/>
              </a:rPr>
              <a:t>https://mn.gov/admin/data-practices/data/types/patient/hipaa/</a:t>
            </a:r>
            <a:r>
              <a:rPr lang="en-US" sz="2000" dirty="0"/>
              <a:t> </a:t>
            </a:r>
          </a:p>
          <a:p>
            <a:pPr>
              <a:buClr>
                <a:srgbClr val="0054A6"/>
              </a:buClr>
            </a:pPr>
            <a:r>
              <a:rPr lang="en-US" sz="2400" b="1" dirty="0"/>
              <a:t>Minnesota Health Records Act</a:t>
            </a:r>
            <a:r>
              <a:rPr lang="en-US" sz="2400" dirty="0"/>
              <a:t> (Minn. Stat. §144.293, </a:t>
            </a:r>
            <a:r>
              <a:rPr lang="en-US" sz="2400" dirty="0" err="1"/>
              <a:t>subd</a:t>
            </a:r>
            <a:r>
              <a:rPr lang="en-US" sz="2400" dirty="0"/>
              <a:t>. 2)</a:t>
            </a:r>
            <a:endParaRPr lang="en-US" sz="2400" b="1" dirty="0"/>
          </a:p>
          <a:p>
            <a:pPr lvl="1">
              <a:buClr>
                <a:srgbClr val="0054A6"/>
              </a:buClr>
            </a:pPr>
            <a:r>
              <a:rPr lang="en-US" sz="2000" dirty="0"/>
              <a:t>Health records received </a:t>
            </a:r>
            <a:r>
              <a:rPr lang="en-US" sz="2000" i="1" dirty="0"/>
              <a:t>directly from a provider</a:t>
            </a:r>
            <a:r>
              <a:rPr lang="en-US" sz="2000" dirty="0"/>
              <a:t> may not be disclosed without consent/specific authority</a:t>
            </a:r>
          </a:p>
          <a:p>
            <a:pPr lvl="1">
              <a:buClr>
                <a:srgbClr val="0054A6"/>
              </a:buClr>
            </a:pPr>
            <a:r>
              <a:rPr lang="en-US" sz="2000" dirty="0"/>
              <a:t>Health information recorded or collected </a:t>
            </a:r>
            <a:r>
              <a:rPr lang="en-US" sz="2000" i="1" dirty="0"/>
              <a:t>by law enforcement</a:t>
            </a:r>
            <a:r>
              <a:rPr lang="en-US" sz="2000" dirty="0"/>
              <a:t> is presumptively public</a:t>
            </a:r>
          </a:p>
          <a:p>
            <a:pPr lvl="1">
              <a:buClr>
                <a:srgbClr val="0054A6"/>
              </a:buClr>
            </a:pPr>
            <a:endParaRPr lang="en-US" sz="2100" dirty="0"/>
          </a:p>
          <a:p>
            <a:pPr>
              <a:buClr>
                <a:srgbClr val="0054A6"/>
              </a:buClr>
            </a:pPr>
            <a:endParaRPr lang="en-US" sz="2400" dirty="0"/>
          </a:p>
          <a:p>
            <a:pPr>
              <a:buClr>
                <a:srgbClr val="0054A6"/>
              </a:buClr>
            </a:pPr>
            <a:endParaRPr lang="en-US" sz="2400" dirty="0"/>
          </a:p>
        </p:txBody>
      </p:sp>
    </p:spTree>
    <p:extLst>
      <p:ext uri="{BB962C8B-B14F-4D97-AF65-F5344CB8AC3E}">
        <p14:creationId xmlns:p14="http://schemas.microsoft.com/office/powerpoint/2010/main" val="2714170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68"/>
            <a:ext cx="8382000" cy="4952932"/>
          </a:xfrm>
        </p:spPr>
        <p:txBody>
          <a:bodyPr>
            <a:noAutofit/>
          </a:bodyPr>
          <a:lstStyle/>
          <a:p>
            <a:pPr marL="0" lvl="0" indent="0">
              <a:buNone/>
            </a:pPr>
            <a:r>
              <a:rPr lang="en-US" sz="2400" dirty="0"/>
              <a:t>During an investigation, police officers photograph the contents of an individual’s medicine cabinet.  Ultimately, the prosecutor declines to pursue the case and the photographs become inactive criminal investigative data.</a:t>
            </a:r>
          </a:p>
          <a:p>
            <a:pPr marL="0" lvl="0" indent="0">
              <a:buNone/>
            </a:pPr>
            <a:r>
              <a:rPr lang="en-US" sz="2400" dirty="0"/>
              <a:t>How are the photos classified?</a:t>
            </a:r>
          </a:p>
          <a:p>
            <a:pPr marL="0" indent="0">
              <a:buClr>
                <a:srgbClr val="0054A6"/>
              </a:buClr>
              <a:buNone/>
            </a:pPr>
            <a:endParaRPr lang="en-US" sz="2400" dirty="0"/>
          </a:p>
        </p:txBody>
      </p:sp>
      <p:sp>
        <p:nvSpPr>
          <p:cNvPr id="2" name="Title 1"/>
          <p:cNvSpPr>
            <a:spLocks noGrp="1"/>
          </p:cNvSpPr>
          <p:nvPr>
            <p:ph type="title"/>
          </p:nvPr>
        </p:nvSpPr>
        <p:spPr bwMode="ltGray">
          <a:xfrm>
            <a:off x="0" y="0"/>
            <a:ext cx="9144000" cy="1238250"/>
          </a:xfrm>
        </p:spPr>
        <p:txBody>
          <a:bodyPr>
            <a:normAutofit/>
          </a:bodyPr>
          <a:lstStyle/>
          <a:p>
            <a:pPr algn="l"/>
            <a:r>
              <a:rPr lang="en-US" sz="3600" dirty="0"/>
              <a:t>What do you think?</a:t>
            </a:r>
          </a:p>
        </p:txBody>
      </p:sp>
      <p:pic>
        <p:nvPicPr>
          <p:cNvPr id="6" name="Graphic 5" descr="Badge Question Mark with solid fill">
            <a:extLst>
              <a:ext uri="{FF2B5EF4-FFF2-40B4-BE49-F238E27FC236}">
                <a16:creationId xmlns:a16="http://schemas.microsoft.com/office/drawing/2014/main" id="{4274CC93-AC80-4292-8AAD-BC86F201BE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0" y="4724400"/>
            <a:ext cx="1828800" cy="1828800"/>
          </a:xfrm>
          <a:prstGeom prst="rect">
            <a:avLst/>
          </a:prstGeom>
        </p:spPr>
      </p:pic>
      <p:pic>
        <p:nvPicPr>
          <p:cNvPr id="7" name="Picture 6" descr="Rows of prescription bottles on a shelf">
            <a:extLst>
              <a:ext uri="{FF2B5EF4-FFF2-40B4-BE49-F238E27FC236}">
                <a16:creationId xmlns:a16="http://schemas.microsoft.com/office/drawing/2014/main" id="{E6656617-43CA-5EFD-51FC-BB09D9B2E6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67000" y="3865948"/>
            <a:ext cx="4038600" cy="2687252"/>
          </a:xfrm>
          <a:prstGeom prst="rect">
            <a:avLst/>
          </a:prstGeom>
        </p:spPr>
      </p:pic>
    </p:spTree>
    <p:extLst>
      <p:ext uri="{BB962C8B-B14F-4D97-AF65-F5344CB8AC3E}">
        <p14:creationId xmlns:p14="http://schemas.microsoft.com/office/powerpoint/2010/main" val="8797615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0"/>
            <a:ext cx="9144000" cy="1238250"/>
          </a:xfrm>
        </p:spPr>
        <p:txBody>
          <a:bodyPr>
            <a:normAutofit/>
          </a:bodyPr>
          <a:lstStyle/>
          <a:p>
            <a:pPr algn="l"/>
            <a:r>
              <a:rPr lang="en-US" sz="3200" dirty="0"/>
              <a:t>Sharing with POST</a:t>
            </a:r>
            <a:br>
              <a:rPr lang="en-US" sz="3600" dirty="0"/>
            </a:br>
            <a:r>
              <a:rPr lang="en-US" sz="2400" dirty="0"/>
              <a:t>Minn. Stat. § 626.8457</a:t>
            </a:r>
            <a:endParaRPr lang="en-US" sz="3600" dirty="0"/>
          </a:p>
        </p:txBody>
      </p:sp>
      <p:sp>
        <p:nvSpPr>
          <p:cNvPr id="5" name="Content Placeholder 4">
            <a:extLst>
              <a:ext uri="{FF2B5EF4-FFF2-40B4-BE49-F238E27FC236}">
                <a16:creationId xmlns:a16="http://schemas.microsoft.com/office/drawing/2014/main" id="{AC549753-0D3B-E59C-6153-D885667FA000}"/>
              </a:ext>
            </a:extLst>
          </p:cNvPr>
          <p:cNvSpPr>
            <a:spLocks noGrp="1"/>
          </p:cNvSpPr>
          <p:nvPr>
            <p:ph idx="1"/>
          </p:nvPr>
        </p:nvSpPr>
        <p:spPr>
          <a:xfrm>
            <a:off x="685800" y="1600200"/>
            <a:ext cx="7981950" cy="4876800"/>
          </a:xfrm>
        </p:spPr>
        <p:txBody>
          <a:bodyPr>
            <a:normAutofit/>
          </a:bodyPr>
          <a:lstStyle/>
          <a:p>
            <a:pPr>
              <a:buClr>
                <a:srgbClr val="0054A6"/>
              </a:buClr>
              <a:buSzPct val="90000"/>
            </a:pPr>
            <a:r>
              <a:rPr lang="en-US" sz="2800" dirty="0"/>
              <a:t>Certain data must be shared with POST Board</a:t>
            </a:r>
          </a:p>
          <a:p>
            <a:pPr lvl="1">
              <a:buClr>
                <a:srgbClr val="0054A6"/>
              </a:buClr>
              <a:buSzPct val="90000"/>
            </a:pPr>
            <a:r>
              <a:rPr lang="en-US" sz="2400" dirty="0"/>
              <a:t>LEAs must share public and private data on individual officers for peace officer database</a:t>
            </a:r>
          </a:p>
          <a:p>
            <a:pPr lvl="2">
              <a:buClr>
                <a:srgbClr val="0054A6"/>
              </a:buClr>
              <a:buSzPct val="90000"/>
            </a:pPr>
            <a:r>
              <a:rPr lang="en-US" sz="1800" dirty="0"/>
              <a:t>Reporting obligation is ongoing; must be updated within 30 days of final disposition</a:t>
            </a:r>
          </a:p>
          <a:p>
            <a:pPr lvl="1">
              <a:buClr>
                <a:srgbClr val="0054A6"/>
              </a:buClr>
              <a:buSzPct val="90000"/>
            </a:pPr>
            <a:r>
              <a:rPr lang="en-US" sz="2400" dirty="0"/>
              <a:t>Must cooperate with Board’s licensing investigations and data requests</a:t>
            </a:r>
          </a:p>
          <a:p>
            <a:pPr lvl="2">
              <a:buClr>
                <a:srgbClr val="0054A6"/>
              </a:buClr>
              <a:buSzPct val="90000"/>
            </a:pPr>
            <a:r>
              <a:rPr lang="en-US" sz="1800" dirty="0"/>
              <a:t>Must provide public and private data about alleged misconduct upon request</a:t>
            </a:r>
          </a:p>
          <a:p>
            <a:pPr lvl="2"/>
            <a:r>
              <a:rPr lang="en-US" sz="1700" dirty="0">
                <a:latin typeface="Calibri" panose="020F0502020204030204" pitchFamily="34" charset="0"/>
                <a:ea typeface="Calibri" panose="020F0502020204030204" pitchFamily="34" charset="0"/>
              </a:rPr>
              <a:t>C</a:t>
            </a:r>
            <a:r>
              <a:rPr lang="en-US" sz="1700" dirty="0">
                <a:effectLst/>
                <a:latin typeface="Calibri" panose="020F0502020204030204" pitchFamily="34" charset="0"/>
                <a:ea typeface="Calibri" panose="020F0502020204030204" pitchFamily="34" charset="0"/>
              </a:rPr>
              <a:t>onfidential data must be shared if the Board requests it and needs it for their misconduct investigations  </a:t>
            </a:r>
            <a:endParaRPr lang="en-US" sz="1700" dirty="0"/>
          </a:p>
        </p:txBody>
      </p:sp>
    </p:spTree>
    <p:extLst>
      <p:ext uri="{BB962C8B-B14F-4D97-AF65-F5344CB8AC3E}">
        <p14:creationId xmlns:p14="http://schemas.microsoft.com/office/powerpoint/2010/main" val="1602315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Law Enforcement Videos and </a:t>
            </a:r>
            <a:r>
              <a:rPr lang="en-US"/>
              <a:t>Other Recordings</a:t>
            </a:r>
            <a:endParaRPr lang="en-US" dirty="0"/>
          </a:p>
        </p:txBody>
      </p:sp>
      <p:pic>
        <p:nvPicPr>
          <p:cNvPr id="7" name="Picture Placeholder 6" descr="close up of officer holding two body cameras">
            <a:extLst>
              <a:ext uri="{FF2B5EF4-FFF2-40B4-BE49-F238E27FC236}">
                <a16:creationId xmlns:a16="http://schemas.microsoft.com/office/drawing/2014/main" id="{FF8F8BC3-4F59-43A3-AB76-6062B25F22B9}"/>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9696" b="29696"/>
          <a:stretch>
            <a:fillRect/>
          </a:stretch>
        </p:blipFill>
        <p:spPr/>
      </p:pic>
    </p:spTree>
    <p:extLst>
      <p:ext uri="{BB962C8B-B14F-4D97-AF65-F5344CB8AC3E}">
        <p14:creationId xmlns:p14="http://schemas.microsoft.com/office/powerpoint/2010/main" val="711282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32C25-B8FD-1875-03D2-F04A1A8536C2}"/>
              </a:ext>
            </a:extLst>
          </p:cNvPr>
          <p:cNvSpPr>
            <a:spLocks noGrp="1"/>
          </p:cNvSpPr>
          <p:nvPr>
            <p:ph type="title"/>
          </p:nvPr>
        </p:nvSpPr>
        <p:spPr>
          <a:xfrm>
            <a:off x="45554" y="76200"/>
            <a:ext cx="7886700" cy="914400"/>
          </a:xfrm>
        </p:spPr>
        <p:txBody>
          <a:bodyPr>
            <a:normAutofit/>
          </a:bodyPr>
          <a:lstStyle/>
          <a:p>
            <a:pPr algn="l"/>
            <a:r>
              <a:rPr lang="en-US" sz="3600" dirty="0"/>
              <a:t>More miscellaneous provisions</a:t>
            </a:r>
          </a:p>
        </p:txBody>
      </p:sp>
      <p:sp>
        <p:nvSpPr>
          <p:cNvPr id="3" name="Content Placeholder 2">
            <a:extLst>
              <a:ext uri="{FF2B5EF4-FFF2-40B4-BE49-F238E27FC236}">
                <a16:creationId xmlns:a16="http://schemas.microsoft.com/office/drawing/2014/main" id="{4D6D232D-5662-F581-6306-6E9E249053D9}"/>
              </a:ext>
            </a:extLst>
          </p:cNvPr>
          <p:cNvSpPr>
            <a:spLocks noGrp="1"/>
          </p:cNvSpPr>
          <p:nvPr>
            <p:ph idx="1"/>
          </p:nvPr>
        </p:nvSpPr>
        <p:spPr/>
        <p:txBody>
          <a:bodyPr>
            <a:normAutofit/>
          </a:bodyPr>
          <a:lstStyle/>
          <a:p>
            <a:r>
              <a:rPr lang="en-US" sz="2400" dirty="0"/>
              <a:t>Security information, section 13.37</a:t>
            </a:r>
          </a:p>
          <a:p>
            <a:r>
              <a:rPr lang="en-US" sz="2400" dirty="0"/>
              <a:t>Child maltreatment interview recordings, section 13.821</a:t>
            </a:r>
          </a:p>
          <a:p>
            <a:r>
              <a:rPr lang="en-US" sz="2400" dirty="0"/>
              <a:t>Mental health data, section 13.46</a:t>
            </a:r>
          </a:p>
          <a:p>
            <a:r>
              <a:rPr lang="en-US" sz="2400" dirty="0"/>
              <a:t>Domestic abuse data, section 13.80 </a:t>
            </a:r>
          </a:p>
          <a:p>
            <a:r>
              <a:rPr lang="en-US" sz="2400" dirty="0"/>
              <a:t>U-visa certification private data, section 611A.95, subd. 3.</a:t>
            </a:r>
          </a:p>
          <a:p>
            <a:r>
              <a:rPr lang="en-US" sz="2400" dirty="0"/>
              <a:t>See also, Handout 206</a:t>
            </a:r>
          </a:p>
          <a:p>
            <a:endParaRPr lang="en-US" sz="2400" dirty="0"/>
          </a:p>
        </p:txBody>
      </p:sp>
    </p:spTree>
    <p:extLst>
      <p:ext uri="{BB962C8B-B14F-4D97-AF65-F5344CB8AC3E}">
        <p14:creationId xmlns:p14="http://schemas.microsoft.com/office/powerpoint/2010/main" val="2428022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09674"/>
          </a:xfrm>
        </p:spPr>
        <p:txBody>
          <a:bodyPr>
            <a:normAutofit/>
          </a:bodyPr>
          <a:lstStyle/>
          <a:p>
            <a:pPr algn="l"/>
            <a:r>
              <a:rPr lang="en-US" sz="3600"/>
              <a:t>Required LE policies and procedures</a:t>
            </a:r>
            <a:endParaRPr lang="en-US" sz="3600" dirty="0"/>
          </a:p>
        </p:txBody>
      </p:sp>
      <p:sp>
        <p:nvSpPr>
          <p:cNvPr id="3" name="Content Placeholder 2"/>
          <p:cNvSpPr>
            <a:spLocks noGrp="1"/>
          </p:cNvSpPr>
          <p:nvPr>
            <p:ph idx="1"/>
          </p:nvPr>
        </p:nvSpPr>
        <p:spPr>
          <a:xfrm>
            <a:off x="400050" y="1524000"/>
            <a:ext cx="8343900" cy="5105400"/>
          </a:xfrm>
        </p:spPr>
        <p:txBody>
          <a:bodyPr>
            <a:normAutofit fontScale="25000" lnSpcReduction="20000"/>
          </a:bodyPr>
          <a:lstStyle/>
          <a:p>
            <a:pPr marL="342900" indent="-342900" defTabSz="914400">
              <a:lnSpc>
                <a:spcPct val="170000"/>
              </a:lnSpc>
              <a:spcBef>
                <a:spcPct val="20000"/>
              </a:spcBef>
              <a:spcAft>
                <a:spcPts val="0"/>
              </a:spcAft>
              <a:buClr>
                <a:srgbClr val="0054A6"/>
              </a:buClr>
            </a:pPr>
            <a:r>
              <a:rPr lang="en-US" sz="6400" dirty="0"/>
              <a:t>Protected identities (Minn. Stat. §13.82 Subd. 17)</a:t>
            </a:r>
          </a:p>
          <a:p>
            <a:pPr marL="342900" indent="-342900" defTabSz="914400">
              <a:lnSpc>
                <a:spcPct val="170000"/>
              </a:lnSpc>
              <a:spcBef>
                <a:spcPct val="20000"/>
              </a:spcBef>
              <a:spcAft>
                <a:spcPts val="0"/>
              </a:spcAft>
              <a:buClr>
                <a:srgbClr val="0054A6"/>
              </a:buClr>
            </a:pPr>
            <a:r>
              <a:rPr lang="en-US" sz="6400" dirty="0"/>
              <a:t>BWC adoption (Minn. Stat. §626.8473)</a:t>
            </a:r>
          </a:p>
          <a:p>
            <a:pPr marL="342900" indent="-342900" defTabSz="914400">
              <a:lnSpc>
                <a:spcPct val="170000"/>
              </a:lnSpc>
              <a:spcBef>
                <a:spcPct val="20000"/>
              </a:spcBef>
              <a:spcAft>
                <a:spcPts val="0"/>
              </a:spcAft>
              <a:buClr>
                <a:srgbClr val="0054A6"/>
              </a:buClr>
            </a:pPr>
            <a:r>
              <a:rPr lang="en-US" sz="6400" dirty="0"/>
              <a:t>BWC access procedures (Minn. Stat. §13.825 Subd. 7(b)) </a:t>
            </a:r>
          </a:p>
          <a:p>
            <a:pPr marL="342900" indent="-342900" defTabSz="914400">
              <a:lnSpc>
                <a:spcPct val="170000"/>
              </a:lnSpc>
              <a:spcBef>
                <a:spcPct val="20000"/>
              </a:spcBef>
              <a:spcAft>
                <a:spcPts val="0"/>
              </a:spcAft>
              <a:buClr>
                <a:srgbClr val="0054A6"/>
              </a:buClr>
            </a:pPr>
            <a:r>
              <a:rPr lang="en-US" sz="6400" dirty="0"/>
              <a:t>BWC biennial audit (Minn. Stat. §13.825 Subd. 9) </a:t>
            </a:r>
          </a:p>
          <a:p>
            <a:pPr marL="342900" indent="-342900" defTabSz="914400">
              <a:lnSpc>
                <a:spcPct val="170000"/>
              </a:lnSpc>
              <a:spcBef>
                <a:spcPct val="20000"/>
              </a:spcBef>
              <a:spcAft>
                <a:spcPts val="0"/>
              </a:spcAft>
              <a:buClr>
                <a:srgbClr val="0054A6"/>
              </a:buClr>
            </a:pPr>
            <a:r>
              <a:rPr lang="en-US" sz="6400" dirty="0"/>
              <a:t>UAV/drones (Minn. Stat. §626.19 Subd. 10)</a:t>
            </a:r>
          </a:p>
          <a:p>
            <a:pPr marL="342900" indent="-342900" defTabSz="914400">
              <a:lnSpc>
                <a:spcPct val="170000"/>
              </a:lnSpc>
              <a:spcBef>
                <a:spcPct val="20000"/>
              </a:spcBef>
              <a:spcAft>
                <a:spcPts val="0"/>
              </a:spcAft>
              <a:buClr>
                <a:srgbClr val="0054A6"/>
              </a:buClr>
            </a:pPr>
            <a:r>
              <a:rPr lang="en-US" sz="6400" dirty="0"/>
              <a:t>ALPR access procedures (Minn. Stat. §13.824 Subd. 7(b))</a:t>
            </a:r>
          </a:p>
          <a:p>
            <a:pPr marL="342900" indent="-342900" defTabSz="914400">
              <a:lnSpc>
                <a:spcPct val="170000"/>
              </a:lnSpc>
              <a:spcBef>
                <a:spcPct val="20000"/>
              </a:spcBef>
              <a:spcAft>
                <a:spcPts val="0"/>
              </a:spcAft>
              <a:buClr>
                <a:srgbClr val="0054A6"/>
              </a:buClr>
            </a:pPr>
            <a:r>
              <a:rPr lang="en-US" sz="6400" dirty="0"/>
              <a:t>ALPR biennial audit (Minn. Stat. §13.824 Subd. 6)</a:t>
            </a:r>
          </a:p>
          <a:p>
            <a:pPr marL="342900" indent="-342900" defTabSz="914400">
              <a:lnSpc>
                <a:spcPct val="170000"/>
              </a:lnSpc>
              <a:spcBef>
                <a:spcPct val="20000"/>
              </a:spcBef>
              <a:spcAft>
                <a:spcPts val="0"/>
              </a:spcAft>
              <a:buClr>
                <a:srgbClr val="0054A6"/>
              </a:buClr>
            </a:pPr>
            <a:r>
              <a:rPr lang="en-US" sz="6400" dirty="0"/>
              <a:t>Mental health and health records policy (Minn. Stat. §626.8477)</a:t>
            </a:r>
          </a:p>
          <a:p>
            <a:pPr marL="342900" indent="-342900" defTabSz="914400">
              <a:lnSpc>
                <a:spcPct val="170000"/>
              </a:lnSpc>
              <a:spcBef>
                <a:spcPct val="20000"/>
              </a:spcBef>
              <a:spcAft>
                <a:spcPts val="0"/>
              </a:spcAft>
              <a:buClr>
                <a:srgbClr val="0054A6"/>
              </a:buClr>
            </a:pPr>
            <a:r>
              <a:rPr lang="en-US" sz="6400" dirty="0"/>
              <a:t>Procedures for computer storage of peace officer records of children (Minn. Stat. §260B.171 Subd.5(a))</a:t>
            </a:r>
          </a:p>
          <a:p>
            <a:pPr defTabSz="914400">
              <a:lnSpc>
                <a:spcPct val="170000"/>
              </a:lnSpc>
              <a:spcBef>
                <a:spcPct val="20000"/>
              </a:spcBef>
              <a:spcAft>
                <a:spcPts val="0"/>
              </a:spcAft>
              <a:buClr>
                <a:srgbClr val="0054A6"/>
              </a:buClr>
            </a:pPr>
            <a:r>
              <a:rPr lang="en-US" sz="6400" dirty="0">
                <a:hlinkClick r:id="rId3"/>
              </a:rPr>
              <a:t>https://mn.gov/admin/data-practices/data/types/lawenforcement/policies/</a:t>
            </a:r>
            <a:r>
              <a:rPr lang="en-US" sz="6400" dirty="0"/>
              <a:t> </a:t>
            </a:r>
          </a:p>
          <a:p>
            <a:pPr marL="342900" lvl="0" indent="-342900" defTabSz="914400">
              <a:spcBef>
                <a:spcPct val="20000"/>
              </a:spcBef>
              <a:spcAft>
                <a:spcPts val="0"/>
              </a:spcAft>
              <a:buClr>
                <a:srgbClr val="0054A6"/>
              </a:buClr>
            </a:pPr>
            <a:endParaRPr lang="en-US" sz="3600" dirty="0"/>
          </a:p>
        </p:txBody>
      </p:sp>
    </p:spTree>
    <p:extLst>
      <p:ext uri="{BB962C8B-B14F-4D97-AF65-F5344CB8AC3E}">
        <p14:creationId xmlns:p14="http://schemas.microsoft.com/office/powerpoint/2010/main" val="40628760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Law enforcement data scenarios, cont."/>
          <p:cNvSpPr>
            <a:spLocks noGrp="1"/>
          </p:cNvSpPr>
          <p:nvPr>
            <p:ph type="ctrTitle"/>
          </p:nvPr>
        </p:nvSpPr>
        <p:spPr/>
        <p:txBody>
          <a:bodyPr/>
          <a:lstStyle/>
          <a:p>
            <a:r>
              <a:rPr lang="en-US" dirty="0"/>
              <a:t>Law enforcement data scenarios, afternoon</a:t>
            </a:r>
          </a:p>
        </p:txBody>
      </p:sp>
      <p:sp>
        <p:nvSpPr>
          <p:cNvPr id="4" name="TextBox 3">
            <a:extLst>
              <a:ext uri="{FF2B5EF4-FFF2-40B4-BE49-F238E27FC236}">
                <a16:creationId xmlns:a16="http://schemas.microsoft.com/office/drawing/2014/main" id="{942471E3-E327-45EB-AAD0-25D91BE2D743}"/>
              </a:ext>
            </a:extLst>
          </p:cNvPr>
          <p:cNvSpPr txBox="1"/>
          <p:nvPr/>
        </p:nvSpPr>
        <p:spPr>
          <a:xfrm>
            <a:off x="2209799" y="5181600"/>
            <a:ext cx="4495800" cy="707886"/>
          </a:xfrm>
          <a:prstGeom prst="rect">
            <a:avLst/>
          </a:prstGeom>
          <a:noFill/>
        </p:spPr>
        <p:txBody>
          <a:bodyPr wrap="square" rtlCol="0">
            <a:spAutoFit/>
          </a:bodyPr>
          <a:lstStyle/>
          <a:p>
            <a:pPr algn="ctr"/>
            <a:r>
              <a:rPr lang="en-US" sz="2000" dirty="0"/>
              <a:t>Handout 204</a:t>
            </a:r>
          </a:p>
          <a:p>
            <a:pPr algn="ctr"/>
            <a:r>
              <a:rPr lang="en-US" sz="2000" dirty="0"/>
              <a:t>Small Group Discussion</a:t>
            </a:r>
          </a:p>
        </p:txBody>
      </p:sp>
      <p:pic>
        <p:nvPicPr>
          <p:cNvPr id="7" name="Picture 6" descr="QR code for handouts">
            <a:extLst>
              <a:ext uri="{FF2B5EF4-FFF2-40B4-BE49-F238E27FC236}">
                <a16:creationId xmlns:a16="http://schemas.microsoft.com/office/drawing/2014/main" id="{633B8958-11E8-7D68-FBF4-3B4B604603F6}"/>
              </a:ext>
            </a:extLst>
          </p:cNvPr>
          <p:cNvPicPr>
            <a:picLocks noChangeAspect="1"/>
          </p:cNvPicPr>
          <p:nvPr/>
        </p:nvPicPr>
        <p:blipFill>
          <a:blip r:embed="rId3"/>
          <a:stretch>
            <a:fillRect/>
          </a:stretch>
        </p:blipFill>
        <p:spPr>
          <a:xfrm>
            <a:off x="3349224" y="439747"/>
            <a:ext cx="2445551" cy="2501237"/>
          </a:xfrm>
          <a:prstGeom prst="rect">
            <a:avLst/>
          </a:prstGeom>
        </p:spPr>
      </p:pic>
    </p:spTree>
    <p:extLst>
      <p:ext uri="{BB962C8B-B14F-4D97-AF65-F5344CB8AC3E}">
        <p14:creationId xmlns:p14="http://schemas.microsoft.com/office/powerpoint/2010/main" val="1122553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200" dirty="0"/>
              <a:t>Body-worn camera (BWC) data</a:t>
            </a:r>
            <a:br>
              <a:rPr lang="en-US" sz="3200" dirty="0"/>
            </a:br>
            <a:r>
              <a:rPr lang="en-US" sz="2400" dirty="0"/>
              <a:t>13.825</a:t>
            </a:r>
            <a:endParaRPr lang="en-US" sz="3200" dirty="0"/>
          </a:p>
        </p:txBody>
      </p:sp>
      <p:sp>
        <p:nvSpPr>
          <p:cNvPr id="3" name="Content Placeholder 2"/>
          <p:cNvSpPr>
            <a:spLocks noGrp="1"/>
          </p:cNvSpPr>
          <p:nvPr>
            <p:ph idx="1"/>
          </p:nvPr>
        </p:nvSpPr>
        <p:spPr>
          <a:xfrm>
            <a:off x="342900" y="1676400"/>
            <a:ext cx="8458200" cy="4876800"/>
          </a:xfrm>
        </p:spPr>
        <p:txBody>
          <a:bodyPr>
            <a:normAutofit lnSpcReduction="10000"/>
          </a:bodyPr>
          <a:lstStyle/>
          <a:p>
            <a:pPr>
              <a:buClr>
                <a:srgbClr val="0054A6"/>
              </a:buClr>
            </a:pPr>
            <a:r>
              <a:rPr lang="en-US" sz="2800" dirty="0"/>
              <a:t>Most inactive BWC video data = private/nonpublic</a:t>
            </a:r>
          </a:p>
          <a:p>
            <a:pPr>
              <a:buClr>
                <a:srgbClr val="0054A6"/>
              </a:buClr>
            </a:pPr>
            <a:r>
              <a:rPr lang="en-US" sz="2800" dirty="0"/>
              <a:t>Active investigative data are confidential/protected nonpublic</a:t>
            </a:r>
          </a:p>
          <a:p>
            <a:pPr>
              <a:buClr>
                <a:srgbClr val="0054A6"/>
              </a:buClr>
            </a:pPr>
            <a:r>
              <a:rPr lang="en-US" sz="2800" dirty="0"/>
              <a:t> BWC data are public if there is:</a:t>
            </a:r>
            <a:endParaRPr lang="en-US" sz="2500" dirty="0"/>
          </a:p>
          <a:p>
            <a:pPr lvl="1">
              <a:buClr>
                <a:srgbClr val="0054A6"/>
              </a:buClr>
            </a:pPr>
            <a:r>
              <a:rPr lang="en-US" sz="2300" dirty="0"/>
              <a:t>Discharge of firearm in the course of duty </a:t>
            </a:r>
          </a:p>
          <a:p>
            <a:pPr lvl="1">
              <a:buClr>
                <a:srgbClr val="0054A6"/>
              </a:buClr>
            </a:pPr>
            <a:r>
              <a:rPr lang="en-US" sz="2300" dirty="0"/>
              <a:t>Incident results in substantial bodily harm</a:t>
            </a:r>
          </a:p>
          <a:p>
            <a:pPr lvl="1">
              <a:buClr>
                <a:srgbClr val="0054A6"/>
              </a:buClr>
            </a:pPr>
            <a:r>
              <a:rPr lang="en-US" sz="2300" dirty="0"/>
              <a:t>Data subject makes data public, with applicable redactions</a:t>
            </a:r>
          </a:p>
          <a:p>
            <a:pPr lvl="1">
              <a:buClr>
                <a:srgbClr val="0054A6"/>
              </a:buClr>
            </a:pPr>
            <a:r>
              <a:rPr lang="en-US" sz="2300" dirty="0"/>
              <a:t>Public employee disciplinary data</a:t>
            </a:r>
          </a:p>
          <a:p>
            <a:pPr lvl="1">
              <a:buClr>
                <a:srgbClr val="0054A6"/>
              </a:buClr>
            </a:pPr>
            <a:r>
              <a:rPr lang="en-US" sz="2300" dirty="0"/>
              <a:t>Individual dies as a result of officer’s use of force; public within 14 days after incident* </a:t>
            </a:r>
          </a:p>
        </p:txBody>
      </p:sp>
    </p:spTree>
    <p:extLst>
      <p:ext uri="{BB962C8B-B14F-4D97-AF65-F5344CB8AC3E}">
        <p14:creationId xmlns:p14="http://schemas.microsoft.com/office/powerpoint/2010/main" val="2038458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200" dirty="0"/>
              <a:t>BWC data access, generally</a:t>
            </a:r>
          </a:p>
        </p:txBody>
      </p:sp>
      <p:sp>
        <p:nvSpPr>
          <p:cNvPr id="3" name="Content Placeholder 2"/>
          <p:cNvSpPr>
            <a:spLocks noGrp="1"/>
          </p:cNvSpPr>
          <p:nvPr>
            <p:ph idx="1"/>
          </p:nvPr>
        </p:nvSpPr>
        <p:spPr>
          <a:xfrm>
            <a:off x="609600" y="1524000"/>
            <a:ext cx="7924800" cy="5334000"/>
          </a:xfrm>
        </p:spPr>
        <p:txBody>
          <a:bodyPr>
            <a:normAutofit fontScale="92500" lnSpcReduction="10000"/>
          </a:bodyPr>
          <a:lstStyle/>
          <a:p>
            <a:pPr>
              <a:buClr>
                <a:srgbClr val="0054A6"/>
              </a:buClr>
            </a:pPr>
            <a:r>
              <a:rPr lang="en-US" sz="2800" dirty="0"/>
              <a:t>Data subjects include:</a:t>
            </a:r>
          </a:p>
          <a:p>
            <a:pPr lvl="1">
              <a:buClr>
                <a:srgbClr val="0054A6"/>
              </a:buClr>
            </a:pPr>
            <a:r>
              <a:rPr lang="en-US" sz="2400" dirty="0"/>
              <a:t>Anyone who can be seen or heard</a:t>
            </a:r>
          </a:p>
          <a:p>
            <a:pPr lvl="1">
              <a:buClr>
                <a:srgbClr val="0054A6"/>
              </a:buClr>
            </a:pPr>
            <a:r>
              <a:rPr lang="en-US" sz="2400" dirty="0"/>
              <a:t>Peace officer who collects the data</a:t>
            </a:r>
          </a:p>
          <a:p>
            <a:pPr lvl="1">
              <a:buClr>
                <a:srgbClr val="0054A6"/>
              </a:buClr>
            </a:pPr>
            <a:r>
              <a:rPr lang="en-US" sz="2400" dirty="0"/>
              <a:t>Peace officers who can be seen or heard</a:t>
            </a:r>
          </a:p>
          <a:p>
            <a:pPr>
              <a:buClr>
                <a:srgbClr val="0054A6"/>
              </a:buClr>
            </a:pPr>
            <a:r>
              <a:rPr lang="en-US" sz="2800" dirty="0"/>
              <a:t>Access by data subjects:</a:t>
            </a:r>
            <a:endParaRPr lang="en-US" sz="2500" dirty="0"/>
          </a:p>
          <a:p>
            <a:pPr lvl="1">
              <a:buClr>
                <a:srgbClr val="0054A6"/>
              </a:buClr>
            </a:pPr>
            <a:r>
              <a:rPr lang="en-US" sz="2400" dirty="0"/>
              <a:t>Data subject can access (inspect) unredacted video</a:t>
            </a:r>
          </a:p>
          <a:p>
            <a:pPr lvl="1">
              <a:buClr>
                <a:srgbClr val="0054A6"/>
              </a:buClr>
            </a:pPr>
            <a:r>
              <a:rPr lang="en-US" sz="2400" dirty="0"/>
              <a:t>Copies must be redacted, unless consent from other data subjects</a:t>
            </a:r>
          </a:p>
          <a:p>
            <a:pPr lvl="1">
              <a:buClr>
                <a:srgbClr val="0054A6"/>
              </a:buClr>
            </a:pPr>
            <a:r>
              <a:rPr lang="en-US" sz="2400" dirty="0"/>
              <a:t>On duty officers who are not undercover may not be redacted</a:t>
            </a:r>
          </a:p>
          <a:p>
            <a:pPr>
              <a:buClr>
                <a:srgbClr val="0054A6"/>
              </a:buClr>
            </a:pPr>
            <a:r>
              <a:rPr lang="en-US" sz="2700" dirty="0"/>
              <a:t>Access to data with no identifiable individuals:</a:t>
            </a:r>
          </a:p>
          <a:p>
            <a:pPr lvl="1">
              <a:buClr>
                <a:srgbClr val="0054A6"/>
              </a:buClr>
            </a:pPr>
            <a:r>
              <a:rPr lang="en-US" sz="2400" dirty="0"/>
              <a:t>Nonpublic data – need to determine subject of data, if any</a:t>
            </a:r>
          </a:p>
          <a:p>
            <a:pPr lvl="2">
              <a:buClr>
                <a:srgbClr val="0054A6"/>
              </a:buClr>
            </a:pPr>
            <a:endParaRPr lang="en-US" sz="2500" dirty="0"/>
          </a:p>
        </p:txBody>
      </p:sp>
    </p:spTree>
    <p:extLst>
      <p:ext uri="{BB962C8B-B14F-4D97-AF65-F5344CB8AC3E}">
        <p14:creationId xmlns:p14="http://schemas.microsoft.com/office/powerpoint/2010/main" val="593936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
            <a:ext cx="9144000" cy="1247775"/>
          </a:xfrm>
        </p:spPr>
        <p:txBody>
          <a:bodyPr>
            <a:normAutofit/>
          </a:bodyPr>
          <a:lstStyle/>
          <a:p>
            <a:pPr algn="l"/>
            <a:r>
              <a:rPr lang="en-US" sz="3200" dirty="0"/>
              <a:t>BWC data access – deadly use of force</a:t>
            </a:r>
            <a:br>
              <a:rPr lang="en-US" sz="3200" dirty="0"/>
            </a:br>
            <a:r>
              <a:rPr lang="en-US" sz="2800" dirty="0"/>
              <a:t>13.825, subd. 2(b)-(d)</a:t>
            </a:r>
            <a:endParaRPr lang="en-US" sz="3200" dirty="0"/>
          </a:p>
        </p:txBody>
      </p:sp>
      <p:sp>
        <p:nvSpPr>
          <p:cNvPr id="3" name="Content Placeholder 2"/>
          <p:cNvSpPr>
            <a:spLocks noGrp="1"/>
          </p:cNvSpPr>
          <p:nvPr>
            <p:ph idx="1"/>
          </p:nvPr>
        </p:nvSpPr>
        <p:spPr>
          <a:xfrm>
            <a:off x="152400" y="1524000"/>
            <a:ext cx="8839200" cy="5334000"/>
          </a:xfrm>
        </p:spPr>
        <p:txBody>
          <a:bodyPr>
            <a:normAutofit/>
          </a:bodyPr>
          <a:lstStyle/>
          <a:p>
            <a:pPr marL="0" indent="0">
              <a:buClr>
                <a:srgbClr val="0054A6"/>
              </a:buClr>
              <a:buNone/>
            </a:pPr>
            <a:r>
              <a:rPr lang="en-US" sz="2800" dirty="0"/>
              <a:t>Deadly use of force incident, a law enforcement agency must:</a:t>
            </a:r>
          </a:p>
          <a:p>
            <a:pPr>
              <a:buClr>
                <a:srgbClr val="0054A6"/>
              </a:buClr>
            </a:pPr>
            <a:r>
              <a:rPr lang="en-US" sz="2400" dirty="0"/>
              <a:t>Allow next of kin, their lawyer, and </a:t>
            </a:r>
            <a:r>
              <a:rPr lang="en-US" sz="2400" dirty="0">
                <a:solidFill>
                  <a:srgbClr val="1F4E79"/>
                </a:solidFill>
                <a:latin typeface="Aptos" panose="020B0004020202020204" pitchFamily="34" charset="0"/>
              </a:rPr>
              <a:t>o</a:t>
            </a:r>
            <a:r>
              <a:rPr lang="en-US" sz="2400" dirty="0">
                <a:solidFill>
                  <a:srgbClr val="1F4E79"/>
                </a:solidFill>
                <a:effectLst/>
                <a:latin typeface="Aptos" panose="020B0004020202020204" pitchFamily="34" charset="0"/>
                <a:ea typeface="Aptos" panose="020B0004020202020204" pitchFamily="34" charset="0"/>
                <a:cs typeface="Aptos" panose="020B0004020202020204" pitchFamily="34" charset="0"/>
              </a:rPr>
              <a:t>ther parent of deceased's children</a:t>
            </a:r>
            <a:r>
              <a:rPr lang="en-US" sz="2400" dirty="0"/>
              <a:t> to inspect data within five days of request</a:t>
            </a:r>
          </a:p>
          <a:p>
            <a:pPr lvl="1">
              <a:buClr>
                <a:srgbClr val="0054A6"/>
              </a:buClr>
            </a:pPr>
            <a:r>
              <a:rPr lang="en-US" sz="2000" dirty="0"/>
              <a:t>Agency may deny access if there is a compelling reason why inspection would interfere with active investigation</a:t>
            </a:r>
          </a:p>
          <a:p>
            <a:pPr lvl="1">
              <a:buClr>
                <a:srgbClr val="0054A6"/>
              </a:buClr>
            </a:pPr>
            <a:r>
              <a:rPr lang="en-US" sz="2000" dirty="0"/>
              <a:t>Must provide prompt, written denial as well as inform family that relief may be sought from district court per section 13.82, </a:t>
            </a:r>
            <a:r>
              <a:rPr lang="en-US" sz="2000" dirty="0" err="1"/>
              <a:t>subd</a:t>
            </a:r>
            <a:r>
              <a:rPr lang="en-US" sz="2000" dirty="0"/>
              <a:t>. 7</a:t>
            </a:r>
          </a:p>
          <a:p>
            <a:pPr>
              <a:buClr>
                <a:srgbClr val="0054A6"/>
              </a:buClr>
            </a:pPr>
            <a:r>
              <a:rPr lang="en-US" sz="2400" dirty="0"/>
              <a:t>Videos are classified as public (with applicable redactions) within 14 days after incident</a:t>
            </a:r>
          </a:p>
          <a:p>
            <a:pPr lvl="1">
              <a:buClr>
                <a:srgbClr val="0054A6"/>
              </a:buClr>
            </a:pPr>
            <a:r>
              <a:rPr lang="en-US" sz="2000" dirty="0"/>
              <a:t>Agency may withhold access if it asserts disclosure would interfere with active investigation, in which case it is classified by 13.82, subd. 7</a:t>
            </a:r>
          </a:p>
          <a:p>
            <a:pPr marL="0" indent="0">
              <a:buClr>
                <a:srgbClr val="0054A6"/>
              </a:buClr>
              <a:buNone/>
            </a:pPr>
            <a:endParaRPr lang="en-US" sz="2000" dirty="0"/>
          </a:p>
          <a:p>
            <a:pPr lvl="2">
              <a:buClr>
                <a:srgbClr val="0054A6"/>
              </a:buClr>
            </a:pPr>
            <a:endParaRPr lang="en-US" sz="2500" dirty="0"/>
          </a:p>
        </p:txBody>
      </p:sp>
    </p:spTree>
    <p:extLst>
      <p:ext uri="{BB962C8B-B14F-4D97-AF65-F5344CB8AC3E}">
        <p14:creationId xmlns:p14="http://schemas.microsoft.com/office/powerpoint/2010/main" val="31972682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898C-CBAA-CE14-8EDD-F15516046E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554EC4-CEE5-99F0-8758-956B6F5A33F4}"/>
              </a:ext>
            </a:extLst>
          </p:cNvPr>
          <p:cNvSpPr>
            <a:spLocks noGrp="1"/>
          </p:cNvSpPr>
          <p:nvPr>
            <p:ph type="title"/>
          </p:nvPr>
        </p:nvSpPr>
        <p:spPr bwMode="ltGray">
          <a:xfrm>
            <a:off x="0" y="-1"/>
            <a:ext cx="9144000" cy="1247775"/>
          </a:xfrm>
        </p:spPr>
        <p:txBody>
          <a:bodyPr>
            <a:normAutofit/>
          </a:bodyPr>
          <a:lstStyle/>
          <a:p>
            <a:pPr algn="l"/>
            <a:r>
              <a:rPr lang="en-US" sz="3200" dirty="0"/>
              <a:t>BWC data access – state accident reports</a:t>
            </a:r>
            <a:br>
              <a:rPr lang="en-US" sz="3200" dirty="0"/>
            </a:br>
            <a:r>
              <a:rPr lang="en-US" sz="2800" dirty="0"/>
              <a:t>13.825, subd. 4(c)</a:t>
            </a:r>
            <a:endParaRPr lang="en-US" sz="3200" dirty="0"/>
          </a:p>
        </p:txBody>
      </p:sp>
      <p:sp>
        <p:nvSpPr>
          <p:cNvPr id="3" name="Content Placeholder 2">
            <a:extLst>
              <a:ext uri="{FF2B5EF4-FFF2-40B4-BE49-F238E27FC236}">
                <a16:creationId xmlns:a16="http://schemas.microsoft.com/office/drawing/2014/main" id="{C5B6A8F0-AFA6-51AC-3FC0-3D98D0095B1C}"/>
              </a:ext>
            </a:extLst>
          </p:cNvPr>
          <p:cNvSpPr>
            <a:spLocks noGrp="1"/>
          </p:cNvSpPr>
          <p:nvPr>
            <p:ph idx="1"/>
          </p:nvPr>
        </p:nvSpPr>
        <p:spPr>
          <a:xfrm>
            <a:off x="523875" y="1676400"/>
            <a:ext cx="8096250" cy="4953000"/>
          </a:xfrm>
        </p:spPr>
        <p:txBody>
          <a:bodyPr>
            <a:normAutofit/>
          </a:bodyPr>
          <a:lstStyle/>
          <a:p>
            <a:pPr>
              <a:buClr>
                <a:srgbClr val="0054A6"/>
              </a:buClr>
            </a:pPr>
            <a:r>
              <a:rPr lang="en-US" sz="2700" dirty="0"/>
              <a:t>A person entitled to State crash report under </a:t>
            </a:r>
            <a:r>
              <a:rPr lang="en-US" sz="2700" dirty="0">
                <a:latin typeface="Calibri" panose="020F0502020204030204" pitchFamily="34" charset="0"/>
                <a:ea typeface="Calibri" panose="020F0502020204030204" pitchFamily="34" charset="0"/>
                <a:cs typeface="Calibri" panose="020F0502020204030204" pitchFamily="34" charset="0"/>
              </a:rPr>
              <a:t>§169.09</a:t>
            </a:r>
          </a:p>
          <a:p>
            <a:pPr>
              <a:buClr>
                <a:srgbClr val="0054A6"/>
              </a:buClr>
            </a:pPr>
            <a:r>
              <a:rPr lang="en-US" sz="2700" dirty="0">
                <a:latin typeface="Calibri" panose="020F0502020204030204" pitchFamily="34" charset="0"/>
                <a:ea typeface="Calibri" panose="020F0502020204030204" pitchFamily="34" charset="0"/>
                <a:cs typeface="Calibri" panose="020F0502020204030204" pitchFamily="34" charset="0"/>
              </a:rPr>
              <a:t>Copies of unredacted data from </a:t>
            </a:r>
            <a:r>
              <a:rPr lang="en-US" sz="2700" i="1" dirty="0">
                <a:latin typeface="Calibri" panose="020F0502020204030204" pitchFamily="34" charset="0"/>
                <a:ea typeface="Calibri" panose="020F0502020204030204" pitchFamily="34" charset="0"/>
                <a:cs typeface="Calibri" panose="020F0502020204030204" pitchFamily="34" charset="0"/>
              </a:rPr>
              <a:t>all</a:t>
            </a:r>
            <a:r>
              <a:rPr lang="en-US" sz="2700" dirty="0">
                <a:latin typeface="Calibri" panose="020F0502020204030204" pitchFamily="34" charset="0"/>
                <a:ea typeface="Calibri" panose="020F0502020204030204" pitchFamily="34" charset="0"/>
                <a:cs typeface="Calibri" panose="020F0502020204030204" pitchFamily="34" charset="0"/>
              </a:rPr>
              <a:t> body cams used in investigation, including data on others and active investigative data.</a:t>
            </a:r>
          </a:p>
          <a:p>
            <a:pPr>
              <a:buClr>
                <a:srgbClr val="0054A6"/>
              </a:buClr>
            </a:pPr>
            <a:r>
              <a:rPr lang="en-US" sz="2700" dirty="0">
                <a:latin typeface="Calibri" panose="020F0502020204030204" pitchFamily="34" charset="0"/>
                <a:ea typeface="Calibri" panose="020F0502020204030204" pitchFamily="34" charset="0"/>
                <a:cs typeface="Calibri" panose="020F0502020204030204" pitchFamily="34" charset="0"/>
              </a:rPr>
              <a:t>May provide redacted video if: </a:t>
            </a:r>
          </a:p>
          <a:p>
            <a:pPr lvl="1">
              <a:buClr>
                <a:srgbClr val="0054A6"/>
              </a:buClr>
            </a:pPr>
            <a:r>
              <a:rPr lang="en-US" sz="2400" dirty="0">
                <a:latin typeface="Calibri" panose="020F0502020204030204" pitchFamily="34" charset="0"/>
                <a:ea typeface="Calibri" panose="020F0502020204030204" pitchFamily="34" charset="0"/>
                <a:cs typeface="Calibri" panose="020F0502020204030204" pitchFamily="34" charset="0"/>
              </a:rPr>
              <a:t>compelling reason that access to the data would interfere with an active investigation;</a:t>
            </a:r>
          </a:p>
          <a:p>
            <a:pPr lvl="1">
              <a:buClr>
                <a:srgbClr val="0054A6"/>
              </a:buClr>
            </a:pPr>
            <a:r>
              <a:rPr lang="en-US" sz="2400" dirty="0">
                <a:latin typeface="Calibri" panose="020F0502020204030204" pitchFamily="34" charset="0"/>
                <a:ea typeface="Calibri" panose="020F0502020204030204" pitchFamily="34" charset="0"/>
                <a:cs typeface="Calibri" panose="020F0502020204030204" pitchFamily="34" charset="0"/>
              </a:rPr>
              <a:t>the data are clearly offensive to common sensibilities; or</a:t>
            </a:r>
          </a:p>
          <a:p>
            <a:pPr lvl="1">
              <a:buClr>
                <a:srgbClr val="0054A6"/>
              </a:buClr>
            </a:pPr>
            <a:r>
              <a:rPr lang="en-US" sz="2400" dirty="0">
                <a:latin typeface="Calibri" panose="020F0502020204030204" pitchFamily="34" charset="0"/>
                <a:ea typeface="Calibri" panose="020F0502020204030204" pitchFamily="34" charset="0"/>
                <a:cs typeface="Calibri" panose="020F0502020204030204" pitchFamily="34" charset="0"/>
              </a:rPr>
              <a:t>the data are classified as not public by other provisions under this chapter.</a:t>
            </a:r>
            <a:endParaRPr lang="en-US" sz="2400" dirty="0"/>
          </a:p>
          <a:p>
            <a:pPr lvl="2">
              <a:buClr>
                <a:srgbClr val="0054A6"/>
              </a:buClr>
            </a:pPr>
            <a:endParaRPr lang="en-US" sz="2500" dirty="0"/>
          </a:p>
        </p:txBody>
      </p:sp>
    </p:spTree>
    <p:extLst>
      <p:ext uri="{BB962C8B-B14F-4D97-AF65-F5344CB8AC3E}">
        <p14:creationId xmlns:p14="http://schemas.microsoft.com/office/powerpoint/2010/main" val="1772904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bwMode="ltGray">
          <a:xfrm>
            <a:off x="0" y="152400"/>
            <a:ext cx="7886700" cy="914400"/>
          </a:xfrm>
        </p:spPr>
        <p:txBody>
          <a:bodyPr anchor="ctr">
            <a:normAutofit/>
          </a:bodyPr>
          <a:lstStyle/>
          <a:p>
            <a:pPr algn="l"/>
            <a:r>
              <a:rPr lang="en-US" dirty="0"/>
              <a:t>Unmanned Aerial Vehicle (UAV) data (drones)</a:t>
            </a:r>
            <a:br>
              <a:rPr lang="en-US" dirty="0"/>
            </a:br>
            <a:r>
              <a:rPr lang="en-US" dirty="0"/>
              <a:t>Minn. Stat. §626.19</a:t>
            </a:r>
          </a:p>
        </p:txBody>
      </p:sp>
      <p:sp>
        <p:nvSpPr>
          <p:cNvPr id="7" name="Content Placeholder 2"/>
          <p:cNvSpPr>
            <a:spLocks noGrp="1"/>
          </p:cNvSpPr>
          <p:nvPr>
            <p:ph sz="half" idx="1"/>
          </p:nvPr>
        </p:nvSpPr>
        <p:spPr>
          <a:xfrm>
            <a:off x="381000" y="1594625"/>
            <a:ext cx="4724400" cy="4582339"/>
          </a:xfrm>
        </p:spPr>
        <p:txBody>
          <a:bodyPr>
            <a:normAutofit fontScale="92500"/>
          </a:bodyPr>
          <a:lstStyle/>
          <a:p>
            <a:pPr>
              <a:lnSpc>
                <a:spcPct val="90000"/>
              </a:lnSpc>
              <a:buClr>
                <a:srgbClr val="0054A6"/>
              </a:buClr>
            </a:pPr>
            <a:r>
              <a:rPr lang="en-US" sz="2400" dirty="0"/>
              <a:t>Generally private/nonpublic</a:t>
            </a:r>
          </a:p>
          <a:p>
            <a:pPr>
              <a:lnSpc>
                <a:spcPct val="90000"/>
              </a:lnSpc>
              <a:buClr>
                <a:srgbClr val="0054A6"/>
              </a:buClr>
            </a:pPr>
            <a:r>
              <a:rPr lang="en-US" sz="2400" dirty="0"/>
              <a:t>Active criminal investigative UAV data = confidential/protected nonpublic. </a:t>
            </a:r>
          </a:p>
          <a:p>
            <a:pPr>
              <a:lnSpc>
                <a:spcPct val="90000"/>
              </a:lnSpc>
              <a:buClr>
                <a:srgbClr val="0054A6"/>
              </a:buClr>
            </a:pPr>
            <a:r>
              <a:rPr lang="en-US" sz="2400" dirty="0"/>
              <a:t>Inactive criminal investigative = public</a:t>
            </a:r>
          </a:p>
          <a:p>
            <a:pPr>
              <a:lnSpc>
                <a:spcPct val="90000"/>
              </a:lnSpc>
              <a:buClr>
                <a:srgbClr val="0054A6"/>
              </a:buClr>
            </a:pPr>
            <a:r>
              <a:rPr lang="en-US" sz="2400" dirty="0"/>
              <a:t>Other not public data retain classification</a:t>
            </a:r>
          </a:p>
          <a:p>
            <a:pPr>
              <a:lnSpc>
                <a:spcPct val="90000"/>
              </a:lnSpc>
              <a:buClr>
                <a:srgbClr val="0054A6"/>
              </a:buClr>
            </a:pPr>
            <a:r>
              <a:rPr lang="en-US" sz="2400" dirty="0"/>
              <a:t>Can be disclosed as necessary in emergency situations as described in statute</a:t>
            </a:r>
          </a:p>
          <a:p>
            <a:pPr>
              <a:lnSpc>
                <a:spcPct val="90000"/>
              </a:lnSpc>
              <a:buClr>
                <a:srgbClr val="0054A6"/>
              </a:buClr>
            </a:pPr>
            <a:r>
              <a:rPr lang="en-US" sz="2400" dirty="0"/>
              <a:t>If no investigation, must be deleted within 7 days</a:t>
            </a:r>
          </a:p>
        </p:txBody>
      </p:sp>
      <p:pic>
        <p:nvPicPr>
          <p:cNvPr id="6" name="Picture 5" descr="Drone flying over a field">
            <a:extLst>
              <a:ext uri="{FF2B5EF4-FFF2-40B4-BE49-F238E27FC236}">
                <a16:creationId xmlns:a16="http://schemas.microsoft.com/office/drawing/2014/main" id="{82BA611D-E746-90EB-872D-79A57562CF36}"/>
              </a:ext>
            </a:extLst>
          </p:cNvPr>
          <p:cNvPicPr>
            <a:picLocks noChangeAspect="1"/>
          </p:cNvPicPr>
          <p:nvPr/>
        </p:nvPicPr>
        <p:blipFill>
          <a:blip r:embed="rId3" cstate="print">
            <a:extLst>
              <a:ext uri="{28A0092B-C50C-407E-A947-70E740481C1C}">
                <a14:useLocalDpi xmlns:a14="http://schemas.microsoft.com/office/drawing/2010/main" val="0"/>
              </a:ext>
            </a:extLst>
          </a:blip>
          <a:srcRect l="27894" r="15496" b="-2"/>
          <a:stretch>
            <a:fillRect/>
          </a:stretch>
        </p:blipFill>
        <p:spPr>
          <a:xfrm>
            <a:off x="5105400" y="1594625"/>
            <a:ext cx="3886200" cy="4582339"/>
          </a:xfrm>
          <a:prstGeom prst="rect">
            <a:avLst/>
          </a:prstGeom>
          <a:noFill/>
        </p:spPr>
      </p:pic>
    </p:spTree>
    <p:extLst>
      <p:ext uri="{BB962C8B-B14F-4D97-AF65-F5344CB8AC3E}">
        <p14:creationId xmlns:p14="http://schemas.microsoft.com/office/powerpoint/2010/main" val="95855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E206E-AEF8-4D33-942B-C217311F9C48}"/>
              </a:ext>
            </a:extLst>
          </p:cNvPr>
          <p:cNvSpPr>
            <a:spLocks noGrp="1"/>
          </p:cNvSpPr>
          <p:nvPr>
            <p:ph type="title"/>
          </p:nvPr>
        </p:nvSpPr>
        <p:spPr>
          <a:xfrm>
            <a:off x="628650" y="152400"/>
            <a:ext cx="7886700" cy="914400"/>
          </a:xfrm>
        </p:spPr>
        <p:txBody>
          <a:bodyPr anchor="ctr">
            <a:normAutofit/>
          </a:bodyPr>
          <a:lstStyle/>
          <a:p>
            <a:r>
              <a:rPr lang="en-US" dirty="0"/>
              <a:t>Steps in determining access to videos</a:t>
            </a:r>
            <a:endParaRPr lang="en-US"/>
          </a:p>
        </p:txBody>
      </p:sp>
      <p:graphicFrame>
        <p:nvGraphicFramePr>
          <p:cNvPr id="5" name="Content Placeholder 2" descr="Steps to determine access to video">
            <a:extLst>
              <a:ext uri="{FF2B5EF4-FFF2-40B4-BE49-F238E27FC236}">
                <a16:creationId xmlns:a16="http://schemas.microsoft.com/office/drawing/2014/main" id="{5C84AD0C-33EF-9652-0B61-8CA1E1DFF2A2}"/>
              </a:ext>
            </a:extLst>
          </p:cNvPr>
          <p:cNvGraphicFramePr>
            <a:graphicFrameLocks noGrp="1"/>
          </p:cNvGraphicFramePr>
          <p:nvPr>
            <p:ph sz="half" idx="1"/>
            <p:extLst>
              <p:ext uri="{D42A27DB-BD31-4B8C-83A1-F6EECF244321}">
                <p14:modId xmlns:p14="http://schemas.microsoft.com/office/powerpoint/2010/main" val="2158357052"/>
              </p:ext>
            </p:extLst>
          </p:nvPr>
        </p:nvGraphicFramePr>
        <p:xfrm>
          <a:off x="615203" y="1676400"/>
          <a:ext cx="7753350" cy="45013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7838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8&quot; unique_id=&quot;10009&quot;&gt;&lt;/object&gt;&lt;object type=&quot;2&quot; unique_id=&quot;10010&quot;&gt;&lt;object type=&quot;3&quot; unique_id=&quot;10011&quot;&gt;&lt;property id=&quot;20148&quot; value=&quot;5&quot;/&gt;&lt;property id=&quot;20300&quot; value=&quot;Slide 1&quot;/&gt;&lt;property id=&quot;20307&quot; value=&quot;256&quot;/&gt;&lt;/object&gt;&lt;object type=&quot;3&quot; unique_id=&quot;10243&quot;&gt;&lt;property id=&quot;20148&quot; value=&quot;5&quot;/&gt;&lt;property id=&quot;20300&quot; value=&quot;Slide 2&quot;/&gt;&lt;property id=&quot;20307&quot; value=&quot;262&quot;/&gt;&lt;/object&gt;&lt;/object&gt;&lt;/object&gt;&lt;/database&gt;"/>
  <p:tag name="SECTOMILLISECCONVERTED" val="1"/>
</p:tagLst>
</file>

<file path=ppt/theme/theme1.xml><?xml version="1.0" encoding="utf-8"?>
<a:theme xmlns:a="http://schemas.openxmlformats.org/drawingml/2006/main" name="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2.xml><?xml version="1.0" encoding="utf-8"?>
<a:theme xmlns:a="http://schemas.openxmlformats.org/drawingml/2006/main" name="1_MN.IT">
  <a:themeElements>
    <a:clrScheme name="Minnesota Brand Colors">
      <a:dk1>
        <a:srgbClr val="003865"/>
      </a:dk1>
      <a:lt1>
        <a:srgbClr val="FFFFFF"/>
      </a:lt1>
      <a:dk2>
        <a:srgbClr val="000000"/>
      </a:dk2>
      <a:lt2>
        <a:srgbClr val="DDDDDA"/>
      </a:lt2>
      <a:accent1>
        <a:srgbClr val="003865"/>
      </a:accent1>
      <a:accent2>
        <a:srgbClr val="78BE21"/>
      </a:accent2>
      <a:accent3>
        <a:srgbClr val="008EAA"/>
      </a:accent3>
      <a:accent4>
        <a:srgbClr val="8D3F2B"/>
      </a:accent4>
      <a:accent5>
        <a:srgbClr val="0D5257"/>
      </a:accent5>
      <a:accent6>
        <a:srgbClr val="5D295F"/>
      </a:accent6>
      <a:hlink>
        <a:srgbClr val="0563C1"/>
      </a:hlink>
      <a:folHlink>
        <a:srgbClr val="5D295F"/>
      </a:folHlink>
    </a:clrScheme>
    <a:fontScheme name="MN Secondary Fonts">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N.IT" id="{43004C98-5B53-4D58-92B4-D334E886AB92}" vid="{BCC84AB3-760B-4B29-9458-5FA6845EC3C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21546A65659245BB0EF2BE4FB85DFA" ma:contentTypeVersion="0" ma:contentTypeDescription="Create a new document." ma:contentTypeScope="" ma:versionID="e8756e74a5e29ed65ebbc8566a384005">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54535E4-5156-418A-917B-02A5C4274A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9183113D-15F5-4D0C-A3C9-1FB27039D987}">
  <ds:schemaRefs>
    <ds:schemaRef ds:uri="http://schemas.microsoft.com/sharepoint/v3/contenttype/forms"/>
  </ds:schemaRefs>
</ds:datastoreItem>
</file>

<file path=customXml/itemProps3.xml><?xml version="1.0" encoding="utf-8"?>
<ds:datastoreItem xmlns:ds="http://schemas.openxmlformats.org/officeDocument/2006/customXml" ds:itemID="{1456884C-A5FE-4290-BA4A-FFE5A68CB3F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22575</TotalTime>
  <Words>3579</Words>
  <Application>Microsoft Office PowerPoint</Application>
  <PresentationFormat>On-screen Show (4:3)</PresentationFormat>
  <Paragraphs>338</Paragraphs>
  <Slides>32</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Aptos</vt:lpstr>
      <vt:lpstr>Arial</vt:lpstr>
      <vt:lpstr>Calibri</vt:lpstr>
      <vt:lpstr>Open Sans</vt:lpstr>
      <vt:lpstr>times new roman</vt:lpstr>
      <vt:lpstr>Wingdings</vt:lpstr>
      <vt:lpstr>MN.IT</vt:lpstr>
      <vt:lpstr>1_MN.IT</vt:lpstr>
      <vt:lpstr>Law Enforcement Data</vt:lpstr>
      <vt:lpstr>Agenda</vt:lpstr>
      <vt:lpstr>Law Enforcement Videos and Other Recordings</vt:lpstr>
      <vt:lpstr>Body-worn camera (BWC) data 13.825</vt:lpstr>
      <vt:lpstr>BWC data access, generally</vt:lpstr>
      <vt:lpstr>BWC data access – deadly use of force 13.825, subd. 2(b)-(d)</vt:lpstr>
      <vt:lpstr>BWC data access – state accident reports 13.825, subd. 4(c)</vt:lpstr>
      <vt:lpstr>Unmanned Aerial Vehicle (UAV) data (drones) Minn. Stat. §626.19</vt:lpstr>
      <vt:lpstr>Steps in determining access to videos</vt:lpstr>
      <vt:lpstr>What type of video is it?</vt:lpstr>
      <vt:lpstr>Is there an active investigation? Yes</vt:lpstr>
      <vt:lpstr>Is there an active investigation? No</vt:lpstr>
      <vt:lpstr>What do you think?</vt:lpstr>
      <vt:lpstr>PowerPoint Presentation</vt:lpstr>
      <vt:lpstr>What data practices issues do you see when working with body camera data or other law enforcement videos? </vt:lpstr>
      <vt:lpstr>10-minute break</vt:lpstr>
      <vt:lpstr>Miscellaneous Law Enforcement Data</vt:lpstr>
      <vt:lpstr>Property complaint data Minn. Stat. §13.44, subd. 1</vt:lpstr>
      <vt:lpstr>What do you think?</vt:lpstr>
      <vt:lpstr>Traffic accidents State Accident Report, Minn. Stat. §169.09, subd. 13 (205)</vt:lpstr>
      <vt:lpstr>Traffic accidents - public law enforcement data</vt:lpstr>
      <vt:lpstr>Driver’s license data</vt:lpstr>
      <vt:lpstr>PowerPoint Presentation</vt:lpstr>
      <vt:lpstr>Data on Decedents Minn. Stat. §13.10</vt:lpstr>
      <vt:lpstr>Automated License Plate Reader Data (ALPR) Minn. Stat. § 13.824</vt:lpstr>
      <vt:lpstr>Criminal background checks</vt:lpstr>
      <vt:lpstr>Medical information</vt:lpstr>
      <vt:lpstr>What do you think?</vt:lpstr>
      <vt:lpstr>Sharing with POST Minn. Stat. § 626.8457</vt:lpstr>
      <vt:lpstr>More miscellaneous provisions</vt:lpstr>
      <vt:lpstr>Required LE policies and procedures</vt:lpstr>
      <vt:lpstr>Law enforcement data scenarios, afternoon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Meeting Law Workshop 2016</dc:title>
  <dc:creator>IPAD</dc:creator>
  <cp:lastModifiedBy>Moxley-Goldsmith, Taya (ADM)</cp:lastModifiedBy>
  <cp:revision>611</cp:revision>
  <cp:lastPrinted>2019-08-19T12:52:26Z</cp:lastPrinted>
  <dcterms:created xsi:type="dcterms:W3CDTF">2015-07-23T19:22:03Z</dcterms:created>
  <dcterms:modified xsi:type="dcterms:W3CDTF">2025-10-07T16:11:03Z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0x0101002621546A65659245BB0EF2BE4FB85DFA</vt:lpwstr>
  </property>
</Properties>
</file>