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23"/>
  </p:notesMasterIdLst>
  <p:handoutMasterIdLst>
    <p:handoutMasterId r:id="rId24"/>
  </p:handoutMasterIdLst>
  <p:sldIdLst>
    <p:sldId id="482" r:id="rId5"/>
    <p:sldId id="458" r:id="rId6"/>
    <p:sldId id="752" r:id="rId7"/>
    <p:sldId id="624" r:id="rId8"/>
    <p:sldId id="722" r:id="rId9"/>
    <p:sldId id="711" r:id="rId10"/>
    <p:sldId id="617" r:id="rId11"/>
    <p:sldId id="749" r:id="rId12"/>
    <p:sldId id="686" r:id="rId13"/>
    <p:sldId id="713" r:id="rId14"/>
    <p:sldId id="607" r:id="rId15"/>
    <p:sldId id="750" r:id="rId16"/>
    <p:sldId id="756" r:id="rId17"/>
    <p:sldId id="755" r:id="rId18"/>
    <p:sldId id="757" r:id="rId19"/>
    <p:sldId id="727" r:id="rId20"/>
    <p:sldId id="745" r:id="rId21"/>
    <p:sldId id="515" r:id="rId22"/>
  </p:sldIdLst>
  <p:sldSz cx="9144000" cy="6858000" type="screen4x3"/>
  <p:notesSz cx="7010400" cy="92964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0D0D0D"/>
    <a:srgbClr val="003865"/>
    <a:srgbClr val="00A3E2"/>
    <a:srgbClr val="78BE21"/>
    <a:srgbClr val="000000"/>
    <a:srgbClr val="E8E8E8"/>
    <a:srgbClr val="B20738"/>
    <a:srgbClr val="2C2C2C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53567" autoAdjust="0"/>
  </p:normalViewPr>
  <p:slideViewPr>
    <p:cSldViewPr snapToGrid="0">
      <p:cViewPr varScale="1">
        <p:scale>
          <a:sx n="59" d="100"/>
          <a:sy n="59" d="100"/>
        </p:scale>
        <p:origin x="294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3971295" y="2"/>
            <a:ext cx="3037523" cy="466247"/>
          </a:xfrm>
          <a:prstGeom prst="rect">
            <a:avLst/>
          </a:prstGeom>
        </p:spPr>
        <p:txBody>
          <a:bodyPr vert="horz" lIns="94723" tIns="47361" rIns="94723" bIns="47361" rtlCol="0"/>
          <a:lstStyle>
            <a:lvl1pPr algn="r">
              <a:defRPr sz="1200"/>
            </a:lvl1pPr>
          </a:lstStyle>
          <a:p>
            <a:r>
              <a:rPr lang="en-US" dirty="0"/>
              <a:t>February 2019</a:t>
            </a: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A06022-5396-3A85-E700-8E2CCEE53F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BA21D4E7-6D18-F446-73F0-B37B344ED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en-US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198360B-F7A3-740B-CF8B-A402FCB30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6" y="4473575"/>
            <a:ext cx="5607050" cy="3660775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A5EABF-C83D-673E-C2A6-8E62BF4C665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D90ACCED-A2BD-489F-BD1E-F4C711FC4709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3DCC057-5A79-7BCA-0365-E261723779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A69F628-E4E6-8385-2AA5-1C9237C10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9" y="8829676"/>
            <a:ext cx="3038475" cy="466725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BE51E694-18E5-4330-9AAF-7E27DF7A74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5400" y="1106488"/>
            <a:ext cx="3981450" cy="2987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17">
              <a:lnSpc>
                <a:spcPct val="107000"/>
              </a:lnSpc>
              <a:defRPr/>
            </a:pPr>
            <a:endParaRPr lang="en-US" dirty="0">
              <a:latin typeface="Aptos" panose="020B0004020202020204" pitchFamily="34" charset="0"/>
              <a:ea typeface="Calibri" panose="020F0502020204030204" pitchFamily="34" charset="0"/>
              <a:cs typeface="NeueHaasGroteskText St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dirty="0"/>
              <a:t>August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17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8" y="4473575"/>
            <a:ext cx="5607050" cy="3660775"/>
          </a:xfrm>
          <a:prstGeom prst="rect">
            <a:avLst/>
          </a:prstGeom>
        </p:spPr>
        <p:txBody>
          <a:bodyPr lIns="94837" tIns="47418" rIns="94837" bIns="47418"/>
          <a:lstStyle/>
          <a:p>
            <a:endParaRPr lang="en-US" sz="1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9572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>
              <a:latin typeface="+mn-lt"/>
            </a:endParaRPr>
          </a:p>
          <a:p>
            <a:endParaRPr lang="en-US" sz="15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1390">
              <a:defRPr/>
            </a:pPr>
            <a:fld id="{F9F08466-AEA7-4FC0-9459-6A32F61DA297}" type="slidenum">
              <a:rPr lang="en-US">
                <a:solidFill>
                  <a:prstClr val="black"/>
                </a:solidFill>
                <a:latin typeface="Calibri"/>
              </a:rPr>
              <a:pPr defTabSz="881390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88139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1866313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2100C-473A-57C1-8AFF-9E1FDDCE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0AFB50-9873-9493-23C4-F2949D7D5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2E55A0-02F1-50ED-C4E0-432D5EA44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0696" lvl="1" indent="0">
              <a:buFont typeface="Arial" panose="020B0604020202020204" pitchFamily="34" charset="0"/>
              <a:buNone/>
            </a:pPr>
            <a:endParaRPr lang="en-US" sz="1300" dirty="0"/>
          </a:p>
          <a:p>
            <a:pPr marL="440696" lvl="1" indent="0">
              <a:buFont typeface="Arial" panose="020B0604020202020204" pitchFamily="34" charset="0"/>
              <a:buNone/>
            </a:pPr>
            <a:endParaRPr lang="en-US" sz="13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B3847E3-6F3B-38C2-E099-0378764F4D5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2A88E9B-0BC5-4568-B31C-F39592EBD344}" type="datetime1">
              <a:rPr lang="en-US" smtClean="0"/>
              <a:t>8/26/2026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439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07080-6AC6-E59D-FF0C-007FD1F8E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EF156-EBBC-A1EA-345E-04F3515D9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7767C-228D-3288-7F1C-46EBDB752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4165155-DE76-BF82-F9CC-BD71B62F8B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2A88E9B-0BC5-4568-B31C-F39592EBD344}" type="datetime1">
              <a:rPr lang="en-US" smtClean="0"/>
              <a:t>8/26/2026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23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81390" lvl="2" defTabSz="8813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11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417F-98CD-90A5-B1FA-41CF305FC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1A484-FAB1-3549-1133-0BB3F4298A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E9A2EF-D9D7-B177-42EB-F954F727B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33010" defTabSz="8813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72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AE1D5F5-D4D0-9AAF-9C89-F8FD5197861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8396DD0-6C04-47D4-BF64-B4EAD7AEF9D6}" type="datetime6">
              <a:rPr lang="en-US" smtClean="0"/>
              <a:t>August 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42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36495-E514-8880-04A4-6111F4948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0073A7-095D-EC20-4541-0E97C4F06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003E7-5ED9-13A2-29EB-7A4F4C2D3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390">
              <a:lnSpc>
                <a:spcPct val="107000"/>
              </a:lnSpc>
              <a:defRPr/>
            </a:pPr>
            <a:endParaRPr lang="en-US" sz="15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58D0EB3-BDF8-E74D-C140-382CCD89B34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8396DD0-6C04-47D4-BF64-B4EAD7AEF9D6}" type="datetime6">
              <a:rPr lang="en-US" smtClean="0"/>
              <a:t>August 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31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56A68C-B2B8-4636-9C3C-C6661393D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268" y="4548135"/>
            <a:ext cx="5731651" cy="3721788"/>
          </a:xfrm>
          <a:prstGeom prst="rect">
            <a:avLst/>
          </a:prstGeom>
        </p:spPr>
        <p:txBody>
          <a:bodyPr/>
          <a:lstStyle/>
          <a:p>
            <a:pPr defTabSz="881390">
              <a:lnSpc>
                <a:spcPct val="107000"/>
              </a:lnSpc>
              <a:defRPr/>
            </a:pPr>
            <a:endParaRPr lang="en-US" sz="15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F7260-B860-7B18-2428-69C0B9BE207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1CFCDF0-7E28-4FBE-A869-D5B1852B038A}" type="datetime6">
              <a:rPr lang="en-US" smtClean="0"/>
              <a:t>August 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31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sz="15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9B2B76C-66DC-4BF3-8298-DBBD3A8203C5}" type="datetime6">
              <a:rPr lang="en-US" smtClean="0"/>
              <a:t>August 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63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6B0AF-7DB1-5B3A-189B-DA01BFD6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AFC38-2F1A-1B7A-C87D-C8A6A88B4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AE42B8-A8AA-0573-6332-CB8573C39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4837" tIns="47418" rIns="94837" bIns="47418"/>
          <a:lstStyle/>
          <a:p>
            <a:endParaRPr lang="en-US" sz="15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1FB5F270-6D88-B637-FA42-AD5A671B2AC7}"/>
              </a:ext>
            </a:extLst>
          </p:cNvPr>
          <p:cNvSpPr>
            <a:spLocks noGrp="1"/>
          </p:cNvSpPr>
          <p:nvPr>
            <p:ph type="hdr" sz="quarter" idx="11"/>
          </p:nvPr>
        </p:nvSpPr>
        <p:spPr>
          <a:xfrm>
            <a:off x="1" y="1"/>
            <a:ext cx="3041968" cy="465296"/>
          </a:xfrm>
          <a:prstGeom prst="rect">
            <a:avLst/>
          </a:prstGeom>
        </p:spPr>
        <p:txBody>
          <a:bodyPr lIns="94837" tIns="47418" rIns="94837" bIns="47418"/>
          <a:lstStyle/>
          <a:p>
            <a:r>
              <a:rPr lang="en-US" dirty="0"/>
              <a:t>March 2017</a:t>
            </a:r>
          </a:p>
        </p:txBody>
      </p:sp>
    </p:spTree>
    <p:extLst>
      <p:ext uri="{BB962C8B-B14F-4D97-AF65-F5344CB8AC3E}">
        <p14:creationId xmlns:p14="http://schemas.microsoft.com/office/powerpoint/2010/main" val="3459871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1390">
              <a:defRPr/>
            </a:pPr>
            <a:fld id="{F9F08466-AEA7-4FC0-9459-6A32F61DA297}" type="slidenum">
              <a:rPr lang="en-US">
                <a:solidFill>
                  <a:prstClr val="black"/>
                </a:solidFill>
                <a:latin typeface="Calibri"/>
              </a:rPr>
              <a:pPr defTabSz="881390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88139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3833580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8" y="4473575"/>
            <a:ext cx="5607050" cy="3660775"/>
          </a:xfrm>
          <a:prstGeom prst="rect">
            <a:avLst/>
          </a:prstGeom>
        </p:spPr>
        <p:txBody>
          <a:bodyPr lIns="94837" tIns="47418" rIns="94837" bIns="47418"/>
          <a:lstStyle/>
          <a:p>
            <a:pPr defTabSz="881390">
              <a:lnSpc>
                <a:spcPct val="107000"/>
              </a:lnSpc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530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8" y="4473575"/>
            <a:ext cx="5607050" cy="3660775"/>
          </a:xfrm>
          <a:prstGeom prst="rect">
            <a:avLst/>
          </a:prstGeom>
        </p:spPr>
        <p:txBody>
          <a:bodyPr lIns="94837" tIns="47418" rIns="94837" bIns="47418"/>
          <a:lstStyle/>
          <a:p>
            <a:pPr defTabSz="948368">
              <a:defRPr/>
            </a:pPr>
            <a:endParaRPr lang="en-US" sz="1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1054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0695" lvl="1" defTabSz="881390">
              <a:lnSpc>
                <a:spcPct val="107000"/>
              </a:lnSpc>
              <a:defRPr/>
            </a:pPr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1390">
              <a:defRPr/>
            </a:pPr>
            <a:fld id="{F9F08466-AEA7-4FC0-9459-6A32F61DA297}" type="slidenum">
              <a:rPr lang="en-US">
                <a:solidFill>
                  <a:prstClr val="black"/>
                </a:solidFill>
                <a:latin typeface="Calibri"/>
              </a:rPr>
              <a:pPr defTabSz="881390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88139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3817082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321C7-F72F-D623-94F4-716187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820988-2896-72E4-E46E-32BE38499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9368C2-30DD-18B8-8631-D6510E2D0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/>
          </a:p>
          <a:p>
            <a:endParaRPr lang="en-US" sz="1300" dirty="0"/>
          </a:p>
          <a:p>
            <a:endParaRPr lang="en-US" sz="13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B33BBCB-E267-DDE5-F86D-9FA41404BB0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2A88E9B-0BC5-4568-B31C-F39592EBD344}" type="datetime1">
              <a:rPr lang="en-US" smtClean="0"/>
              <a:t>8/26/2026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021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3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54182BF-A342-9E2E-729D-ED4F0624F49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2A88E9B-0BC5-4568-B31C-F39592EBD344}" type="datetime1">
              <a:rPr lang="en-US" smtClean="0"/>
              <a:t>8/26/2026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108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5" y="1798682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75"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 sz="1575"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7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0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19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4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0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1" y="6138333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3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691883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756172" algn="l"/>
                <a:tab pos="2827735" algn="l"/>
              </a:tabLst>
              <a:defRPr sz="41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8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37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2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7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750"/>
              </a:spcAft>
              <a:tabLst>
                <a:tab pos="2827735" algn="l"/>
              </a:tabLst>
              <a:defRPr sz="52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4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2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2571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/>
            </a:lvl1pPr>
            <a:lvl2pPr marL="6000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/>
            </a:lvl2pPr>
            <a:lvl3pPr marL="9001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3pPr>
            <a:lvl4pPr marL="12430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4pPr>
            <a:lvl5pPr marL="15859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5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data/rules/copy-costs/actual-cos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news/trainings/webinar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user/INFOIPA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RrAU68QkGUWPJricIVmCjD6tc1lmFLRAnmvJCSN4He5UM1lCTlBMSTlITEgzWktNT1NaQU9HNUtJOCQlQCN0PWc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dpo@state.mn.u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www.youtube.com/user/INFOIPAD" TargetMode="External"/><Relationship Id="rId4" Type="http://schemas.openxmlformats.org/officeDocument/2006/relationships/hyperlink" Target="https://mn.gov/admin/data-practic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mn.gov/admin/data-practice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Practices Potpourri Webinar</a:t>
            </a:r>
            <a:endParaRPr lang="en-US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33406" y="5503411"/>
            <a:ext cx="7905751" cy="90306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August 27, 2026</a:t>
            </a:r>
          </a:p>
        </p:txBody>
      </p:sp>
    </p:spTree>
    <p:extLst>
      <p:ext uri="{BB962C8B-B14F-4D97-AF65-F5344CB8AC3E}">
        <p14:creationId xmlns:p14="http://schemas.microsoft.com/office/powerpoint/2010/main" val="417805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B3EE1D-BD7E-47A1-BF70-B02C58A2B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771"/>
            <a:ext cx="8371915" cy="9144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Question #4 – Data Copy Costs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EF090-1247-49BF-BB8C-FBA7C98E7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1655805"/>
            <a:ext cx="8371915" cy="4691206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Question: </a:t>
            </a:r>
            <a:r>
              <a:rPr lang="en-US" sz="3600" dirty="0"/>
              <a:t>A member of the public makes a data request for copies of a 200-page paper document that is public information.  </a:t>
            </a:r>
          </a:p>
          <a:p>
            <a:pPr marL="0" indent="0">
              <a:buClr>
                <a:srgbClr val="0054A6"/>
              </a:buClr>
              <a:buNone/>
            </a:pPr>
            <a:endParaRPr lang="en-US" sz="3600" dirty="0"/>
          </a:p>
          <a:p>
            <a:pPr marL="0" indent="0">
              <a:buClr>
                <a:srgbClr val="0054A6"/>
              </a:buClr>
              <a:buNone/>
            </a:pPr>
            <a:r>
              <a:rPr lang="en-US" sz="3600" dirty="0"/>
              <a:t>Can the city charge $0.25 per page to copy the 200-page document? </a:t>
            </a:r>
          </a:p>
        </p:txBody>
      </p:sp>
    </p:spTree>
    <p:extLst>
      <p:ext uri="{BB962C8B-B14F-4D97-AF65-F5344CB8AC3E}">
        <p14:creationId xmlns:p14="http://schemas.microsoft.com/office/powerpoint/2010/main" val="4172334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Answer #4  – Data Copy Costs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6DC1B5-97D0-446F-A4E8-709E9171B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30679"/>
            <a:ext cx="8321040" cy="5091853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Answer</a:t>
            </a:r>
            <a:r>
              <a:rPr lang="en-US" sz="3600" dirty="0"/>
              <a:t>: No. Copy costs are limited to $0.25 per page for 100-pages or fewer. </a:t>
            </a:r>
          </a:p>
          <a:p>
            <a:pPr marL="0" indent="0">
              <a:buClr>
                <a:srgbClr val="0054A6"/>
              </a:buClr>
              <a:buNone/>
            </a:pPr>
            <a:endParaRPr lang="en-US" sz="3600" dirty="0"/>
          </a:p>
          <a:p>
            <a:pPr marL="0" indent="0">
              <a:buClr>
                <a:srgbClr val="0054A6"/>
              </a:buClr>
              <a:buNone/>
            </a:pPr>
            <a:r>
              <a:rPr lang="en-US" sz="3600" dirty="0"/>
              <a:t>Copy costs for over 100-pages must comply with the limits that the Data Practices Act sets for “</a:t>
            </a:r>
            <a:r>
              <a:rPr lang="en-US" sz="3600" dirty="0">
                <a:hlinkClick r:id="rId3"/>
              </a:rPr>
              <a:t>actual costs</a:t>
            </a:r>
            <a:r>
              <a:rPr lang="en-US" sz="36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4475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325AE-3FDE-D2A8-A6F8-C3E06303B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6C19DBC-B923-32E5-85B3-BEE94073AEF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3" r="29593"/>
          <a:stretch>
            <a:fillRect/>
          </a:stretch>
        </p:blipFill>
        <p:spPr>
          <a:xfrm>
            <a:off x="3786434" y="4101601"/>
            <a:ext cx="1571132" cy="2094842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9841D9-E956-14ED-FE18-AEB22EC66DA0}"/>
              </a:ext>
            </a:extLst>
          </p:cNvPr>
          <p:cNvSpPr txBox="1">
            <a:spLocks/>
          </p:cNvSpPr>
          <p:nvPr/>
        </p:nvSpPr>
        <p:spPr>
          <a:xfrm>
            <a:off x="460164" y="1609760"/>
            <a:ext cx="8321040" cy="19631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Question: </a:t>
            </a:r>
            <a:r>
              <a:rPr lang="en-US" sz="3600" dirty="0"/>
              <a:t>What is the classification of Automated License Plate Reader (ALPR)  query and response data?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B5CF6CC-D069-3504-62A6-6D7AE43B747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5" r="25025"/>
          <a:stretch>
            <a:fillRect/>
          </a:stretch>
        </p:blipFill>
        <p:spPr>
          <a:xfrm>
            <a:off x="628650" y="4109652"/>
            <a:ext cx="1571132" cy="2094842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DBCE90-C5FF-F143-3234-3424A09DD0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2374" r="14331"/>
          <a:stretch>
            <a:fillRect/>
          </a:stretch>
        </p:blipFill>
        <p:spPr>
          <a:xfrm>
            <a:off x="6672649" y="4109652"/>
            <a:ext cx="1842701" cy="215792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FDAFA8A-1523-345D-5120-7BC209128AD8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marL="2800350" indent="-2800350" algn="l"/>
            <a:r>
              <a:rPr lang="en-US" sz="3600" dirty="0"/>
              <a:t>Question #5  – Automated License Plate Reader Classification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4807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A69B2-7D6D-9A29-2583-0BEA8140F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C986-29BC-4238-A984-E3D34F0DDB24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marL="2571750" indent="-2571750" algn="l"/>
            <a:r>
              <a:rPr lang="en-US" sz="3600" dirty="0"/>
              <a:t>Answer #5  – Automated License Plate Reader Classification</a:t>
            </a:r>
            <a:endParaRPr lang="en-US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973DB3-B51F-BCE0-13C0-005DABC0A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" y="1783081"/>
            <a:ext cx="8330184" cy="3911138"/>
          </a:xfrm>
        </p:spPr>
        <p:txBody>
          <a:bodyPr anchor="t">
            <a:normAutofit fontScale="70000" lnSpcReduction="20000"/>
          </a:bodyPr>
          <a:lstStyle/>
          <a:p>
            <a:pPr marL="179388" indent="-179388">
              <a:buClr>
                <a:srgbClr val="0054A6"/>
              </a:buClr>
              <a:buNone/>
            </a:pPr>
            <a:r>
              <a:rPr lang="en-US" sz="3900" b="1" dirty="0"/>
              <a:t>Answer</a:t>
            </a:r>
            <a:r>
              <a:rPr lang="en-US" sz="3600" b="1" dirty="0"/>
              <a:t>: </a:t>
            </a:r>
            <a:r>
              <a:rPr lang="en-US" sz="3900" dirty="0"/>
              <a:t>Queries and responses are public data, unless otherwise classified, Minn. Stat. § 13.824, subd. 7.</a:t>
            </a:r>
          </a:p>
          <a:p>
            <a:pPr marL="342900" indent="-342900"/>
            <a:r>
              <a:rPr lang="en-US" sz="4000" dirty="0"/>
              <a:t>License plate data appearing in an ALPR query and response, are also private or non public.</a:t>
            </a:r>
          </a:p>
          <a:p>
            <a:pPr marL="293688" indent="-293688"/>
            <a:r>
              <a:rPr lang="en-US" sz="3900" dirty="0"/>
              <a:t>Under Minn. Stat. § 13.82, subd. 7: if there is an active investigation, ALPR data is classified as not public.</a:t>
            </a:r>
          </a:p>
          <a:p>
            <a:pPr marL="293688" indent="-293688"/>
            <a:r>
              <a:rPr lang="en-US" sz="3900" dirty="0"/>
              <a:t>AO 26-006</a:t>
            </a:r>
          </a:p>
        </p:txBody>
      </p:sp>
    </p:spTree>
    <p:extLst>
      <p:ext uri="{BB962C8B-B14F-4D97-AF65-F5344CB8AC3E}">
        <p14:creationId xmlns:p14="http://schemas.microsoft.com/office/powerpoint/2010/main" val="381669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2DE1-466C-B52D-21E9-CBEE6F143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52400"/>
            <a:ext cx="8724900" cy="914400"/>
          </a:xfrm>
        </p:spPr>
        <p:txBody>
          <a:bodyPr>
            <a:noAutofit/>
          </a:bodyPr>
          <a:lstStyle/>
          <a:p>
            <a:pPr marL="857250" indent="-857250" algn="l"/>
            <a:r>
              <a:rPr lang="en-US" sz="3600" dirty="0"/>
              <a:t>Question #6 – Can I release not public data by subpoena?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C087F-8696-2475-0217-ED157611C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732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QUESTON</a:t>
            </a:r>
            <a:r>
              <a:rPr lang="en-US" sz="3600" dirty="0"/>
              <a:t>: I received a subpoena, signed by an attorney, directing our agency to disclose not public data.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What should I do?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9630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4D988-1312-3AB1-73FB-72805C7B2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EA6B-3FA5-751A-5AB2-0C0ED25E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52400"/>
            <a:ext cx="8724900" cy="914400"/>
          </a:xfrm>
        </p:spPr>
        <p:txBody>
          <a:bodyPr>
            <a:noAutofit/>
          </a:bodyPr>
          <a:lstStyle/>
          <a:p>
            <a:pPr marL="514350" indent="-514350" algn="l"/>
            <a:r>
              <a:rPr lang="en-US" sz="3600" dirty="0"/>
              <a:t>Answer #6 – Can I release not public data by subpoena?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38DF69-1F2A-D34A-E13B-19BB4371C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025"/>
            <a:ext cx="7886700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Answer</a:t>
            </a:r>
            <a:r>
              <a:rPr lang="en-US" sz="3600" dirty="0"/>
              <a:t>: Subpoenas do not carry the same legal authority as a court order. </a:t>
            </a:r>
          </a:p>
          <a:p>
            <a:pPr marL="0" indent="0">
              <a:buClr>
                <a:srgbClr val="0054A6"/>
              </a:buClr>
              <a:buNone/>
            </a:pPr>
            <a:r>
              <a:rPr lang="en-US" sz="3600" dirty="0"/>
              <a:t>Not public data can only be released through a court order or by a statutory authority.</a:t>
            </a:r>
          </a:p>
        </p:txBody>
      </p:sp>
    </p:spTree>
    <p:extLst>
      <p:ext uri="{BB962C8B-B14F-4D97-AF65-F5344CB8AC3E}">
        <p14:creationId xmlns:p14="http://schemas.microsoft.com/office/powerpoint/2010/main" val="2183707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E389-6807-4508-B8DB-E5E89872C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1" y="141111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Send us your questions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3B064-AE33-416F-93E8-054418879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2556"/>
            <a:ext cx="7886700" cy="503237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Type your questions in the Q&amp;A Panel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If we don’t get to your question, we will follow up afterwards</a:t>
            </a:r>
          </a:p>
          <a:p>
            <a:pPr marL="342900" indent="-342900"/>
            <a:r>
              <a:rPr lang="en-US" sz="2800" dirty="0"/>
              <a:t>Slides are available: </a:t>
            </a:r>
            <a:r>
              <a:rPr lang="en-US" sz="2800" dirty="0">
                <a:hlinkClick r:id="rId3"/>
              </a:rPr>
              <a:t>https://mn.gov/admin/data-practices/news/trainings/webinars/</a:t>
            </a:r>
            <a:endParaRPr lang="en-US" sz="2800" dirty="0"/>
          </a:p>
          <a:p>
            <a:pPr marL="342900" indent="-342900"/>
            <a:r>
              <a:rPr lang="en-US" sz="2800" dirty="0"/>
              <a:t>A recording of this webinar will be available at: </a:t>
            </a:r>
            <a:r>
              <a:rPr lang="en-US" sz="2800" dirty="0">
                <a:hlinkClick r:id="rId4"/>
              </a:rPr>
              <a:t>https://www.youtube.com/user/INFOIPAD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730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2CFF8-1A86-737A-9C94-B0769F993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05BE4-303B-68DE-2568-B405F3E0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1" y="141111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Webinar evaluation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0C828-59DD-67A3-E6FB-DFCEA5D26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8" y="1729409"/>
            <a:ext cx="8428383" cy="45873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Click </a:t>
            </a:r>
            <a:r>
              <a:rPr lang="en-US" sz="4000" dirty="0">
                <a:hlinkClick r:id="rId3"/>
              </a:rPr>
              <a:t>this link </a:t>
            </a:r>
            <a:r>
              <a:rPr lang="en-US" sz="4000" dirty="0"/>
              <a:t>and fill out the evaluation</a:t>
            </a:r>
          </a:p>
          <a:p>
            <a:pPr lvl="1"/>
            <a:r>
              <a:rPr lang="en-US" sz="3600" dirty="0"/>
              <a:t>What topics should we cover in future webinars? </a:t>
            </a:r>
          </a:p>
          <a:p>
            <a:pPr lvl="1"/>
            <a:r>
              <a:rPr lang="en-US" sz="3600" dirty="0"/>
              <a:t>Suggestions for making webinars more effective. </a:t>
            </a:r>
          </a:p>
        </p:txBody>
      </p:sp>
    </p:spTree>
    <p:extLst>
      <p:ext uri="{BB962C8B-B14F-4D97-AF65-F5344CB8AC3E}">
        <p14:creationId xmlns:p14="http://schemas.microsoft.com/office/powerpoint/2010/main" val="4268275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dirty="0"/>
              <a:t>Stay in touch!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3498092"/>
            <a:ext cx="7886700" cy="3222748"/>
          </a:xfrm>
        </p:spPr>
        <p:txBody>
          <a:bodyPr/>
          <a:lstStyle/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Phone:</a:t>
            </a:r>
            <a:r>
              <a:rPr lang="en-US" sz="2800" dirty="0">
                <a:solidFill>
                  <a:prstClr val="black"/>
                </a:solidFill>
              </a:rPr>
              <a:t> 651-296-6733</a:t>
            </a:r>
          </a:p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Email:</a:t>
            </a:r>
            <a:r>
              <a:rPr lang="en-US" sz="2800" dirty="0">
                <a:solidFill>
                  <a:srgbClr val="4F81BD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  <a:hlinkClick r:id="rId3"/>
              </a:rPr>
              <a:t>info.dpo@state.mn.us</a:t>
            </a:r>
            <a:r>
              <a:rPr lang="en-US" sz="2800" dirty="0">
                <a:solidFill>
                  <a:prstClr val="black"/>
                </a:solidFill>
              </a:rPr>
              <a:t>  </a:t>
            </a:r>
          </a:p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Website: </a:t>
            </a:r>
            <a:r>
              <a:rPr lang="en-US" sz="2800" u="sng" dirty="0">
                <a:solidFill>
                  <a:prstClr val="black"/>
                </a:solidFill>
                <a:hlinkClick r:id="rId4"/>
              </a:rPr>
              <a:t>mn.gov/admin/data-practices </a:t>
            </a:r>
            <a:endParaRPr lang="en-US" sz="28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marL="365760" indent="-283464" algn="l">
              <a:defRPr/>
            </a:pP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YouTube: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  <a:hlinkClick r:id="rId5"/>
              </a:rPr>
              <a:t>https://www.youtube.com/user/INFOIPAD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endParaRPr lang="en-US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5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of website&#10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042" y="4241241"/>
            <a:ext cx="3982452" cy="249611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7435" y="1374998"/>
            <a:ext cx="6207427" cy="5266434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200" dirty="0"/>
              <a:t>Data Practices Office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Informal advice/technical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Commissioner of Administration advisory opinions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Website and informational materials: </a:t>
            </a:r>
            <a:r>
              <a:rPr lang="en-US" sz="2400" dirty="0">
                <a:hlinkClick r:id="rId4"/>
              </a:rPr>
              <a:t>https://mn.gov/admin/data-practices/</a:t>
            </a:r>
            <a:r>
              <a:rPr lang="en-US" sz="2400" dirty="0"/>
              <a:t> 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Listserv and newsletters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Legislative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Training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1"/>
            <a:ext cx="9144000" cy="1190624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Who we are and what we do</a:t>
            </a:r>
          </a:p>
        </p:txBody>
      </p:sp>
    </p:spTree>
    <p:extLst>
      <p:ext uri="{BB962C8B-B14F-4D97-AF65-F5344CB8AC3E}">
        <p14:creationId xmlns:p14="http://schemas.microsoft.com/office/powerpoint/2010/main" val="2507084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C3019-DEE7-4DA4-47E9-810D5020F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urglass on white background">
            <a:extLst>
              <a:ext uri="{FF2B5EF4-FFF2-40B4-BE49-F238E27FC236}">
                <a16:creationId xmlns:a16="http://schemas.microsoft.com/office/drawing/2014/main" id="{BB289B71-FA29-00C6-C041-392686944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91" y="2937606"/>
            <a:ext cx="2076810" cy="34779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3275C0-0059-FDC2-62AB-F8AE1BC5F1B0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Today’s agenda – 11:00 am – 11:30 am</a:t>
            </a:r>
          </a:p>
        </p:txBody>
      </p:sp>
      <p:pic>
        <p:nvPicPr>
          <p:cNvPr id="9" name="Picture 8" descr="Half face clock on a wall">
            <a:extLst>
              <a:ext uri="{FF2B5EF4-FFF2-40B4-BE49-F238E27FC236}">
                <a16:creationId xmlns:a16="http://schemas.microsoft.com/office/drawing/2014/main" id="{D5E7656B-3FAF-915C-006C-EF09DC48DA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00950"/>
            <a:ext cx="2259687" cy="162612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9032A0-9625-FB94-31C1-9BABD62F7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18270"/>
            <a:ext cx="7886700" cy="4351338"/>
          </a:xfrm>
        </p:spPr>
        <p:txBody>
          <a:bodyPr anchor="t">
            <a:normAutofit/>
          </a:bodyPr>
          <a:lstStyle/>
          <a:p>
            <a:pPr marL="0" indent="0" defTabSz="91440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600" b="1" dirty="0"/>
              <a:t>11:00 a.m.</a:t>
            </a:r>
            <a:r>
              <a:rPr lang="en-US" sz="3600" dirty="0"/>
              <a:t> – Data Practices Potpourri: A discussion of the top questions the Data Practices Office has received</a:t>
            </a:r>
          </a:p>
          <a:p>
            <a:pPr marL="0" indent="0" defTabSz="91440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600" b="1" dirty="0"/>
              <a:t>11:20 a.m.</a:t>
            </a:r>
            <a:r>
              <a:rPr lang="en-US" sz="3600" dirty="0"/>
              <a:t> - Q&amp;A</a:t>
            </a:r>
          </a:p>
          <a:p>
            <a:pPr marL="0" indent="0" defTabSz="91440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3600" b="1" dirty="0"/>
              <a:t>11:30 a.m. End</a:t>
            </a:r>
          </a:p>
        </p:txBody>
      </p:sp>
    </p:spTree>
    <p:extLst>
      <p:ext uri="{BB962C8B-B14F-4D97-AF65-F5344CB8AC3E}">
        <p14:creationId xmlns:p14="http://schemas.microsoft.com/office/powerpoint/2010/main" val="176749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6773"/>
            <a:ext cx="9144000" cy="12477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Question #1 –  Data Request Response Time</a:t>
            </a:r>
            <a:endParaRPr lang="en-US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6DC1B5-97D0-446F-A4E8-709E9171B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30680"/>
            <a:ext cx="8397240" cy="4770120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Question: </a:t>
            </a:r>
            <a:r>
              <a:rPr lang="en-US" sz="3600" dirty="0"/>
              <a:t>A School District receives a data request from a parent about their minor child. </a:t>
            </a:r>
          </a:p>
          <a:p>
            <a:pPr>
              <a:buClr>
                <a:srgbClr val="0054A6"/>
              </a:buClr>
            </a:pPr>
            <a:r>
              <a:rPr lang="en-US" sz="3600" dirty="0"/>
              <a:t>Family Educational Rights and Privacy Act (FERPA)? </a:t>
            </a:r>
          </a:p>
          <a:p>
            <a:pPr>
              <a:buClr>
                <a:srgbClr val="0054A6"/>
              </a:buClr>
            </a:pPr>
            <a:r>
              <a:rPr lang="en-US" sz="3600" dirty="0"/>
              <a:t>How long does the District have to respond to the request?</a:t>
            </a:r>
          </a:p>
        </p:txBody>
      </p:sp>
    </p:spTree>
    <p:extLst>
      <p:ext uri="{BB962C8B-B14F-4D97-AF65-F5344CB8AC3E}">
        <p14:creationId xmlns:p14="http://schemas.microsoft.com/office/powerpoint/2010/main" val="248592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B3EE1D-BD7E-47A1-BF70-B02C58A2B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771"/>
            <a:ext cx="8371915" cy="914400"/>
          </a:xfrm>
        </p:spPr>
        <p:txBody>
          <a:bodyPr>
            <a:normAutofit/>
          </a:bodyPr>
          <a:lstStyle/>
          <a:p>
            <a:pPr algn="l"/>
            <a:r>
              <a:rPr lang="en-US" sz="3100" dirty="0"/>
              <a:t>Answer #1 – Data Request Response Time Answer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EF090-1247-49BF-BB8C-FBA7C98E7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5" y="1398494"/>
            <a:ext cx="9000565" cy="4948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Answer:</a:t>
            </a:r>
            <a:r>
              <a:rPr lang="en-US" sz="3200" dirty="0"/>
              <a:t> 10 business days.</a:t>
            </a:r>
          </a:p>
          <a:p>
            <a:r>
              <a:rPr lang="en-US" sz="3200" b="1" dirty="0"/>
              <a:t>Minn. Stat. § 13.02, subd. 8</a:t>
            </a:r>
            <a:r>
              <a:rPr lang="en-US" sz="3200" dirty="0"/>
              <a:t>: “Individual” means a natural person. An individual includes a parent or guardian acting as a parent or guardian in the absence of a parent or guardian</a:t>
            </a:r>
          </a:p>
          <a:p>
            <a:r>
              <a:rPr lang="en-US" sz="3200" dirty="0"/>
              <a:t>While FERPA allows for a different timeline, the Data Practices Act requires a 10-day response per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 Statute 13.04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1626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B3EE1D-BD7E-47A1-BF70-B02C58A2B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771"/>
            <a:ext cx="8371915" cy="9144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Question #2 – Large Data Requests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EF090-1247-49BF-BB8C-FBA7C98E7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6" y="1398494"/>
            <a:ext cx="8728716" cy="4948518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Question</a:t>
            </a:r>
            <a:r>
              <a:rPr lang="en-US" sz="3600" dirty="0"/>
              <a:t>: A local government administrator receives a request for a large quantity of email copies. </a:t>
            </a:r>
          </a:p>
          <a:p>
            <a:pPr>
              <a:buClr>
                <a:srgbClr val="0054A6"/>
              </a:buClr>
            </a:pPr>
            <a:r>
              <a:rPr lang="en-US" sz="3600" dirty="0"/>
              <a:t>The requestor is not the subject of the data and the emails cover a two-year period.</a:t>
            </a:r>
          </a:p>
          <a:p>
            <a:pPr marL="0" indent="0">
              <a:buClr>
                <a:srgbClr val="0054A6"/>
              </a:buClr>
              <a:buNone/>
            </a:pPr>
            <a:r>
              <a:rPr lang="en-US" sz="3600" dirty="0"/>
              <a:t>How long does the agency have to respond to the request?</a:t>
            </a:r>
          </a:p>
        </p:txBody>
      </p:sp>
    </p:spTree>
    <p:extLst>
      <p:ext uri="{BB962C8B-B14F-4D97-AF65-F5344CB8AC3E}">
        <p14:creationId xmlns:p14="http://schemas.microsoft.com/office/powerpoint/2010/main" val="1278398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Answer #2  – Large Data Requests</a:t>
            </a:r>
            <a:endParaRPr lang="en-US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6DC1B5-97D0-446F-A4E8-709E9171B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615440"/>
            <a:ext cx="8595360" cy="5029200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Answer</a:t>
            </a:r>
            <a:r>
              <a:rPr lang="en-US" sz="3100" dirty="0"/>
              <a:t>: </a:t>
            </a:r>
            <a:r>
              <a:rPr lang="en-US" sz="3200" dirty="0"/>
              <a:t>Appropriate, prompt, and reasonable amount of time.</a:t>
            </a:r>
          </a:p>
          <a:p>
            <a:pPr>
              <a:buClr>
                <a:srgbClr val="0054A6"/>
              </a:buClr>
            </a:pPr>
            <a:r>
              <a:rPr lang="en-US" sz="3200" dirty="0"/>
              <a:t>Minn. Stat. § 13.03, subd. 1 requires that the responsible authority in every government entity keep data in such an arrangement and condition to make the data easily accessible</a:t>
            </a:r>
          </a:p>
          <a:p>
            <a:pPr>
              <a:buClr>
                <a:srgbClr val="0054A6"/>
              </a:buClr>
            </a:pPr>
            <a:r>
              <a:rPr lang="en-US" sz="3200" dirty="0"/>
              <a:t>Minn. Stat. § 13.03, subd. 2 requires that a request for public data are received and complied within an appropriate and prompt manner.</a:t>
            </a:r>
          </a:p>
        </p:txBody>
      </p:sp>
    </p:spTree>
    <p:extLst>
      <p:ext uri="{BB962C8B-B14F-4D97-AF65-F5344CB8AC3E}">
        <p14:creationId xmlns:p14="http://schemas.microsoft.com/office/powerpoint/2010/main" val="2587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A382B-A507-CED3-6AE2-7393D23A7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81D8C-8ADE-4083-A6EE-FE4974C89984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611923" y="287066"/>
            <a:ext cx="2641445" cy="2734914"/>
          </a:xfrm>
        </p:spPr>
        <p:txBody>
          <a:bodyPr anchor="ctr">
            <a:normAutofit/>
          </a:bodyPr>
          <a:lstStyle/>
          <a:p>
            <a:r>
              <a:rPr lang="en-US" dirty="0"/>
              <a:t>Question #3  – Open Meeting Law - Classification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7AFA7E4-873D-C3C8-798A-BB15D328E7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923" y="2924610"/>
            <a:ext cx="2870006" cy="3175296"/>
          </a:xfrm>
        </p:spPr>
        <p:txBody>
          <a:bodyPr>
            <a:no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2800" b="1" dirty="0"/>
              <a:t>Question: </a:t>
            </a:r>
            <a:r>
              <a:rPr lang="en-US" sz="2800" dirty="0"/>
              <a:t>How does the Open Meeting Law classify recordings made during open meetings?</a:t>
            </a:r>
          </a:p>
          <a:p>
            <a:pPr marL="0" indent="0">
              <a:buClr>
                <a:srgbClr val="0054A6"/>
              </a:buClr>
              <a:buNone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BBBE0A-C78D-2ABC-3A34-C080E307B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1" y="810003"/>
            <a:ext cx="4725590" cy="3175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980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477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Answer #3  – Open Meeting Law - Classification</a:t>
            </a:r>
            <a:endParaRPr lang="en-US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6DC1B5-97D0-446F-A4E8-709E9171B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30680"/>
            <a:ext cx="8330184" cy="4861560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600" b="1" dirty="0"/>
              <a:t>Answer</a:t>
            </a:r>
            <a:r>
              <a:rPr lang="en-US" sz="3600" dirty="0"/>
              <a:t>: Classified as Public. </a:t>
            </a:r>
          </a:p>
          <a:p>
            <a:pPr marL="395288" indent="-395288">
              <a:buClr>
                <a:srgbClr val="0054A6"/>
              </a:buClr>
            </a:pPr>
            <a:r>
              <a:rPr lang="en-US" sz="3600" dirty="0"/>
              <a:t> 13D.05, subd. 1(c) </a:t>
            </a:r>
          </a:p>
          <a:p>
            <a:pPr marL="395288" indent="-395288">
              <a:buClr>
                <a:srgbClr val="0054A6"/>
              </a:buClr>
            </a:pPr>
            <a:r>
              <a:rPr lang="en-US" sz="3600" dirty="0"/>
              <a:t>The Open Meeting Law has NO requirement to record open meetings. </a:t>
            </a:r>
          </a:p>
          <a:p>
            <a:pPr marL="354013" indent="-354013">
              <a:buClr>
                <a:srgbClr val="0054A6"/>
              </a:buClr>
            </a:pPr>
            <a:r>
              <a:rPr lang="en-US" sz="3600" dirty="0"/>
              <a:t>Closed meetings do need to be recorded (except those closed pursuant to Attorney-client privilege).</a:t>
            </a:r>
          </a:p>
          <a:p>
            <a:pPr marL="0" indent="0">
              <a:buClr>
                <a:srgbClr val="0054A6"/>
              </a:buClr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318099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 - &amp;quot;Section Title Slide (One Line)&amp;quot;&quot;/&gt;&lt;property id=&quot;20307&quot; value=&quot;406&quot;/&gt;&lt;/object&gt;&lt;object type=&quot;3&quot; unique_id=&quot;10005&quot;&gt;&lt;property id=&quot;20148&quot; value=&quot;5&quot;/&gt;&lt;property id=&quot;20300&quot; value=&quot;Slide 3 - &amp;quot;Agenda&amp;quot;&quot;/&gt;&lt;property id=&quot;20307&quot; value=&quot;456&quot;/&gt;&lt;/object&gt;&lt;object type=&quot;3&quot; unique_id=&quot;10006&quot;&gt;&lt;property id=&quot;20148&quot; value=&quot;5&quot;/&gt;&lt;property id=&quot;20300&quot; value=&quot;Slide 4 - &amp;quot;Using Images&amp;quot;&quot;/&gt;&lt;property id=&quot;20307&quot; value=&quot;458&quot;/&gt;&lt;/object&gt;&lt;object type=&quot;3&quot; unique_id=&quot;10007&quot;&gt;&lt;property id=&quot;20148&quot; value=&quot;5&quot;/&gt;&lt;property id=&quot;20300&quot; value=&quot;Slide 5 - &amp;quot;Thank you again!&amp;quot;&quot;/&gt;&lt;property id=&quot;20307&quot; value=&quot;481&quot;/&gt;&lt;/object&gt;&lt;object type=&quot;3&quot; unique_id=&quot;10176&quot;&gt;&lt;property id=&quot;20148&quot; value=&quot;5&quot;/&gt;&lt;property id=&quot;20300&quot; value=&quot;Slide 1&quot;/&gt;&lt;property id=&quot;20307&quot; value=&quot;482&quot;/&gt;&lt;/object&gt;&lt;/object&gt;&lt;object type=&quot;8&quot; unique_id=&quot;1001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_x0020_Type xmlns="b0c110eb-2bf3-4d9a-8ca9-e269e048f20f">Template</Doc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2959CFDCE4774BA1D09DA1FDC4C8F8" ma:contentTypeVersion="1" ma:contentTypeDescription="Create a new document." ma:contentTypeScope="" ma:versionID="1f7f5663cad6477919742dd766e17e7a">
  <xsd:schema xmlns:xsd="http://www.w3.org/2001/XMLSchema" xmlns:xs="http://www.w3.org/2001/XMLSchema" xmlns:p="http://schemas.microsoft.com/office/2006/metadata/properties" xmlns:ns2="b0c110eb-2bf3-4d9a-8ca9-e269e048f20f" targetNamespace="http://schemas.microsoft.com/office/2006/metadata/properties" ma:root="true" ma:fieldsID="c662c0886d9acbf7a9fe6fc7fea3baca" ns2:_="">
    <xsd:import namespace="b0c110eb-2bf3-4d9a-8ca9-e269e048f20f"/>
    <xsd:element name="properties">
      <xsd:complexType>
        <xsd:sequence>
          <xsd:element name="documentManagement">
            <xsd:complexType>
              <xsd:all>
                <xsd:element ref="ns2:Doc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c110eb-2bf3-4d9a-8ca9-e269e048f20f" elementFormDefault="qualified">
    <xsd:import namespace="http://schemas.microsoft.com/office/2006/documentManagement/types"/>
    <xsd:import namespace="http://schemas.microsoft.com/office/infopath/2007/PartnerControls"/>
    <xsd:element name="Doc_x0020_Type" ma:index="8" nillable="true" ma:displayName="Doc Type" ma:format="RadioButtons" ma:internalName="Doc_x0020_Type">
      <xsd:simpleType>
        <xsd:restriction base="dms:Choice">
          <xsd:enumeration value="Logo"/>
          <xsd:enumeration value="Templa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8389D6-E0FD-469D-8587-EA39AB285030}">
  <ds:schemaRefs>
    <ds:schemaRef ds:uri="http://schemas.microsoft.com/office/2006/documentManagement/types"/>
    <ds:schemaRef ds:uri="http://purl.org/dc/terms/"/>
    <ds:schemaRef ds:uri="b0c110eb-2bf3-4d9a-8ca9-e269e048f20f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B153553-7048-44C0-962D-31C90BA4FF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4EF8E2-3139-418A-9FDB-BACD075AE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c110eb-2bf3-4d9a-8ca9-e269e048f2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MN.IT</Template>
  <TotalTime>53288</TotalTime>
  <Words>864</Words>
  <Application>Microsoft Office PowerPoint</Application>
  <PresentationFormat>On-screen Show (4:3)</PresentationFormat>
  <Paragraphs>92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NeueHaasGroteskText Std</vt:lpstr>
      <vt:lpstr>MN.IT</vt:lpstr>
      <vt:lpstr>Data Practices Potpourri Webinar</vt:lpstr>
      <vt:lpstr>Who we are and what we do</vt:lpstr>
      <vt:lpstr>Today’s agenda – 11:00 am – 11:30 am</vt:lpstr>
      <vt:lpstr>Question #1 –  Data Request Response Time</vt:lpstr>
      <vt:lpstr>Answer #1 – Data Request Response Time Answer</vt:lpstr>
      <vt:lpstr>Question #2 – Large Data Requests</vt:lpstr>
      <vt:lpstr>Answer #2  – Large Data Requests</vt:lpstr>
      <vt:lpstr>Question #3  – Open Meeting Law - Classification</vt:lpstr>
      <vt:lpstr>Answer #3  – Open Meeting Law - Classification</vt:lpstr>
      <vt:lpstr>Question #4 – Data Copy Costs</vt:lpstr>
      <vt:lpstr>Answer #4  – Data Copy Costs</vt:lpstr>
      <vt:lpstr>Question #5  – Automated License Plate Reader Classification</vt:lpstr>
      <vt:lpstr>Answer #5  – Automated License Plate Reader Classification</vt:lpstr>
      <vt:lpstr>Question #6 – Can I release not public data by subpoena?</vt:lpstr>
      <vt:lpstr>Answer #6 – Can I release not public data by subpoena?</vt:lpstr>
      <vt:lpstr>Send us your questions </vt:lpstr>
      <vt:lpstr>Webinar evaluation </vt:lpstr>
      <vt:lpstr>Stay in touch!</vt:lpstr>
    </vt:vector>
  </TitlesOfParts>
  <Company>State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Minnesota Sample PowerPoint Template</dc:title>
  <dc:subject>PowerPoint Template</dc:subject>
  <dc:creator>MN.IT Services Communications</dc:creator>
  <cp:keywords>PowerPoint, Template</cp:keywords>
  <dc:description>Version 1.1, Released 8-2016</dc:description>
  <cp:lastModifiedBy>Fitchett, Kriystauhl (ADM)</cp:lastModifiedBy>
  <cp:revision>1471</cp:revision>
  <cp:lastPrinted>2026-08-24T13:42:43Z</cp:lastPrinted>
  <dcterms:created xsi:type="dcterms:W3CDTF">2016-01-06T16:54:03Z</dcterms:created>
  <dcterms:modified xsi:type="dcterms:W3CDTF">2026-08-26T15:50:38Z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0x0101000C2959CFDCE4774BA1D09DA1FDC4C8F8</vt:lpwstr>
  </property>
</Properties>
</file>