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34" r:id="rId2"/>
  </p:sldMasterIdLst>
  <p:notesMasterIdLst>
    <p:notesMasterId r:id="rId26"/>
  </p:notesMasterIdLst>
  <p:sldIdLst>
    <p:sldId id="526" r:id="rId3"/>
    <p:sldId id="525" r:id="rId4"/>
    <p:sldId id="572" r:id="rId5"/>
    <p:sldId id="624" r:id="rId6"/>
    <p:sldId id="627" r:id="rId7"/>
    <p:sldId id="636" r:id="rId8"/>
    <p:sldId id="637" r:id="rId9"/>
    <p:sldId id="747" r:id="rId10"/>
    <p:sldId id="752" r:id="rId11"/>
    <p:sldId id="638" r:id="rId12"/>
    <p:sldId id="639" r:id="rId13"/>
    <p:sldId id="749" r:id="rId14"/>
    <p:sldId id="750" r:id="rId15"/>
    <p:sldId id="640" r:id="rId16"/>
    <p:sldId id="641" r:id="rId17"/>
    <p:sldId id="634" r:id="rId18"/>
    <p:sldId id="635" r:id="rId19"/>
    <p:sldId id="632" r:id="rId20"/>
    <p:sldId id="633" r:id="rId21"/>
    <p:sldId id="644" r:id="rId22"/>
    <p:sldId id="631" r:id="rId23"/>
    <p:sldId id="745" r:id="rId24"/>
    <p:sldId id="515" r:id="rId25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79974" autoAdjust="0"/>
  </p:normalViewPr>
  <p:slideViewPr>
    <p:cSldViewPr snapToGrid="0">
      <p:cViewPr varScale="1">
        <p:scale>
          <a:sx n="60" d="100"/>
          <a:sy n="60" d="100"/>
        </p:scale>
        <p:origin x="106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2712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3EEC4FE-FF7A-47A8-A378-658A8099646B}" type="datetimeFigureOut">
              <a:rPr lang="en-US" smtClean="0"/>
              <a:t>10/6/2026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ECB728C-5DAD-4A04-B418-12CA4B4CBC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422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6761" y="4631833"/>
            <a:ext cx="5974091" cy="4388053"/>
          </a:xfrm>
          <a:prstGeom prst="rect">
            <a:avLst/>
          </a:prstGeom>
        </p:spPr>
        <p:txBody>
          <a:bodyPr lIns="96545" tIns="48272" rIns="96545" bIns="48272"/>
          <a:lstStyle/>
          <a:p>
            <a:endParaRPr lang="en-US" sz="15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229920" y="9261976"/>
            <a:ext cx="3235966" cy="487561"/>
          </a:xfrm>
          <a:prstGeom prst="rect">
            <a:avLst/>
          </a:prstGeom>
        </p:spPr>
        <p:txBody>
          <a:bodyPr lIns="96545" tIns="48272" rIns="96545" bIns="48272"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>
          <a:xfrm>
            <a:off x="4229920" y="0"/>
            <a:ext cx="3235966" cy="487561"/>
          </a:xfrm>
          <a:prstGeom prst="rect">
            <a:avLst/>
          </a:prstGeom>
        </p:spPr>
        <p:txBody>
          <a:bodyPr lIns="96545" tIns="48272" rIns="96545" bIns="48272"/>
          <a:lstStyle/>
          <a:p>
            <a:r>
              <a:rPr lang="en-US" dirty="0"/>
              <a:t>February 2019</a:t>
            </a:r>
          </a:p>
        </p:txBody>
      </p:sp>
    </p:spTree>
    <p:extLst>
      <p:ext uri="{BB962C8B-B14F-4D97-AF65-F5344CB8AC3E}">
        <p14:creationId xmlns:p14="http://schemas.microsoft.com/office/powerpoint/2010/main" val="3158307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5BC9E86-23BD-414A-AD8D-64FF49728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716931"/>
            <a:ext cx="5852160" cy="3780473"/>
          </a:xfrm>
        </p:spPr>
        <p:txBody>
          <a:bodyPr/>
          <a:lstStyle/>
          <a:p>
            <a:endParaRPr lang="en-US" sz="15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</a:pPr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>
          <a:xfrm>
            <a:off x="0" y="0"/>
            <a:ext cx="3244766" cy="48856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March 2017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 dirty="0"/>
              <a:t>November 2019</a:t>
            </a:r>
          </a:p>
        </p:txBody>
      </p:sp>
    </p:spTree>
    <p:extLst>
      <p:ext uri="{BB962C8B-B14F-4D97-AF65-F5344CB8AC3E}">
        <p14:creationId xmlns:p14="http://schemas.microsoft.com/office/powerpoint/2010/main" val="862991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3833580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2569387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02637-34DD-6FF2-1CEA-F46D0471E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204C4C-A071-BC19-B67B-4307CF861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E7073A-D5F2-416F-5E1C-EB8E5100C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8F1B68-2CF9-7F64-A0C5-365A6619E6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97475A-4A0D-DA87-B05C-6F85633B3CAC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61713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ED52F-169A-56E7-D1CA-0E5F76B06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1DEC02-D770-4F56-786D-02633E8201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6517A1-E852-ADAD-83D4-5601378B6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6440B-263F-1377-58C6-049893776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B37CA-1CB7-791B-525E-10431AA8B5B3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422187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ACF8D-E1E4-8AD9-02EB-E1DB2F30F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4C1DE-6D84-9DE2-D7E2-9FAFFA80A7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BD7D05-9D96-587D-5E26-2598426F1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9FF52-9B59-BD70-82EA-9EF4C540E0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829F4F-906C-F024-FB31-D6737474943E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105649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742AD-9E3A-97A6-4CCA-F8DECAC01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D66AB4-7049-5683-E7B9-63767E56D3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F52CF-5A2F-59BD-44AB-70718A907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3C0E1-818C-8F3D-A76E-0FE27E07A6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9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4A3FD3-1042-E9FC-B225-BE544495E811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3976631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BFFBD-B99E-FB6F-327D-375828F73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AEB6C9-2019-973A-CC5E-0BAEA546B6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A768DD-24B8-2E9F-5E89-86FE848DE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F0A4C-19D1-0D97-4E1A-0AA2C472D6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10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078F81-B753-DE1C-F76F-0DCC7EAE27BC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3921224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A608C-F04A-A81C-DEEA-5F582CB55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B55D0E-4091-F0ED-C35B-0FAF42BDF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C23F23-9728-6435-90E9-64D75ACFA5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8A8F3-9AD4-FD56-95CD-1F8EB122DE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11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F44087-129F-649D-D6FA-53E66A417337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1769491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1CD76-FA06-58FE-9DBD-BD8971A5E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7D8FCF-B54B-C649-CC98-BFF2AA5ED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266BF9-E79F-7D54-0EB0-BAD1B6E1D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47F67-7EB6-E66F-7360-1D0301CF1E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12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9FBAA-0271-C0E9-E9D2-BB207C5F09B4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1727714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FA63E-3050-B974-16A5-B67D8663F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9ED8C1-0C11-4B07-2B1C-91199DA9D4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6B2EE2-4321-E2B3-1F04-82489B45F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826443-97A6-CFF1-C79E-DE618F1DD6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13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2576A-6F18-E789-49F3-4F90E1FE9A16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3827619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310D6-C1F3-4473-6B1F-3B29A3C13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93A83B-B725-140B-600E-E35863EAB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865C76-2E9F-1414-4B6B-50F31CBF0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74E2E-9E4C-CBAC-3EEF-A467535C57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14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B37646-5C92-99DB-E410-8F84B3C6E4C1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29670801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1B14E-236D-4C84-93B4-228A0A661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F2BE68-7CD2-2F21-A061-3A83F84686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1F98A-0C20-7FE2-A591-4E041993F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B7338B-7B7A-A2D4-C7ED-217248812D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15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D463E5-F8D0-FB6F-733A-241F4E90C7E9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11802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6C344-11BD-FC99-DDD4-0DF965F9E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9C6EAD-0C17-DEF5-011E-39B90495DF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4E6D4C-7F5A-4AC9-0CF9-37974AB408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426FC-49AC-3246-31A1-C8AF9A37C3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16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D4B78F-B719-DFC7-480A-F2375E157AA7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3620963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B6A60-AB8C-B653-E847-0D644373F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861EBC-0FEC-4297-8EC4-2B183516D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9826C6-65B8-80EF-5E32-1FBC64E09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0742A-B53A-C40F-7569-C4194FE145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17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D350DF-7475-C952-09ED-25370E000AE4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4293494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18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23807834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19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3535967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25CC0-4F07-4626-3474-4A473EA7C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3FD281-D547-E55B-36A8-39591D18ED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B92816-1F77-5946-751A-09D458170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5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60DEA-4454-AEE6-6F3E-085C91A3E0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20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94DCC-CA9C-3FB4-9527-A0A199097983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764103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lnSpc>
                <a:spcPct val="107000"/>
              </a:lnSpc>
              <a:defRPr/>
            </a:pPr>
            <a:endParaRPr lang="en-US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B728C-5DAD-4A04-B418-12CA4B4CBC1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3428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36495-E514-8880-04A4-6111F4948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0073A7-095D-EC20-4541-0E97C4F06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5003E7-5ED9-13A2-29EB-7A4F4C2D3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lnSpc>
                <a:spcPct val="107000"/>
              </a:lnSpc>
              <a:defRPr/>
            </a:pPr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58D0EB3-BDF8-E74D-C140-382CCD89B34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B8396DD0-6C04-47D4-BF64-B4EAD7AEF9D6}" type="datetime6">
              <a:rPr lang="en-US" smtClean="0"/>
              <a:t>October 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318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6A68C-B2B8-4636-9C3C-C6661393D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8453" y="4697254"/>
            <a:ext cx="5980853" cy="3843814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7000"/>
              </a:lnSpc>
            </a:pPr>
            <a:endParaRPr lang="en-US" sz="15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314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03407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65" y="1798682"/>
            <a:ext cx="5796669" cy="9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34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12601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08" y="1773837"/>
            <a:ext cx="5361384" cy="8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23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5" y="6164033"/>
            <a:ext cx="2106032" cy="33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316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593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360302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59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67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8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58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2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04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777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911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965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479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533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117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916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510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592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825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047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3902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38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570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9536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375737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7213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334801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927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6510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0440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292113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432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3061293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385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7690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28608902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462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0524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5996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134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9538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8402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3655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6231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11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8920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1289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00386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70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6783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03407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65" y="1798682"/>
            <a:ext cx="5796669" cy="9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9177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12601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08" y="1773837"/>
            <a:ext cx="5361384" cy="8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610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5" y="6164033"/>
            <a:ext cx="2106032" cy="33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765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3680280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360302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0402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7733914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4692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9871342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9390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3983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8285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6908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8496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199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6484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20111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2499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5169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1910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6604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46808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008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1082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689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201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926766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779347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793232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8894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7396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2530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803683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4182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247950291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5490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15885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3413973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8196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6721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8575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83702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912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32899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4305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3623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89212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4846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634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70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3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9" Type="http://schemas.openxmlformats.org/officeDocument/2006/relationships/slideLayout" Target="../slideLayouts/slideLayout88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34" Type="http://schemas.openxmlformats.org/officeDocument/2006/relationships/slideLayout" Target="../slideLayouts/slideLayout83.xml"/><Relationship Id="rId42" Type="http://schemas.openxmlformats.org/officeDocument/2006/relationships/slideLayout" Target="../slideLayouts/slideLayout91.xml"/><Relationship Id="rId47" Type="http://schemas.openxmlformats.org/officeDocument/2006/relationships/slideLayout" Target="../slideLayouts/slideLayout96.xml"/><Relationship Id="rId50" Type="http://schemas.openxmlformats.org/officeDocument/2006/relationships/theme" Target="../theme/theme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82.xml"/><Relationship Id="rId38" Type="http://schemas.openxmlformats.org/officeDocument/2006/relationships/slideLayout" Target="../slideLayouts/slideLayout87.xml"/><Relationship Id="rId46" Type="http://schemas.openxmlformats.org/officeDocument/2006/relationships/slideLayout" Target="../slideLayouts/slideLayout95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78.xml"/><Relationship Id="rId41" Type="http://schemas.openxmlformats.org/officeDocument/2006/relationships/slideLayout" Target="../slideLayouts/slideLayout90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81.xml"/><Relationship Id="rId37" Type="http://schemas.openxmlformats.org/officeDocument/2006/relationships/slideLayout" Target="../slideLayouts/slideLayout86.xml"/><Relationship Id="rId40" Type="http://schemas.openxmlformats.org/officeDocument/2006/relationships/slideLayout" Target="../slideLayouts/slideLayout89.xml"/><Relationship Id="rId45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36" Type="http://schemas.openxmlformats.org/officeDocument/2006/relationships/slideLayout" Target="../slideLayouts/slideLayout85.xml"/><Relationship Id="rId4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4" Type="http://schemas.openxmlformats.org/officeDocument/2006/relationships/slideLayout" Target="../slideLayouts/slideLayout93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Relationship Id="rId35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92.xml"/><Relationship Id="rId48" Type="http://schemas.openxmlformats.org/officeDocument/2006/relationships/slideLayout" Target="../slideLayouts/slideLayout97.xml"/><Relationship Id="rId8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8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42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  <p:sldLayoutId id="2147483756" r:id="rId22"/>
    <p:sldLayoutId id="2147483757" r:id="rId23"/>
    <p:sldLayoutId id="2147483758" r:id="rId24"/>
    <p:sldLayoutId id="2147483759" r:id="rId25"/>
    <p:sldLayoutId id="2147483760" r:id="rId26"/>
    <p:sldLayoutId id="2147483761" r:id="rId27"/>
    <p:sldLayoutId id="2147483762" r:id="rId28"/>
    <p:sldLayoutId id="2147483763" r:id="rId29"/>
    <p:sldLayoutId id="2147483764" r:id="rId30"/>
    <p:sldLayoutId id="2147483765" r:id="rId31"/>
    <p:sldLayoutId id="2147483766" r:id="rId32"/>
    <p:sldLayoutId id="2147483767" r:id="rId33"/>
    <p:sldLayoutId id="2147483768" r:id="rId34"/>
    <p:sldLayoutId id="2147483769" r:id="rId35"/>
    <p:sldLayoutId id="2147483770" r:id="rId36"/>
    <p:sldLayoutId id="2147483771" r:id="rId37"/>
    <p:sldLayoutId id="2147483772" r:id="rId38"/>
    <p:sldLayoutId id="2147483773" r:id="rId39"/>
    <p:sldLayoutId id="2147483774" r:id="rId40"/>
    <p:sldLayoutId id="2147483775" r:id="rId41"/>
    <p:sldLayoutId id="2147483776" r:id="rId42"/>
    <p:sldLayoutId id="2147483777" r:id="rId43"/>
    <p:sldLayoutId id="2147483778" r:id="rId44"/>
    <p:sldLayoutId id="2147483779" r:id="rId45"/>
    <p:sldLayoutId id="2147483780" r:id="rId46"/>
    <p:sldLayoutId id="2147483781" r:id="rId47"/>
    <p:sldLayoutId id="2147483782" r:id="rId48"/>
    <p:sldLayoutId id="2147483783" r:id="rId4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n.gov/admin/data-practice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s.lcc.mn.gov/iMaps/district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lcc.mn.gov/lcdp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mn.gov/admin/data-practices/news/trainings/webinars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5.xml"/><Relationship Id="rId4" Type="http://schemas.openxmlformats.org/officeDocument/2006/relationships/hyperlink" Target="https://www.youtube.com/user/INFOIPAD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RrAU68QkGUWPJricIVmCjD6tc1lmFLRAnmvJCSN4He5UM1lCTlBMSTlITEgzWktNT1NaQU9HNUtJOCQlQCN0PWcu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.dpo@state.mn.u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8.xml"/><Relationship Id="rId6" Type="http://schemas.openxmlformats.org/officeDocument/2006/relationships/hyperlink" Target="https://www.youtube.com/user/INFOIPAD" TargetMode="External"/><Relationship Id="rId5" Type="http://schemas.openxmlformats.org/officeDocument/2006/relationships/hyperlink" Target="https://twitter.com/MNgovdata" TargetMode="External"/><Relationship Id="rId4" Type="http://schemas.openxmlformats.org/officeDocument/2006/relationships/hyperlink" Target="https://mn.gov/admin/data-practic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Practices Potpourri Webinar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October 8, 2026</a:t>
            </a:r>
          </a:p>
          <a:p>
            <a:r>
              <a:rPr lang="en-US" sz="2000" dirty="0"/>
              <a:t>11:00 – 11:30 AM</a:t>
            </a:r>
          </a:p>
        </p:txBody>
      </p:sp>
    </p:spTree>
    <p:extLst>
      <p:ext uri="{BB962C8B-B14F-4D97-AF65-F5344CB8AC3E}">
        <p14:creationId xmlns:p14="http://schemas.microsoft.com/office/powerpoint/2010/main" val="4186815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" y="161761"/>
            <a:ext cx="78867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We are a statewide resource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" y="1597460"/>
            <a:ext cx="7886700" cy="4351338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Data Practices Office</a:t>
            </a:r>
          </a:p>
          <a:p>
            <a:pPr lvl="1">
              <a:buClr>
                <a:srgbClr val="0054A6"/>
              </a:buClr>
            </a:pPr>
            <a:r>
              <a:rPr lang="en-US" sz="2800" dirty="0"/>
              <a:t>Informal advice/technical assistance</a:t>
            </a:r>
          </a:p>
          <a:p>
            <a:pPr lvl="1">
              <a:buClr>
                <a:srgbClr val="0054A6"/>
              </a:buClr>
            </a:pPr>
            <a:r>
              <a:rPr lang="en-US" sz="2800" dirty="0"/>
              <a:t>Commissioner of Administration advisory opinions</a:t>
            </a:r>
          </a:p>
          <a:p>
            <a:pPr lvl="1">
              <a:buClr>
                <a:srgbClr val="0054A6"/>
              </a:buClr>
            </a:pPr>
            <a:r>
              <a:rPr lang="en-US" sz="2800" dirty="0"/>
              <a:t>Website and info pages: </a:t>
            </a:r>
            <a:r>
              <a:rPr lang="en-US" sz="3000" dirty="0">
                <a:hlinkClick r:id="rId3"/>
              </a:rPr>
              <a:t>https://mn.gov/admin/data-practices/</a:t>
            </a:r>
            <a:r>
              <a:rPr lang="en-US" sz="3000" dirty="0"/>
              <a:t> </a:t>
            </a:r>
          </a:p>
          <a:p>
            <a:pPr lvl="1">
              <a:buClr>
                <a:srgbClr val="0054A6"/>
              </a:buClr>
            </a:pPr>
            <a:r>
              <a:rPr lang="en-US" sz="2800" dirty="0"/>
              <a:t>Listserv and newsletters</a:t>
            </a:r>
          </a:p>
          <a:p>
            <a:pPr lvl="1">
              <a:buClr>
                <a:srgbClr val="0054A6"/>
              </a:buClr>
            </a:pPr>
            <a:r>
              <a:rPr lang="en-US" sz="2800" dirty="0"/>
              <a:t>Legislative assistance</a:t>
            </a:r>
          </a:p>
          <a:p>
            <a:pPr lvl="1">
              <a:buClr>
                <a:srgbClr val="0054A6"/>
              </a:buClr>
            </a:pPr>
            <a:r>
              <a:rPr lang="en-US" sz="2800" dirty="0"/>
              <a:t>Training</a:t>
            </a:r>
          </a:p>
        </p:txBody>
      </p:sp>
      <p:pic>
        <p:nvPicPr>
          <p:cNvPr id="4" name="Picture 3" descr="picture of website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5296" y="4282758"/>
            <a:ext cx="3986784" cy="249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2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2872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Today’s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481" y="1572718"/>
            <a:ext cx="8380955" cy="5014694"/>
          </a:xfrm>
        </p:spPr>
        <p:txBody>
          <a:bodyPr anchor="t">
            <a:normAutofit/>
          </a:bodyPr>
          <a:lstStyle/>
          <a:p>
            <a:pPr marL="0" indent="0" defTabSz="914400"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  <a:buNone/>
            </a:pPr>
            <a:r>
              <a:rPr lang="en-US" sz="3600" b="1" dirty="0"/>
              <a:t>11:00 a.m.</a:t>
            </a:r>
            <a:r>
              <a:rPr lang="en-US" sz="3600" dirty="0"/>
              <a:t>- Data Practices Potpourri: A discussion of questions that DPO has recently received </a:t>
            </a:r>
          </a:p>
          <a:p>
            <a:pPr marL="0" indent="0" defTabSz="914400"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  <a:buNone/>
            </a:pPr>
            <a:r>
              <a:rPr lang="en-US" sz="3600" b="1" dirty="0"/>
              <a:t>11:20 a.m.</a:t>
            </a:r>
            <a:r>
              <a:rPr lang="en-US" sz="3600" dirty="0"/>
              <a:t> - Q&amp;A</a:t>
            </a:r>
          </a:p>
          <a:p>
            <a:pPr marL="0" indent="0" defTabSz="914400"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  <a:buNone/>
            </a:pPr>
            <a:r>
              <a:rPr lang="en-US" sz="3600" b="1" dirty="0"/>
              <a:t>11:30 a.m. </a:t>
            </a:r>
            <a:r>
              <a:rPr lang="en-US" sz="3600" dirty="0"/>
              <a:t>- End</a:t>
            </a:r>
          </a:p>
        </p:txBody>
      </p:sp>
    </p:spTree>
    <p:extLst>
      <p:ext uri="{BB962C8B-B14F-4D97-AF65-F5344CB8AC3E}">
        <p14:creationId xmlns:p14="http://schemas.microsoft.com/office/powerpoint/2010/main" val="3638859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Q. #1 –  Copy Costs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30680"/>
            <a:ext cx="8397240" cy="477012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b="1" dirty="0"/>
              <a:t>Question: </a:t>
            </a:r>
            <a:r>
              <a:rPr lang="en-US" sz="3600" dirty="0"/>
              <a:t>A person who has been receiving social services from our agency makes a request for “all data about me that the agency maintains.” It takes many hours to search and retrieve the data; can we charge for this time?</a:t>
            </a:r>
          </a:p>
        </p:txBody>
      </p:sp>
    </p:spTree>
    <p:extLst>
      <p:ext uri="{BB962C8B-B14F-4D97-AF65-F5344CB8AC3E}">
        <p14:creationId xmlns:p14="http://schemas.microsoft.com/office/powerpoint/2010/main" val="2485929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A. #1 – Copy costs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9" y="1630680"/>
            <a:ext cx="8791302" cy="502920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200" b="1" dirty="0"/>
              <a:t>Answer: No. </a:t>
            </a:r>
            <a:r>
              <a:rPr lang="en-US" sz="3200" dirty="0"/>
              <a:t>Copy costs for data subject requests are limited to the actual costs of making and certifying the copies &amp; the cost of materials.</a:t>
            </a:r>
            <a:endParaRPr lang="en-US" sz="3200" b="1" dirty="0"/>
          </a:p>
          <a:p>
            <a:pPr>
              <a:buClr>
                <a:srgbClr val="0054A6"/>
              </a:buClr>
            </a:pPr>
            <a:r>
              <a:rPr lang="en-US" sz="2600" dirty="0"/>
              <a:t>Costs for data subject requests are set out in </a:t>
            </a:r>
            <a:br>
              <a:rPr lang="en-US" sz="2600" dirty="0"/>
            </a:br>
            <a:r>
              <a:rPr lang="en-US" sz="2600" dirty="0"/>
              <a:t>Minn. Stat., sec. 13.04, subd. 3 &amp; Minn. R. 1205.0400, subp. 5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Minn. Stat., sec. 13.03 governs public data requests and specifically allows the responsible authority to charge for the actual costs of searching for and retrieving government data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Minn. Stat., sec. 13.04 does NOT include this language</a:t>
            </a:r>
          </a:p>
        </p:txBody>
      </p:sp>
    </p:spTree>
    <p:extLst>
      <p:ext uri="{BB962C8B-B14F-4D97-AF65-F5344CB8AC3E}">
        <p14:creationId xmlns:p14="http://schemas.microsoft.com/office/powerpoint/2010/main" val="1216490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B4156-11BC-39AE-73CF-B8285A998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411F1-B3E0-C859-5652-E57B5FF9F90A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Q. #2 –  Data on minors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F0011CF-8E1E-8EB8-8810-BF5F97154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30680"/>
            <a:ext cx="8397240" cy="477012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b="1" dirty="0"/>
              <a:t>Question: </a:t>
            </a:r>
            <a:r>
              <a:rPr lang="en-US" sz="3600" dirty="0"/>
              <a:t>A father has requested his minor child’s private data. We know that he is currently involved in a custody dispute and he may want to use this as evidence. Can he access his child’s private data?</a:t>
            </a:r>
          </a:p>
        </p:txBody>
      </p:sp>
    </p:spTree>
    <p:extLst>
      <p:ext uri="{BB962C8B-B14F-4D97-AF65-F5344CB8AC3E}">
        <p14:creationId xmlns:p14="http://schemas.microsoft.com/office/powerpoint/2010/main" val="1623063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34766-FA6A-13A3-A057-3A4681FF1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5228A-C34F-AAC1-F277-0B69800F96FC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A. #2 – Data on minors 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36DE2C-EF6A-C377-0013-52A1F50BF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9" y="1434905"/>
            <a:ext cx="8791302" cy="5416322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200" b="1" dirty="0"/>
              <a:t>Answer: Yes, unless:</a:t>
            </a:r>
            <a:br>
              <a:rPr lang="en-US" sz="3200" b="1" dirty="0"/>
            </a:br>
            <a:r>
              <a:rPr lang="en-US" sz="3200" dirty="0"/>
              <a:t>(1) Your entity is aware of a court order that terminated the father’s parental rights; or,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200" dirty="0"/>
              <a:t>(2) Your entity is aware of a court order that specifically limits the father’s data access rights; or,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3200" dirty="0"/>
              <a:t>(3) The minor child has requested that you not release their data to their father, and your entity has determined that withholding the data is in the child’s best interest.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119093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328E1-8357-1AEF-B0ED-BA435AF48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C0F16-F28C-2422-DA08-7E983D95AB67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A. #2 cont.– Data on minors 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39B2BB0-4F35-BB35-3E6A-B340380A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9" y="1434905"/>
            <a:ext cx="8791302" cy="5416322"/>
          </a:xfrm>
        </p:spPr>
        <p:txBody>
          <a:bodyPr anchor="t">
            <a:noAutofit/>
          </a:bodyPr>
          <a:lstStyle/>
          <a:p>
            <a:pPr>
              <a:buClr>
                <a:srgbClr val="0054A6"/>
              </a:buClr>
            </a:pPr>
            <a:r>
              <a:rPr lang="en-US" sz="2600" dirty="0"/>
              <a:t>In the case of a minor, “individual” includes a parent or guardian (Minn. Stat., sec. 13.02, subd. 8)</a:t>
            </a:r>
          </a:p>
          <a:p>
            <a:pPr>
              <a:buClr>
                <a:srgbClr val="0054A6"/>
              </a:buClr>
            </a:pPr>
            <a:r>
              <a:rPr lang="en-US" sz="2600" dirty="0"/>
              <a:t>Parents are presumed to have access to their minor children’s private data (Minn. R. 1205.0500, </a:t>
            </a:r>
            <a:r>
              <a:rPr lang="en-US" sz="2600" dirty="0" err="1"/>
              <a:t>subp</a:t>
            </a:r>
            <a:r>
              <a:rPr lang="en-US" sz="2600" dirty="0"/>
              <a:t>. 2)</a:t>
            </a:r>
          </a:p>
          <a:p>
            <a:pPr>
              <a:buClr>
                <a:srgbClr val="0054A6"/>
              </a:buClr>
            </a:pPr>
            <a:r>
              <a:rPr lang="en-US" sz="2600" dirty="0"/>
              <a:t>Parent’s step into the shoes of the minor child for data access purposes</a:t>
            </a:r>
          </a:p>
          <a:p>
            <a:pPr>
              <a:buClr>
                <a:srgbClr val="0054A6"/>
              </a:buClr>
            </a:pPr>
            <a:r>
              <a:rPr lang="en-US" sz="2600" dirty="0"/>
              <a:t>Minor children can request that the data not be provided to their parent (Minn. Stat., sec. 13.02, subd. 8 &amp; Minn. R. 1205.0500, subp. 3)</a:t>
            </a:r>
          </a:p>
          <a:p>
            <a:pPr>
              <a:buClr>
                <a:srgbClr val="0054A6"/>
              </a:buClr>
            </a:pPr>
            <a:r>
              <a:rPr lang="en-US" sz="2600" dirty="0"/>
              <a:t>When the child is no longer a minor, parents no longer get access</a:t>
            </a:r>
          </a:p>
        </p:txBody>
      </p:sp>
    </p:spTree>
    <p:extLst>
      <p:ext uri="{BB962C8B-B14F-4D97-AF65-F5344CB8AC3E}">
        <p14:creationId xmlns:p14="http://schemas.microsoft.com/office/powerpoint/2010/main" val="2078707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F1CBD-124F-C631-7CC3-AFCA6BBF8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CAC7-713D-EA3B-AE59-D5D1DA5B13B3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A. #2 Note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04721E4-10C2-1FC4-408B-7626501D7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9" y="1434905"/>
            <a:ext cx="8791302" cy="5416322"/>
          </a:xfrm>
        </p:spPr>
        <p:txBody>
          <a:bodyPr anchor="t"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900" dirty="0"/>
              <a:t>We analyze the provisions of Data Practices Act &amp; other laws related to data access. The information we provide is based on that analysis.</a:t>
            </a:r>
          </a:p>
          <a:p>
            <a:pPr>
              <a:buClr>
                <a:srgbClr val="0054A6"/>
              </a:buClr>
            </a:pPr>
            <a:r>
              <a:rPr lang="en-US" sz="2900" dirty="0"/>
              <a:t>We do not give legal advice.</a:t>
            </a:r>
          </a:p>
          <a:p>
            <a:pPr>
              <a:buClr>
                <a:srgbClr val="0054A6"/>
              </a:buClr>
            </a:pPr>
            <a:r>
              <a:rPr lang="en-US" sz="2900" dirty="0"/>
              <a:t>If you have serious concerns that are outside Data Practices Act considerations (e.g. the safety of the minor), please reach out to your legal counsel.  </a:t>
            </a:r>
          </a:p>
        </p:txBody>
      </p:sp>
    </p:spTree>
    <p:extLst>
      <p:ext uri="{BB962C8B-B14F-4D97-AF65-F5344CB8AC3E}">
        <p14:creationId xmlns:p14="http://schemas.microsoft.com/office/powerpoint/2010/main" val="961114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1DB96-0175-8B54-6253-E8FF3406E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78119-482B-C6F9-E312-DA2A33CF428C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Q. #3 – Townships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4A4F7E5-8465-DADC-9FC6-AC3DB75C6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30680"/>
            <a:ext cx="8397240" cy="477012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b="1" dirty="0"/>
              <a:t>Question: </a:t>
            </a:r>
            <a:r>
              <a:rPr lang="en-US" sz="3600" dirty="0"/>
              <a:t>I requested data from my township, and they are not working with me at all. Aren’t they required to respond to data requests?</a:t>
            </a:r>
          </a:p>
        </p:txBody>
      </p:sp>
    </p:spTree>
    <p:extLst>
      <p:ext uri="{BB962C8B-B14F-4D97-AF65-F5344CB8AC3E}">
        <p14:creationId xmlns:p14="http://schemas.microsoft.com/office/powerpoint/2010/main" val="2060020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E11F7-1A69-332C-CE59-5A05B9A9D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8D28-ABBC-70A4-38EB-189786BF4964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A. #3 – Townships 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E6B72A-B5D8-2E55-40CE-EDBC2EA12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9" y="1630680"/>
            <a:ext cx="8791302" cy="502920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200" b="1" dirty="0"/>
              <a:t>Answer: It depends. </a:t>
            </a:r>
            <a:endParaRPr lang="en-US" sz="3200" dirty="0"/>
          </a:p>
          <a:p>
            <a:pPr>
              <a:buClr>
                <a:srgbClr val="0054A6"/>
              </a:buClr>
            </a:pPr>
            <a:r>
              <a:rPr lang="en-US" sz="3200" dirty="0"/>
              <a:t>The Data Practices Act only applies to townships located within the seven-county metropolitan area exercising powers under Ch. 368. </a:t>
            </a:r>
          </a:p>
          <a:p>
            <a:pPr lvl="1">
              <a:buClr>
                <a:srgbClr val="0054A6"/>
              </a:buClr>
            </a:pPr>
            <a:r>
              <a:rPr lang="en-US" sz="2900" dirty="0"/>
              <a:t>Minn. Stat., sec. 13.02, subd. 11</a:t>
            </a:r>
          </a:p>
          <a:p>
            <a:pPr lvl="1">
              <a:buClr>
                <a:srgbClr val="0054A6"/>
              </a:buClr>
            </a:pPr>
            <a:r>
              <a:rPr lang="en-US" sz="2900" dirty="0"/>
              <a:t>Minn. Stat., sec. 473.121, subd. 2</a:t>
            </a:r>
          </a:p>
          <a:p>
            <a:pPr>
              <a:buClr>
                <a:srgbClr val="0054A6"/>
              </a:buClr>
            </a:pPr>
            <a:r>
              <a:rPr lang="en-US" sz="3200" dirty="0"/>
              <a:t>Townships located outside the metro area are NOT subject to the Data Practices Act</a:t>
            </a:r>
          </a:p>
        </p:txBody>
      </p:sp>
    </p:spTree>
    <p:extLst>
      <p:ext uri="{BB962C8B-B14F-4D97-AF65-F5344CB8AC3E}">
        <p14:creationId xmlns:p14="http://schemas.microsoft.com/office/powerpoint/2010/main" val="26130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D1128-8B39-8225-6A32-92E6FF486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985F-D0A4-9F6F-66D0-30F199515E08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Q. #3 BONUS – Townships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5E9E98-0DFF-A9A5-B100-1717086A5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30680"/>
            <a:ext cx="8397240" cy="477012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b="1" dirty="0"/>
              <a:t>Question: </a:t>
            </a:r>
            <a:r>
              <a:rPr lang="en-US" sz="3600" dirty="0"/>
              <a:t>What can I do?</a:t>
            </a:r>
          </a:p>
        </p:txBody>
      </p:sp>
    </p:spTree>
    <p:extLst>
      <p:ext uri="{BB962C8B-B14F-4D97-AF65-F5344CB8AC3E}">
        <p14:creationId xmlns:p14="http://schemas.microsoft.com/office/powerpoint/2010/main" val="804331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F8A52-31A6-21DC-CF4A-DAB6E144F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D01D2-0E16-91DA-B665-D0DCE5CD22CC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A. #3 BONUS– Townships 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290421-AD0E-8525-A379-41D777C78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9" y="1630680"/>
            <a:ext cx="8791302" cy="5029200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200" b="1" dirty="0"/>
              <a:t>Answers: </a:t>
            </a:r>
          </a:p>
          <a:p>
            <a:pPr>
              <a:buClr>
                <a:srgbClr val="0054A6"/>
              </a:buClr>
            </a:pPr>
            <a:r>
              <a:rPr lang="en-US" sz="3200" b="1" dirty="0"/>
              <a:t>Contact your legislators</a:t>
            </a:r>
            <a:r>
              <a:rPr lang="en-US" sz="3200" dirty="0"/>
              <a:t>. It would require a change in the law to make townships outside the metropolitan area subject to the Data Practices Act.</a:t>
            </a:r>
          </a:p>
          <a:p>
            <a:pPr lvl="1">
              <a:buClr>
                <a:srgbClr val="0054A6"/>
              </a:buClr>
              <a:buFont typeface="Courier New" panose="02070309020205020404" pitchFamily="49" charset="0"/>
              <a:buChar char="o"/>
            </a:pPr>
            <a:r>
              <a:rPr lang="en-US" sz="2900" dirty="0"/>
              <a:t>Who represents me? tool on MN legislature’s website: </a:t>
            </a:r>
            <a:r>
              <a:rPr lang="en-US" sz="2900" dirty="0">
                <a:hlinkClick r:id="rId3"/>
              </a:rPr>
              <a:t>https://gis.lcc.mn.gov/iMaps/districts/</a:t>
            </a:r>
            <a:endParaRPr lang="en-US" sz="2900" dirty="0"/>
          </a:p>
          <a:p>
            <a:pPr lvl="1">
              <a:buClr>
                <a:srgbClr val="0054A6"/>
              </a:buClr>
              <a:buFont typeface="Courier New" panose="02070309020205020404" pitchFamily="49" charset="0"/>
              <a:buChar char="o"/>
            </a:pPr>
            <a:r>
              <a:rPr lang="en-US" sz="2900" dirty="0"/>
              <a:t>Legislative Commission on Data Practices: </a:t>
            </a:r>
            <a:r>
              <a:rPr lang="en-US" sz="2900" dirty="0">
                <a:hlinkClick r:id="rId4"/>
              </a:rPr>
              <a:t>https://www.lcc.mn.gov/lcdp/</a:t>
            </a:r>
            <a:r>
              <a:rPr lang="en-US" sz="2900" dirty="0"/>
              <a:t> </a:t>
            </a:r>
          </a:p>
          <a:p>
            <a:pPr>
              <a:buClr>
                <a:srgbClr val="0054A6"/>
              </a:buClr>
            </a:pPr>
            <a:r>
              <a:rPr lang="en-US" sz="3200" b="1" dirty="0"/>
              <a:t>Consider what data is available via the OML (e.g. record of votes). </a:t>
            </a:r>
            <a:r>
              <a:rPr lang="en-US" sz="3200" dirty="0"/>
              <a:t>The OML is not limited to metro-area townships exercising powers under Ch. 368.</a:t>
            </a:r>
            <a:endParaRPr lang="en-US" sz="3200" b="1" dirty="0"/>
          </a:p>
          <a:p>
            <a:pPr>
              <a:buClr>
                <a:srgbClr val="0054A6"/>
              </a:buClr>
            </a:pPr>
            <a:r>
              <a:rPr lang="en-US" sz="3200" b="1" dirty="0"/>
              <a:t>Consider whether the county might have some of the data you are looking for and submit a data request to the county.</a:t>
            </a:r>
          </a:p>
          <a:p>
            <a:pPr lvl="1">
              <a:buClr>
                <a:srgbClr val="0054A6"/>
              </a:buClr>
            </a:pP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1549930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81493-5B24-9C02-BACB-29E162F2D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E9266-453F-3F86-CCA6-4B521DC65FB9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Q. #4 – Data in which a name appears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34FB0B0-F1AA-0BA4-EA39-FA5BBC0A3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" y="1630680"/>
            <a:ext cx="8793480" cy="477012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b="1" dirty="0"/>
              <a:t>Question: </a:t>
            </a:r>
            <a:r>
              <a:rPr lang="en-US" sz="3600" dirty="0"/>
              <a:t>I requested all emails from the past 5 years that contain my name. How long does the city have to respond?</a:t>
            </a:r>
          </a:p>
        </p:txBody>
      </p:sp>
    </p:spTree>
    <p:extLst>
      <p:ext uri="{BB962C8B-B14F-4D97-AF65-F5344CB8AC3E}">
        <p14:creationId xmlns:p14="http://schemas.microsoft.com/office/powerpoint/2010/main" val="4273850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D83B9-BD1C-5464-D1A9-6DEFC0DB8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A008D-B0E1-4A3B-AF4A-DF39B4EF065F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A. #4 – </a:t>
            </a:r>
            <a:r>
              <a:rPr lang="en-US" sz="3200" dirty="0"/>
              <a:t> Data in which a name appears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D12DF83-4220-A7DE-3737-CFA50B1FD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9" y="1630680"/>
            <a:ext cx="8791302" cy="5029200"/>
          </a:xfrm>
        </p:spPr>
        <p:txBody>
          <a:bodyPr anchor="t">
            <a:normAutofit fontScale="92500"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200" b="1" dirty="0"/>
              <a:t>Answer: It depends. </a:t>
            </a:r>
          </a:p>
          <a:p>
            <a:pPr>
              <a:buClr>
                <a:srgbClr val="0054A6"/>
              </a:buClr>
            </a:pPr>
            <a:r>
              <a:rPr lang="en-US" sz="3200" dirty="0"/>
              <a:t>Data subject: immediately or within 10 business days</a:t>
            </a:r>
          </a:p>
          <a:p>
            <a:pPr>
              <a:buClr>
                <a:srgbClr val="0054A6"/>
              </a:buClr>
            </a:pPr>
            <a:r>
              <a:rPr lang="en-US" sz="3200" dirty="0"/>
              <a:t>Not the data subject: reasonable amount of time</a:t>
            </a:r>
          </a:p>
          <a:p>
            <a:pPr>
              <a:buClr>
                <a:srgbClr val="0054A6"/>
              </a:buClr>
            </a:pPr>
            <a:r>
              <a:rPr lang="en-US" sz="3200" dirty="0"/>
              <a:t>Appearance of your name does not automatically mean you are the data subject</a:t>
            </a:r>
          </a:p>
          <a:p>
            <a:pPr>
              <a:buClr>
                <a:srgbClr val="0054A6"/>
              </a:buClr>
            </a:pPr>
            <a:r>
              <a:rPr lang="en-US" sz="3200" dirty="0"/>
              <a:t>Your name could be incidental to the data</a:t>
            </a:r>
          </a:p>
          <a:p>
            <a:pPr>
              <a:buClr>
                <a:srgbClr val="0054A6"/>
              </a:buClr>
            </a:pPr>
            <a:r>
              <a:rPr lang="en-US" sz="3200" dirty="0"/>
              <a:t> “data on individuals” - Minn. Stat., sec. 13.02, subd. 5</a:t>
            </a:r>
          </a:p>
        </p:txBody>
      </p:sp>
    </p:spTree>
    <p:extLst>
      <p:ext uri="{BB962C8B-B14F-4D97-AF65-F5344CB8AC3E}">
        <p14:creationId xmlns:p14="http://schemas.microsoft.com/office/powerpoint/2010/main" val="1634638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43DD8-DEEC-7FA6-2133-EFC5B36F5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33ADF-E9AC-4ACA-27CF-405CFF753797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Q. #5 –  BWC &amp; traffic accidents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85C281-24F9-9E4E-4CC1-9A8D47DB0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30680"/>
            <a:ext cx="8397240" cy="477012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b="1" dirty="0"/>
              <a:t>Question: </a:t>
            </a:r>
            <a:r>
              <a:rPr lang="en-US" sz="3600" dirty="0"/>
              <a:t>A person has requested copies of all BWC footage from a fender bender that they were involved in. There was no criminal investigation. A state accident report was not completed. We do have an incident report at our department. What footage can they access?</a:t>
            </a:r>
          </a:p>
        </p:txBody>
      </p:sp>
    </p:spTree>
    <p:extLst>
      <p:ext uri="{BB962C8B-B14F-4D97-AF65-F5344CB8AC3E}">
        <p14:creationId xmlns:p14="http://schemas.microsoft.com/office/powerpoint/2010/main" val="2076762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B7321-B584-5ABD-B7E7-EB3C885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F0A18-30A7-EF7B-E3A6-E13B9CDB2B31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A. #5 – </a:t>
            </a:r>
            <a:r>
              <a:rPr lang="en-US" sz="3200" dirty="0"/>
              <a:t>BWC &amp; traffic accidents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869573-808E-E0FA-7F76-D785320D0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9" y="1630680"/>
            <a:ext cx="8791302" cy="5029200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200" b="1" dirty="0"/>
              <a:t>Answer: Only the data which they are the subject of. </a:t>
            </a:r>
            <a:br>
              <a:rPr lang="en-US" sz="3200" b="1" dirty="0"/>
            </a:br>
            <a:r>
              <a:rPr lang="en-US" sz="3200" dirty="0"/>
              <a:t>Footage where they are seen or heard. Other individuals who are not on-duty peace officers must be redacted from the copy.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Minn. Stat., sec. 13.825, subd. 4(c) allows individuals who are entitled to a copy of a state accident report to receive unredacted copies of BWCs used in the collision investigation.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To request data under this provision, the person must make their request in writing &amp; include a copy of the state accident report.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If there is no state accident report, this subdivision does not apply – the person is treated like any other person who requests BWC footage under section 13.825.</a:t>
            </a:r>
          </a:p>
        </p:txBody>
      </p:sp>
    </p:spTree>
    <p:extLst>
      <p:ext uri="{BB962C8B-B14F-4D97-AF65-F5344CB8AC3E}">
        <p14:creationId xmlns:p14="http://schemas.microsoft.com/office/powerpoint/2010/main" val="263024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Q. #6 –  Councilmember emails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630680"/>
            <a:ext cx="8397240" cy="477012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b="1" dirty="0"/>
              <a:t>Question: </a:t>
            </a:r>
            <a:r>
              <a:rPr lang="en-US" sz="3600" dirty="0"/>
              <a:t>Does the OML allow city councilmembers to email each other one-on-one without including the city clerk?</a:t>
            </a:r>
          </a:p>
        </p:txBody>
      </p:sp>
    </p:spTree>
    <p:extLst>
      <p:ext uri="{BB962C8B-B14F-4D97-AF65-F5344CB8AC3E}">
        <p14:creationId xmlns:p14="http://schemas.microsoft.com/office/powerpoint/2010/main" val="2989604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A. #6 – Councilmember emails 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9" y="1630679"/>
            <a:ext cx="8791302" cy="5220547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200" b="1" dirty="0"/>
              <a:t>Answer: </a:t>
            </a:r>
            <a:r>
              <a:rPr lang="en-US" sz="3600" dirty="0"/>
              <a:t>The OML doesn’t prohibit one-to-one communications among members so long as not a quorum. </a:t>
            </a:r>
          </a:p>
          <a:p>
            <a:pPr lvl="1">
              <a:buClr>
                <a:srgbClr val="0054A6"/>
              </a:buClr>
            </a:pPr>
            <a:r>
              <a:rPr lang="en-US" sz="3300" dirty="0"/>
              <a:t>However, public body bylaws may govern members behavior, which is not an OML consideration.</a:t>
            </a:r>
          </a:p>
        </p:txBody>
      </p:sp>
    </p:spTree>
    <p:extLst>
      <p:ext uri="{BB962C8B-B14F-4D97-AF65-F5344CB8AC3E}">
        <p14:creationId xmlns:p14="http://schemas.microsoft.com/office/powerpoint/2010/main" val="53397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13C17-E067-22B0-1F6E-532E10A1C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AE12A-A685-625D-44FF-942E63924962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6773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Just one more thing…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FE4CD98-522A-89F3-9C4B-2B8DB7481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" y="1555444"/>
            <a:ext cx="8397240" cy="4770120"/>
          </a:xfrm>
        </p:spPr>
        <p:txBody>
          <a:bodyPr anchor="t"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3600" dirty="0"/>
              <a:t>DPO is currently understaffed </a:t>
            </a:r>
          </a:p>
          <a:p>
            <a:pPr lvl="1">
              <a:buClr>
                <a:srgbClr val="0054A6"/>
              </a:buClr>
            </a:pPr>
            <a:r>
              <a:rPr lang="en-US" sz="3300" dirty="0"/>
              <a:t>Your patience is appreciated!</a:t>
            </a:r>
          </a:p>
          <a:p>
            <a:pPr lvl="1">
              <a:buClr>
                <a:srgbClr val="0054A6"/>
              </a:buClr>
            </a:pPr>
            <a:endParaRPr lang="en-US" sz="3300" dirty="0"/>
          </a:p>
          <a:p>
            <a:pPr marL="0" indent="0">
              <a:buClr>
                <a:srgbClr val="0054A6"/>
              </a:buClr>
              <a:buNone/>
            </a:pPr>
            <a:r>
              <a:rPr lang="en-US" sz="3600" dirty="0"/>
              <a:t>Interested in joining our team? </a:t>
            </a:r>
          </a:p>
          <a:p>
            <a:pPr lvl="1">
              <a:buClr>
                <a:srgbClr val="0054A6"/>
              </a:buClr>
            </a:pPr>
            <a:r>
              <a:rPr lang="en-US" sz="3200" dirty="0"/>
              <a:t>please look for position postings on the state careers website! 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3600" dirty="0"/>
          </a:p>
        </p:txBody>
      </p:sp>
      <p:pic>
        <p:nvPicPr>
          <p:cNvPr id="4" name="Graphic 3" descr="Crying face outline with solid fill">
            <a:extLst>
              <a:ext uri="{FF2B5EF4-FFF2-40B4-BE49-F238E27FC236}">
                <a16:creationId xmlns:a16="http://schemas.microsoft.com/office/drawing/2014/main" id="{BE3890D6-F321-3832-807D-53AB2EB849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28794" y="1480208"/>
            <a:ext cx="914400" cy="914400"/>
          </a:xfrm>
          <a:prstGeom prst="rect">
            <a:avLst/>
          </a:prstGeom>
        </p:spPr>
      </p:pic>
      <p:pic>
        <p:nvPicPr>
          <p:cNvPr id="9" name="Graphic 8" descr="Star-struck face outline with solid fill">
            <a:extLst>
              <a:ext uri="{FF2B5EF4-FFF2-40B4-BE49-F238E27FC236}">
                <a16:creationId xmlns:a16="http://schemas.microsoft.com/office/drawing/2014/main" id="{77571E0B-07E6-E478-1790-1A94374A45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5093" y="34456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55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0E389-6807-4508-B8DB-E5E89872C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61" y="141111"/>
            <a:ext cx="7886700" cy="914400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Send us your questions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3B064-AE33-416F-93E8-054418879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Type your questions in the Q&amp;A Panel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If we don’t get to your question, we will follow up afterwards</a:t>
            </a:r>
          </a:p>
          <a:p>
            <a:pPr marL="342900" indent="-342900"/>
            <a:r>
              <a:rPr lang="en-US" sz="2800" dirty="0"/>
              <a:t>Slides are available: </a:t>
            </a:r>
            <a:r>
              <a:rPr lang="en-US" sz="2800" dirty="0">
                <a:hlinkClick r:id="rId3"/>
              </a:rPr>
              <a:t>https://mn.gov/admin/data-practices/news/trainings/webinars/</a:t>
            </a:r>
            <a:r>
              <a:rPr lang="en-US" sz="2800" dirty="0"/>
              <a:t> </a:t>
            </a:r>
          </a:p>
          <a:p>
            <a:pPr marL="342900" indent="-342900"/>
            <a:r>
              <a:rPr lang="en-US" sz="2800" dirty="0"/>
              <a:t>A recording of this webinar will be available at: </a:t>
            </a:r>
            <a:r>
              <a:rPr lang="en-US" sz="2800" dirty="0">
                <a:hlinkClick r:id="rId4"/>
              </a:rPr>
              <a:t>https://www.youtube.com/user/INFOIPAD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4051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2CFF8-1A86-737A-9C94-B0769F993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05BE4-303B-68DE-2568-B405F3E0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61" y="141111"/>
            <a:ext cx="7886700" cy="914400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Webinar evaluation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0C828-59DD-67A3-E6FB-DFCEA5D26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8" y="1729409"/>
            <a:ext cx="8428383" cy="45873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4000" dirty="0"/>
              <a:t>Click </a:t>
            </a:r>
            <a:r>
              <a:rPr lang="en-US" sz="4000" dirty="0">
                <a:hlinkClick r:id="rId3"/>
              </a:rPr>
              <a:t>this link </a:t>
            </a:r>
            <a:r>
              <a:rPr lang="en-US" sz="4000" dirty="0"/>
              <a:t>and fill out the evaluation</a:t>
            </a:r>
          </a:p>
          <a:p>
            <a:pPr lvl="1"/>
            <a:r>
              <a:rPr lang="en-US" sz="3600" dirty="0"/>
              <a:t>What topics should we cover in future webinars? </a:t>
            </a:r>
          </a:p>
          <a:p>
            <a:pPr lvl="1"/>
            <a:r>
              <a:rPr lang="en-US" sz="3600" dirty="0"/>
              <a:t>Suggestions for making webinars more effective. </a:t>
            </a:r>
          </a:p>
        </p:txBody>
      </p:sp>
    </p:spTree>
    <p:extLst>
      <p:ext uri="{BB962C8B-B14F-4D97-AF65-F5344CB8AC3E}">
        <p14:creationId xmlns:p14="http://schemas.microsoft.com/office/powerpoint/2010/main" val="4268275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/>
          <p:cNvSpPr>
            <a:spLocks noGrp="1"/>
          </p:cNvSpPr>
          <p:nvPr>
            <p:ph type="title"/>
          </p:nvPr>
        </p:nvSpPr>
        <p:spPr bwMode="ltGray">
          <a:xfrm>
            <a:off x="0" y="2095785"/>
            <a:ext cx="9144000" cy="1299950"/>
          </a:xfrm>
        </p:spPr>
        <p:txBody>
          <a:bodyPr/>
          <a:lstStyle/>
          <a:p>
            <a:r>
              <a:rPr lang="en-US" dirty="0"/>
              <a:t>Stay in touch!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8650" y="3498092"/>
            <a:ext cx="7886700" cy="3222748"/>
          </a:xfrm>
        </p:spPr>
        <p:txBody>
          <a:bodyPr/>
          <a:lstStyle/>
          <a:p>
            <a:pPr marL="365760" indent="-283464" algn="l">
              <a:defRPr/>
            </a:pPr>
            <a:r>
              <a:rPr lang="en-US" sz="2800" b="1" dirty="0">
                <a:solidFill>
                  <a:srgbClr val="4F81BD">
                    <a:lumMod val="75000"/>
                  </a:srgbClr>
                </a:solidFill>
              </a:rPr>
              <a:t>Phone:</a:t>
            </a:r>
            <a:r>
              <a:rPr lang="en-US" sz="2800" dirty="0">
                <a:solidFill>
                  <a:prstClr val="black"/>
                </a:solidFill>
              </a:rPr>
              <a:t> 651-296-6733</a:t>
            </a:r>
          </a:p>
          <a:p>
            <a:pPr marL="365760" indent="-283464" algn="l">
              <a:defRPr/>
            </a:pPr>
            <a:r>
              <a:rPr lang="en-US" sz="2800" b="1" dirty="0">
                <a:solidFill>
                  <a:srgbClr val="4F81BD">
                    <a:lumMod val="75000"/>
                  </a:srgbClr>
                </a:solidFill>
              </a:rPr>
              <a:t>Email:</a:t>
            </a:r>
            <a:r>
              <a:rPr lang="en-US" sz="2800" dirty="0">
                <a:solidFill>
                  <a:srgbClr val="4F81BD">
                    <a:lumMod val="75000"/>
                  </a:srgbClr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  <a:hlinkClick r:id="rId3"/>
              </a:rPr>
              <a:t>info.dpo@state.mn.us</a:t>
            </a:r>
            <a:r>
              <a:rPr lang="en-US" sz="2800" dirty="0">
                <a:solidFill>
                  <a:prstClr val="black"/>
                </a:solidFill>
              </a:rPr>
              <a:t>  </a:t>
            </a:r>
          </a:p>
          <a:p>
            <a:pPr marL="365760" indent="-283464" algn="l">
              <a:defRPr/>
            </a:pPr>
            <a:r>
              <a:rPr lang="en-US" sz="2800" b="1" dirty="0">
                <a:solidFill>
                  <a:srgbClr val="4F81BD">
                    <a:lumMod val="75000"/>
                  </a:srgbClr>
                </a:solidFill>
              </a:rPr>
              <a:t>Website: </a:t>
            </a:r>
            <a:r>
              <a:rPr lang="en-US" sz="2800" u="sng" dirty="0">
                <a:solidFill>
                  <a:prstClr val="black"/>
                </a:solidFill>
                <a:hlinkClick r:id="rId4"/>
              </a:rPr>
              <a:t>mn.gov/admin/data-practices </a:t>
            </a:r>
            <a:endParaRPr lang="en-US" sz="2800" b="1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  <a:p>
            <a:pPr marL="365760" indent="-283464" algn="l">
              <a:defRPr/>
            </a:pPr>
            <a:r>
              <a:rPr lang="en-US" sz="28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Twitter:</a:t>
            </a:r>
            <a:r>
              <a:rPr lang="en-US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  <a:hlinkClick r:id="rId5"/>
              </a:rPr>
              <a:t>@MNgovdata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</a:p>
          <a:p>
            <a:pPr marL="365760" indent="-283464" algn="l">
              <a:defRPr/>
            </a:pPr>
            <a:r>
              <a:rPr lang="en-US" sz="28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YouTube:</a:t>
            </a:r>
            <a:r>
              <a:rPr lang="en-US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2800" dirty="0">
                <a:solidFill>
                  <a:prstClr val="black"/>
                </a:solidFill>
                <a:hlinkClick r:id="rId6"/>
              </a:rPr>
              <a:t>https://www.youtube.com/user/INFOIPAD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endParaRPr lang="en-US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85166"/>
      </p:ext>
    </p:extLst>
  </p:cSld>
  <p:clrMapOvr>
    <a:masterClrMapping/>
  </p:clrMapOvr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2.xml><?xml version="1.0" encoding="utf-8"?>
<a:theme xmlns:a="http://schemas.openxmlformats.org/drawingml/2006/main" name="1_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30756</TotalTime>
  <Words>1430</Words>
  <Application>Microsoft Office PowerPoint</Application>
  <PresentationFormat>On-screen Show (4:3)</PresentationFormat>
  <Paragraphs>137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Arial</vt:lpstr>
      <vt:lpstr>Calibri</vt:lpstr>
      <vt:lpstr>Courier New</vt:lpstr>
      <vt:lpstr>MN.IT</vt:lpstr>
      <vt:lpstr>1_MN.IT</vt:lpstr>
      <vt:lpstr>Data Practices Potpourri Webinar</vt:lpstr>
      <vt:lpstr>We are a statewide resource</vt:lpstr>
      <vt:lpstr>Today’s agenda</vt:lpstr>
      <vt:lpstr>Q. #1 –  Copy Costs</vt:lpstr>
      <vt:lpstr>A. #1 – Copy costs</vt:lpstr>
      <vt:lpstr>Q. #2 –  Data on minors</vt:lpstr>
      <vt:lpstr>A. #2 – Data on minors </vt:lpstr>
      <vt:lpstr>A. #2 cont.– Data on minors </vt:lpstr>
      <vt:lpstr>A. #2 Note</vt:lpstr>
      <vt:lpstr>Q. #3 – Townships</vt:lpstr>
      <vt:lpstr>A. #3 – Townships </vt:lpstr>
      <vt:lpstr>Q. #3 BONUS – Townships</vt:lpstr>
      <vt:lpstr>A. #3 BONUS– Townships </vt:lpstr>
      <vt:lpstr>Q. #4 – Data in which a name appears</vt:lpstr>
      <vt:lpstr>A. #4 –  Data in which a name appears</vt:lpstr>
      <vt:lpstr>Q. #5 –  BWC &amp; traffic accidents</vt:lpstr>
      <vt:lpstr>A. #5 – BWC &amp; traffic accidents</vt:lpstr>
      <vt:lpstr>Q. #6 –  Councilmember emails</vt:lpstr>
      <vt:lpstr>A. #6 – Councilmember emails </vt:lpstr>
      <vt:lpstr>Just one more thing…</vt:lpstr>
      <vt:lpstr>Send us your questions </vt:lpstr>
      <vt:lpstr>Webinar evaluation </vt:lpstr>
      <vt:lpstr>Stay in touch!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Additional Law Enforcement Data</dc:title>
  <dc:creator>Moxley-Goldsmith, Taya (ADM)</dc:creator>
  <cp:lastModifiedBy>Baehren, Grace (She/Her/Hers) (ADM)</cp:lastModifiedBy>
  <cp:revision>799</cp:revision>
  <cp:lastPrinted>2026-10-02T14:59:20Z</cp:lastPrinted>
  <dcterms:created xsi:type="dcterms:W3CDTF">2020-06-29T18:39:39Z</dcterms:created>
  <dcterms:modified xsi:type="dcterms:W3CDTF">2026-10-06T20:07:01Z</dcterms:modified>
</cp:coreProperties>
</file>