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2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3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705" r:id="rId5"/>
    <p:sldMasterId id="2147483817" r:id="rId6"/>
    <p:sldMasterId id="2147483868" r:id="rId7"/>
  </p:sldMasterIdLst>
  <p:notesMasterIdLst>
    <p:notesMasterId r:id="rId60"/>
  </p:notesMasterIdLst>
  <p:handoutMasterIdLst>
    <p:handoutMasterId r:id="rId61"/>
  </p:handoutMasterIdLst>
  <p:sldIdLst>
    <p:sldId id="533" r:id="rId8"/>
    <p:sldId id="341" r:id="rId9"/>
    <p:sldId id="711" r:id="rId10"/>
    <p:sldId id="630" r:id="rId11"/>
    <p:sldId id="456" r:id="rId12"/>
    <p:sldId id="398" r:id="rId13"/>
    <p:sldId id="346" r:id="rId14"/>
    <p:sldId id="675" r:id="rId15"/>
    <p:sldId id="591" r:id="rId16"/>
    <p:sldId id="707" r:id="rId17"/>
    <p:sldId id="595" r:id="rId18"/>
    <p:sldId id="659" r:id="rId19"/>
    <p:sldId id="400" r:id="rId20"/>
    <p:sldId id="399" r:id="rId21"/>
    <p:sldId id="593" r:id="rId22"/>
    <p:sldId id="401" r:id="rId23"/>
    <p:sldId id="402" r:id="rId24"/>
    <p:sldId id="403" r:id="rId25"/>
    <p:sldId id="404" r:id="rId26"/>
    <p:sldId id="633" r:id="rId27"/>
    <p:sldId id="635" r:id="rId28"/>
    <p:sldId id="410" r:id="rId29"/>
    <p:sldId id="422" r:id="rId30"/>
    <p:sldId id="411" r:id="rId31"/>
    <p:sldId id="412" r:id="rId32"/>
    <p:sldId id="655" r:id="rId33"/>
    <p:sldId id="592" r:id="rId34"/>
    <p:sldId id="414" r:id="rId35"/>
    <p:sldId id="588" r:id="rId36"/>
    <p:sldId id="639" r:id="rId37"/>
    <p:sldId id="428" r:id="rId38"/>
    <p:sldId id="637" r:id="rId39"/>
    <p:sldId id="649" r:id="rId40"/>
    <p:sldId id="421" r:id="rId41"/>
    <p:sldId id="417" r:id="rId42"/>
    <p:sldId id="653" r:id="rId43"/>
    <p:sldId id="652" r:id="rId44"/>
    <p:sldId id="688" r:id="rId45"/>
    <p:sldId id="690" r:id="rId46"/>
    <p:sldId id="691" r:id="rId47"/>
    <p:sldId id="692" r:id="rId48"/>
    <p:sldId id="703" r:id="rId49"/>
    <p:sldId id="651" r:id="rId50"/>
    <p:sldId id="695" r:id="rId51"/>
    <p:sldId id="696" r:id="rId52"/>
    <p:sldId id="704" r:id="rId53"/>
    <p:sldId id="701" r:id="rId54"/>
    <p:sldId id="697" r:id="rId55"/>
    <p:sldId id="705" r:id="rId56"/>
    <p:sldId id="698" r:id="rId57"/>
    <p:sldId id="712" r:id="rId58"/>
    <p:sldId id="515" r:id="rId59"/>
  </p:sldIdLst>
  <p:sldSz cx="9144000" cy="6858000" type="screen4x3"/>
  <p:notesSz cx="7010400" cy="9296400"/>
  <p:custDataLst>
    <p:tags r:id="rId6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A6"/>
    <a:srgbClr val="91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866" autoAdjust="0"/>
  </p:normalViewPr>
  <p:slideViewPr>
    <p:cSldViewPr>
      <p:cViewPr varScale="1">
        <p:scale>
          <a:sx n="59" d="100"/>
          <a:sy n="59" d="100"/>
        </p:scale>
        <p:origin x="224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12854"/>
    </p:cViewPr>
  </p:sorterViewPr>
  <p:notesViewPr>
    <p:cSldViewPr>
      <p:cViewPr varScale="1">
        <p:scale>
          <a:sx n="65" d="100"/>
          <a:sy n="65" d="100"/>
        </p:scale>
        <p:origin x="3125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523" cy="466247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292" y="1"/>
            <a:ext cx="3037523" cy="466247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r>
              <a:rPr lang="en-US"/>
              <a:t>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153"/>
            <a:ext cx="3037523" cy="466247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292" y="8830153"/>
            <a:ext cx="3037523" cy="466247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39437189-6E98-4F17-AD6B-131E22FA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5211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r">
              <a:defRPr sz="1200"/>
            </a:lvl1pPr>
          </a:lstStyle>
          <a:p>
            <a:r>
              <a:rPr lang="en-US"/>
              <a:t>2021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8" rIns="93175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5" tIns="46588" rIns="93175" bIns="4658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r">
              <a:defRPr sz="1200"/>
            </a:lvl1pPr>
          </a:lstStyle>
          <a:p>
            <a:fld id="{EF994E05-2F65-4857-A130-DF0CAE61F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20815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4647" y="4540179"/>
            <a:ext cx="5717171" cy="371469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10000" y="8686800"/>
            <a:ext cx="3096801" cy="473344"/>
          </a:xfrm>
          <a:prstGeom prst="rect">
            <a:avLst/>
          </a:prstGeom>
        </p:spPr>
        <p:txBody>
          <a:bodyPr/>
          <a:lstStyle/>
          <a:p>
            <a:fld id="{3D4A607A-61EB-429D-9FB0-DEAEE032C85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90963-2053-4EBD-A1CD-F0813DE4493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7C54649-652C-4E42-B383-FCDB80658499}" type="datetime1">
              <a:rPr lang="en-US" smtClean="0"/>
              <a:t>5/7/2026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687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7D00191-A112-422A-86FA-C8961F269B30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D5753C-21E7-D8A6-FC29-93FB24A9A0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94E05-2F65-4857-A130-DF0CAE61F39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60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92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987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334582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915060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4552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926059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622708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21055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773688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982442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defTabSz="913303">
              <a:defRPr/>
            </a:pPr>
            <a:r>
              <a:rPr lang="en-US">
                <a:solidFill>
                  <a:prstClr val="black"/>
                </a:solidFill>
                <a:latin typeface="Calibri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633152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52"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0273264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6634006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0198250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7325376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42612439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90557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8839038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2023660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5092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D901CDA-B4BD-49BD-B5C6-DBBAD962C0F4}" type="datetime1">
              <a:rPr lang="en-US" smtClean="0"/>
              <a:t>5/7/2026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719BB-7EB8-73D3-0215-C6DCECFC2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94E05-2F65-4857-A130-DF0CAE61F3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794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6413691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7917732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9572726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4454187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1227634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5787217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4816376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2777138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703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04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634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202873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539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321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901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018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979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F252C-E9D1-4441-B8C4-51EF067A0E4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0094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6348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56A68C-B2B8-4636-9C3C-C6661393D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314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0A04BFE-1CF3-4D5F-9257-6FDDCFA748D8}" type="datetime1">
              <a:rPr lang="en-US" smtClean="0"/>
              <a:t>5/7/2026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6D36E-1874-FC0A-1335-118E04C371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94E05-2F65-4857-A130-DF0CAE61F3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7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863296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30FDE-2A9D-45FF-95B4-CC5AD7529A3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42A8CB9-897C-40E2-B297-59F79A20E62C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179037-6DF1-F2AB-4B02-7AD72A661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94E05-2F65-4857-A130-DF0CAE61F3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59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12C16EB-07F6-4F98-976F-6371A0526FFB}" type="datetime1">
              <a:rPr lang="en-US" smtClean="0"/>
              <a:t>5/7/2026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C71C5-8E45-CFDA-4A73-8CD6F49A5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94E05-2F65-4857-A130-DF0CAE61F3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39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17F8A4E-869D-462E-8F0E-5EB1120FC058}" type="datetime1">
              <a:rPr lang="en-US" smtClean="0"/>
              <a:t>5/7/2026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D7788C-5F0C-E2CD-01CD-C390414AD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94E05-2F65-4857-A130-DF0CAE61F3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18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03407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5" y="1798682"/>
            <a:ext cx="5796669" cy="9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34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75"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 sz="1575"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4769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025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503407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563"/>
              </a:spcAft>
              <a:buNone/>
              <a:defRPr sz="1013" baseline="0"/>
            </a:lvl1pPr>
          </a:lstStyle>
          <a:p>
            <a:r>
              <a:rPr lang="en-US" sz="1013" dirty="0" err="1"/>
              <a:t>Firstname</a:t>
            </a:r>
            <a:r>
              <a:rPr lang="en-US" sz="1013" dirty="0"/>
              <a:t> </a:t>
            </a:r>
            <a:r>
              <a:rPr lang="en-US" sz="1013" dirty="0" err="1"/>
              <a:t>Lastname</a:t>
            </a:r>
            <a:r>
              <a:rPr lang="en-US" sz="1013" dirty="0"/>
              <a:t> | Job Title</a:t>
            </a:r>
          </a:p>
          <a:p>
            <a:r>
              <a:rPr lang="en-US" sz="1013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6" y="1798684"/>
            <a:ext cx="5796669" cy="9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411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02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512601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563"/>
              </a:spcAft>
              <a:buNone/>
              <a:defRPr sz="1013" baseline="0"/>
            </a:lvl1pPr>
          </a:lstStyle>
          <a:p>
            <a:r>
              <a:rPr lang="en-US" sz="1013" dirty="0" err="1"/>
              <a:t>Firstname</a:t>
            </a:r>
            <a:r>
              <a:rPr lang="en-US" sz="1013" dirty="0"/>
              <a:t> </a:t>
            </a:r>
            <a:r>
              <a:rPr lang="en-US" sz="1013" dirty="0" err="1"/>
              <a:t>Lastname</a:t>
            </a:r>
            <a:r>
              <a:rPr lang="en-US" sz="1013" dirty="0"/>
              <a:t> | Job Title</a:t>
            </a:r>
          </a:p>
          <a:p>
            <a:r>
              <a:rPr lang="en-US" sz="1013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8" y="1773839"/>
            <a:ext cx="5361384" cy="8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172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22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013" baseline="0"/>
            </a:lvl1pPr>
          </a:lstStyle>
          <a:p>
            <a:r>
              <a:rPr lang="en-US" sz="1013" dirty="0" err="1"/>
              <a:t>Firstname</a:t>
            </a:r>
            <a:r>
              <a:rPr lang="en-US" sz="1013" dirty="0"/>
              <a:t> </a:t>
            </a:r>
            <a:r>
              <a:rPr lang="en-US" sz="1013" dirty="0" err="1"/>
              <a:t>Lastname</a:t>
            </a:r>
            <a:r>
              <a:rPr lang="en-US" sz="1013" dirty="0"/>
              <a:t> | Job Title</a:t>
            </a:r>
          </a:p>
          <a:p>
            <a:r>
              <a:rPr lang="en-US" sz="1013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2" y="6138335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5" y="6164035"/>
            <a:ext cx="2106032" cy="3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834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00386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127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7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9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2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013" baseline="0"/>
            </a:lvl1pPr>
          </a:lstStyle>
          <a:p>
            <a:r>
              <a:rPr lang="en-US" sz="1013" dirty="0" err="1"/>
              <a:t>Firstname</a:t>
            </a:r>
            <a:r>
              <a:rPr lang="en-US" sz="1013" dirty="0"/>
              <a:t> </a:t>
            </a:r>
            <a:r>
              <a:rPr lang="en-US" sz="1013" dirty="0" err="1"/>
              <a:t>Lastname</a:t>
            </a:r>
            <a:r>
              <a:rPr lang="en-US" sz="1013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360304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559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8496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78B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418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192881" indent="-192881">
              <a:lnSpc>
                <a:spcPct val="100000"/>
              </a:lnSpc>
              <a:spcAft>
                <a:spcPts val="563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6"/>
            </a:lvl1pPr>
            <a:lvl2pPr marL="450056" indent="-192881">
              <a:lnSpc>
                <a:spcPct val="100000"/>
              </a:lnSpc>
              <a:spcAft>
                <a:spcPts val="563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81"/>
            </a:lvl2pPr>
            <a:lvl3pPr marL="675085" indent="-160735">
              <a:lnSpc>
                <a:spcPct val="100000"/>
              </a:lnSpc>
              <a:spcAft>
                <a:spcPts val="563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956"/>
            </a:lvl3pPr>
            <a:lvl4pPr marL="932260" indent="-160735">
              <a:lnSpc>
                <a:spcPct val="100000"/>
              </a:lnSpc>
              <a:spcAft>
                <a:spcPts val="563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956"/>
            </a:lvl4pPr>
            <a:lvl5pPr marL="1189435" indent="-160735">
              <a:lnSpc>
                <a:spcPct val="100000"/>
              </a:lnSpc>
              <a:spcAft>
                <a:spcPts val="563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9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342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7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8262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385763" indent="-128588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6">
                <a:solidFill>
                  <a:schemeClr val="bg1"/>
                </a:solidFill>
              </a:defRPr>
            </a:lvl1pPr>
            <a:lvl2pPr marL="642938" indent="-128588">
              <a:lnSpc>
                <a:spcPct val="100000"/>
              </a:lnSpc>
              <a:buClr>
                <a:schemeClr val="accent2"/>
              </a:buClr>
              <a:defRPr sz="1181">
                <a:solidFill>
                  <a:schemeClr val="bg1"/>
                </a:solidFill>
              </a:defRPr>
            </a:lvl2pPr>
            <a:lvl3pPr marL="900113" indent="-128588">
              <a:lnSpc>
                <a:spcPct val="100000"/>
              </a:lnSpc>
              <a:buClr>
                <a:schemeClr val="accent2"/>
              </a:buClr>
              <a:defRPr sz="956">
                <a:solidFill>
                  <a:schemeClr val="bg1"/>
                </a:solidFill>
              </a:defRPr>
            </a:lvl3pPr>
            <a:lvl4pPr marL="1157288" indent="-128588">
              <a:lnSpc>
                <a:spcPct val="100000"/>
              </a:lnSpc>
              <a:buClr>
                <a:schemeClr val="accent2"/>
              </a:buClr>
              <a:defRPr sz="956">
                <a:solidFill>
                  <a:schemeClr val="bg1"/>
                </a:solidFill>
              </a:defRPr>
            </a:lvl4pPr>
            <a:lvl5pPr marL="1414463" indent="-128588">
              <a:lnSpc>
                <a:spcPct val="100000"/>
              </a:lnSpc>
              <a:buClr>
                <a:schemeClr val="accent2"/>
              </a:buClr>
              <a:defRPr sz="956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70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03281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385763" indent="-128588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642938" indent="-128588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900113" indent="-128588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1157288" indent="-128588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1414463" indent="-128588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5790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65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36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798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77015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200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8206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1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947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3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6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9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779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1" y="1964392"/>
            <a:ext cx="1749143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20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5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40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3683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9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3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6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9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1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01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1674774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50" y="3939364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4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1674774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5" y="3939364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9945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167477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50" y="393936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4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167477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5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5" y="3939364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6719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2571731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2571731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7530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50" y="2800331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5" y="2800331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13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013"/>
            </a:lvl1pPr>
            <a:lvl2pPr marL="257175" indent="0">
              <a:buFont typeface="Arial" panose="020B0604020202020204" pitchFamily="34" charset="0"/>
              <a:buNone/>
              <a:defRPr sz="1013"/>
            </a:lvl2pPr>
            <a:lvl3pPr marL="514350" indent="0">
              <a:buFont typeface="Arial" panose="020B0604020202020204" pitchFamily="34" charset="0"/>
              <a:buNone/>
              <a:defRPr sz="1013"/>
            </a:lvl3pPr>
            <a:lvl4pPr marL="771525" indent="0">
              <a:buFont typeface="Arial" panose="020B0604020202020204" pitchFamily="34" charset="0"/>
              <a:buNone/>
              <a:defRPr sz="1013"/>
            </a:lvl4pPr>
            <a:lvl5pPr marL="1028700" indent="0">
              <a:buFont typeface="Arial" panose="020B0604020202020204" pitchFamily="34" charset="0"/>
              <a:buNone/>
              <a:defRPr sz="101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25115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328250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0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9620082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025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699520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004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760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19650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763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178262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1" y="6356353"/>
            <a:ext cx="1018943" cy="365125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50" y="6356353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2855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30724478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691885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39633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4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3" y="3211516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8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2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289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0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6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4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4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00584967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10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2813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9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0976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10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2813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9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1" y="6356353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50" y="6356353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9456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1317129" algn="l"/>
                <a:tab pos="2120801" algn="l"/>
              </a:tabLst>
              <a:defRPr sz="3094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705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0299" y="912530"/>
            <a:ext cx="3496041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253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3" y="524007"/>
            <a:ext cx="1616475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6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938251" y="3581845"/>
            <a:ext cx="1978484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6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65006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8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563"/>
              </a:spcAft>
              <a:tabLst>
                <a:tab pos="2120801" algn="l"/>
              </a:tabLst>
              <a:defRPr sz="3938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5640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938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774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938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8714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93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2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91395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375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100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500" i="0"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40741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375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100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500" i="0">
                <a:solidFill>
                  <a:schemeClr val="bg1"/>
                </a:solidFill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90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6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93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595568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5517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120801" algn="l"/>
              </a:tabLst>
              <a:defRPr sz="393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386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70" y="595568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0694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03407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5" y="1798682"/>
            <a:ext cx="5796669" cy="9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023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48688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12601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8" y="1773837"/>
            <a:ext cx="5361384" cy="8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271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20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1" y="6138333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5" y="6164033"/>
            <a:ext cx="2106032" cy="3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33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6499510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360302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7643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 sz="3200"/>
            </a:lvl1pPr>
            <a:lvl2pPr>
              <a:buClr>
                <a:schemeClr val="accent1"/>
              </a:buClr>
              <a:defRPr sz="2800"/>
            </a:lvl2pPr>
            <a:lvl3pPr>
              <a:buClr>
                <a:schemeClr val="accent1"/>
              </a:buClr>
              <a:defRPr sz="2400"/>
            </a:lvl3pPr>
            <a:lvl4pPr>
              <a:buClr>
                <a:schemeClr val="accent1"/>
              </a:buClr>
              <a:defRPr sz="2000"/>
            </a:lvl4pPr>
            <a:lvl5pPr>
              <a:buClr>
                <a:schemeClr val="accent1"/>
              </a:buCl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3557587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70326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2571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/>
            </a:lvl1pPr>
            <a:lvl2pPr marL="6000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/>
            </a:lvl2pPr>
            <a:lvl3pPr marL="9001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3pPr>
            <a:lvl4pPr marL="12430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4pPr>
            <a:lvl5pPr marL="15859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4594541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3389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75"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 sz="1575"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49946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346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4759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9623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85337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92127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2942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15051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35295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31312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346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0" y="1964392"/>
            <a:ext cx="1749143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19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4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14802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04979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90730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79521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4466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95450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3306091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5532741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977857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518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8231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993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814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168355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9723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86929567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691883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4553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1351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34545015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37623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16320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1756172" algn="l"/>
                <a:tab pos="2827735" algn="l"/>
              </a:tabLst>
              <a:defRPr sz="412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44390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0298" y="912530"/>
            <a:ext cx="3496041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37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2" y="524007"/>
            <a:ext cx="1616475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938251" y="3581845"/>
            <a:ext cx="1978484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425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12239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7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750"/>
              </a:spcAft>
              <a:tabLst>
                <a:tab pos="2827735" algn="l"/>
              </a:tabLst>
              <a:defRPr sz="52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91618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56843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161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78434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03341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70090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4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0363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70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8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12601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8" y="1773837"/>
            <a:ext cx="5361384" cy="8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21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0" y="1964392"/>
            <a:ext cx="1749143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19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4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08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328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70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54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43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41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23696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26124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575725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4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20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1" y="6138333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5" y="6164033"/>
            <a:ext cx="2106032" cy="3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131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891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794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3618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67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28617688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691883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884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350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971122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70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386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0171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1756172" algn="l"/>
                <a:tab pos="2827735" algn="l"/>
              </a:tabLst>
              <a:defRPr sz="412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0193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0298" y="912530"/>
            <a:ext cx="3496041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37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2" y="524007"/>
            <a:ext cx="1616475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938251" y="3581845"/>
            <a:ext cx="1978484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0764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7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750"/>
              </a:spcAft>
              <a:tabLst>
                <a:tab pos="2827735" algn="l"/>
              </a:tabLst>
              <a:defRPr sz="52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0626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9592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286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6167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7613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68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4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715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386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70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360302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668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7911-4F7D-45DC-B30D-9D0766F7AAD1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37C41-5660-4BCC-B5B9-8C8351DAF5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055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03407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5" y="1798682"/>
            <a:ext cx="5796669" cy="9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807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2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0" y="5512601"/>
            <a:ext cx="4940300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750"/>
              </a:spcAft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8" y="1773837"/>
            <a:ext cx="5361384" cy="8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444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9144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20"/>
            <a:ext cx="9144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041204"/>
            <a:ext cx="4940300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  <a:p>
            <a:r>
              <a:rPr lang="en-US" sz="1350" dirty="0"/>
              <a:t>Date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171" y="6138333"/>
            <a:ext cx="4190735" cy="365125"/>
          </a:xfrm>
          <a:prstGeom prst="rect">
            <a:avLst/>
          </a:prstGeom>
        </p:spPr>
        <p:txBody>
          <a:bodyPr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33807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5" y="6164033"/>
            <a:ext cx="2106032" cy="3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890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386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28650" y="1335089"/>
            <a:ext cx="7886700" cy="48418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491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5"/>
            <a:ext cx="9144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9144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101851" y="5644884"/>
            <a:ext cx="4940300" cy="440970"/>
          </a:xfrm>
        </p:spPr>
        <p:txBody>
          <a:bodyPr>
            <a:normAutofit/>
          </a:bodyPr>
          <a:lstStyle>
            <a:lvl1pPr marL="0" indent="0" algn="ctr">
              <a:buNone/>
              <a:defRPr sz="1350" baseline="0"/>
            </a:lvl1pPr>
          </a:lstStyle>
          <a:p>
            <a:r>
              <a:rPr lang="en-US" sz="1350" dirty="0" err="1"/>
              <a:t>Firstname</a:t>
            </a:r>
            <a:r>
              <a:rPr lang="en-US" sz="1350" dirty="0"/>
              <a:t> </a:t>
            </a:r>
            <a:r>
              <a:rPr lang="en-US" sz="1350" dirty="0" err="1"/>
              <a:t>Lastname</a:t>
            </a:r>
            <a:r>
              <a:rPr lang="en-US" sz="135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9144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360302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060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19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78B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680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2571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/>
            </a:lvl1pPr>
            <a:lvl2pPr marL="6000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/>
            </a:lvl2pPr>
            <a:lvl3pPr marL="9001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3pPr>
            <a:lvl4pPr marL="12430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4pPr>
            <a:lvl5pPr marL="15859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629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5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2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75"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 sz="1575"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 sz="12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353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9144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4262718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514350" indent="-1714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8572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2001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15430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1885950" indent="-17145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756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37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568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3097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78867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567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977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845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366346"/>
            <a:ext cx="4676215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40174" y="1364826"/>
            <a:ext cx="3403826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769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86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78B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5298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179610" y="1964392"/>
            <a:ext cx="1749143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01919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18406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34177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050663" y="1964392"/>
            <a:ext cx="1738398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966434" y="4564988"/>
            <a:ext cx="1906858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864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981899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36290" y="4345147"/>
            <a:ext cx="1906858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734632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66173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4864515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696056" y="4345147"/>
            <a:ext cx="1906858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994398" y="1967573"/>
            <a:ext cx="157113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25939" y="4341161"/>
            <a:ext cx="1906858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558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990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04749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157413" y="3939362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167477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1674773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4649854" y="3939362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2517" y="393936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25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9144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571730"/>
            <a:ext cx="1394107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571731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1651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4749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157413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649854" y="2800329"/>
            <a:ext cx="1394107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202517" y="2800330"/>
            <a:ext cx="2149746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350"/>
            </a:lvl1pPr>
            <a:lvl2pPr marL="342900" indent="0">
              <a:buFont typeface="Arial" panose="020B0604020202020204" pitchFamily="34" charset="0"/>
              <a:buNone/>
              <a:defRPr sz="1350"/>
            </a:lvl2pPr>
            <a:lvl3pPr marL="685800" indent="0">
              <a:buFont typeface="Arial" panose="020B0604020202020204" pitchFamily="34" charset="0"/>
              <a:buNone/>
              <a:defRPr sz="1350"/>
            </a:lvl3pPr>
            <a:lvl4pPr marL="1028700" indent="0">
              <a:buFont typeface="Arial" panose="020B0604020202020204" pitchFamily="34" charset="0"/>
              <a:buNone/>
              <a:defRPr sz="1350"/>
            </a:lvl4pPr>
            <a:lvl5pPr marL="1371600" indent="0">
              <a:buFont typeface="Arial" panose="020B0604020202020204" pitchFamily="34" charset="0"/>
              <a:buNone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3098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212972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9144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865078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9144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056375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39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5281"/>
            <a:ext cx="7886700" cy="4841682"/>
          </a:xfrm>
          <a:solidFill>
            <a:schemeClr val="bg1"/>
          </a:solidFill>
        </p:spPr>
        <p:txBody>
          <a:bodyPr lIns="228600" tIns="548640" rIns="274320"/>
          <a:lstStyle>
            <a:lvl1pPr marL="2571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75"/>
            </a:lvl1pPr>
            <a:lvl2pPr marL="600075" indent="-257175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575"/>
            </a:lvl2pPr>
            <a:lvl3pPr marL="9001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3pPr>
            <a:lvl4pPr marL="12430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4pPr>
            <a:lvl5pPr marL="1585913" indent="-214313">
              <a:lnSpc>
                <a:spcPct val="100000"/>
              </a:lnSpc>
              <a:spcAft>
                <a:spcPts val="75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7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9144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9627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1524000" y="2233263"/>
            <a:ext cx="6096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200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9734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450939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628650" y="6356351"/>
            <a:ext cx="1018943" cy="365125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7418349" y="6356351"/>
            <a:ext cx="1097001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7236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163316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39" y="434837"/>
            <a:ext cx="5121496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691883"/>
            <a:ext cx="4725590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6618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11923" y="287066"/>
            <a:ext cx="2641445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82" y="3211514"/>
            <a:ext cx="2641387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90" y="504856"/>
            <a:ext cx="721419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3732591" y="1067565"/>
            <a:ext cx="7137161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2326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1921" y="1365204"/>
            <a:ext cx="7916772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3" y="3222702"/>
            <a:ext cx="7040603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030094" y="3771872"/>
            <a:ext cx="6965427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9012302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5851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650165" y="601818"/>
            <a:ext cx="78867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040802" y="1438508"/>
            <a:ext cx="7116184" cy="221909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7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0802" y="4126417"/>
            <a:ext cx="7116184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628650" y="6356351"/>
            <a:ext cx="1018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8349" y="6356351"/>
            <a:ext cx="10970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41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2400"/>
            <a:ext cx="7886700" cy="914400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94625"/>
            <a:ext cx="38862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855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9968" y="685800"/>
            <a:ext cx="41148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1756172" algn="l"/>
                <a:tab pos="2827735" algn="l"/>
              </a:tabLst>
              <a:defRPr sz="412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80292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0298" y="912530"/>
            <a:ext cx="3496041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337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58612" y="524007"/>
            <a:ext cx="1616475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938251" y="3581845"/>
            <a:ext cx="1978484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75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5088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4607" y="1609867"/>
            <a:ext cx="5694788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750"/>
              </a:spcAft>
              <a:tabLst>
                <a:tab pos="2827735" algn="l"/>
              </a:tabLst>
              <a:defRPr sz="52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861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1218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6"/>
            <a:ext cx="9144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329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389686"/>
            <a:ext cx="7886700" cy="1340989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925700"/>
            <a:ext cx="78867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0609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386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2422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68104" y="624469"/>
            <a:ext cx="3898746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45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54099" y="0"/>
            <a:ext cx="2989660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0" i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1016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212734"/>
            <a:ext cx="7886700" cy="1472163"/>
          </a:xfrm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684897"/>
            <a:ext cx="78867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79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812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9144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2827735" algn="l"/>
              </a:tabLst>
              <a:defRPr sz="52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3521123"/>
            <a:ext cx="78867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386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70" y="595566"/>
            <a:ext cx="2900940" cy="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80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slideLayout" Target="../slideLayouts/slideLayout76.xml"/><Relationship Id="rId39" Type="http://schemas.openxmlformats.org/officeDocument/2006/relationships/slideLayout" Target="../slideLayouts/slideLayout89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34" Type="http://schemas.openxmlformats.org/officeDocument/2006/relationships/slideLayout" Target="../slideLayouts/slideLayout84.xml"/><Relationship Id="rId42" Type="http://schemas.openxmlformats.org/officeDocument/2006/relationships/slideLayout" Target="../slideLayouts/slideLayout92.xml"/><Relationship Id="rId47" Type="http://schemas.openxmlformats.org/officeDocument/2006/relationships/slideLayout" Target="../slideLayouts/slideLayout97.xml"/><Relationship Id="rId50" Type="http://schemas.openxmlformats.org/officeDocument/2006/relationships/theme" Target="../theme/theme2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33" Type="http://schemas.openxmlformats.org/officeDocument/2006/relationships/slideLayout" Target="../slideLayouts/slideLayout83.xml"/><Relationship Id="rId38" Type="http://schemas.openxmlformats.org/officeDocument/2006/relationships/slideLayout" Target="../slideLayouts/slideLayout88.xml"/><Relationship Id="rId46" Type="http://schemas.openxmlformats.org/officeDocument/2006/relationships/slideLayout" Target="../slideLayouts/slideLayout96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29" Type="http://schemas.openxmlformats.org/officeDocument/2006/relationships/slideLayout" Target="../slideLayouts/slideLayout79.xml"/><Relationship Id="rId4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32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7.xml"/><Relationship Id="rId40" Type="http://schemas.openxmlformats.org/officeDocument/2006/relationships/slideLayout" Target="../slideLayouts/slideLayout90.xml"/><Relationship Id="rId45" Type="http://schemas.openxmlformats.org/officeDocument/2006/relationships/slideLayout" Target="../slideLayouts/slideLayout95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8.xml"/><Relationship Id="rId36" Type="http://schemas.openxmlformats.org/officeDocument/2006/relationships/slideLayout" Target="../slideLayouts/slideLayout86.xml"/><Relationship Id="rId49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81.xml"/><Relationship Id="rId44" Type="http://schemas.openxmlformats.org/officeDocument/2006/relationships/slideLayout" Target="../slideLayouts/slideLayout94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85.xml"/><Relationship Id="rId43" Type="http://schemas.openxmlformats.org/officeDocument/2006/relationships/slideLayout" Target="../slideLayouts/slideLayout93.xml"/><Relationship Id="rId48" Type="http://schemas.openxmlformats.org/officeDocument/2006/relationships/slideLayout" Target="../slideLayouts/slideLayout98.xml"/><Relationship Id="rId8" Type="http://schemas.openxmlformats.org/officeDocument/2006/relationships/slideLayout" Target="../slideLayouts/slideLayout5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2.xml"/><Relationship Id="rId18" Type="http://schemas.openxmlformats.org/officeDocument/2006/relationships/slideLayout" Target="../slideLayouts/slideLayout117.xml"/><Relationship Id="rId26" Type="http://schemas.openxmlformats.org/officeDocument/2006/relationships/slideLayout" Target="../slideLayouts/slideLayout125.xml"/><Relationship Id="rId39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120.xml"/><Relationship Id="rId34" Type="http://schemas.openxmlformats.org/officeDocument/2006/relationships/slideLayout" Target="../slideLayouts/slideLayout133.xml"/><Relationship Id="rId42" Type="http://schemas.openxmlformats.org/officeDocument/2006/relationships/slideLayout" Target="../slideLayouts/slideLayout141.xml"/><Relationship Id="rId47" Type="http://schemas.openxmlformats.org/officeDocument/2006/relationships/slideLayout" Target="../slideLayouts/slideLayout146.xml"/><Relationship Id="rId50" Type="http://schemas.openxmlformats.org/officeDocument/2006/relationships/theme" Target="../theme/theme3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5" Type="http://schemas.openxmlformats.org/officeDocument/2006/relationships/slideLayout" Target="../slideLayouts/slideLayout124.xml"/><Relationship Id="rId33" Type="http://schemas.openxmlformats.org/officeDocument/2006/relationships/slideLayout" Target="../slideLayouts/slideLayout132.xml"/><Relationship Id="rId38" Type="http://schemas.openxmlformats.org/officeDocument/2006/relationships/slideLayout" Target="../slideLayouts/slideLayout137.xml"/><Relationship Id="rId46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20" Type="http://schemas.openxmlformats.org/officeDocument/2006/relationships/slideLayout" Target="../slideLayouts/slideLayout119.xml"/><Relationship Id="rId29" Type="http://schemas.openxmlformats.org/officeDocument/2006/relationships/slideLayout" Target="../slideLayouts/slideLayout128.xml"/><Relationship Id="rId41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24" Type="http://schemas.openxmlformats.org/officeDocument/2006/relationships/slideLayout" Target="../slideLayouts/slideLayout123.xml"/><Relationship Id="rId32" Type="http://schemas.openxmlformats.org/officeDocument/2006/relationships/slideLayout" Target="../slideLayouts/slideLayout131.xml"/><Relationship Id="rId37" Type="http://schemas.openxmlformats.org/officeDocument/2006/relationships/slideLayout" Target="../slideLayouts/slideLayout136.xml"/><Relationship Id="rId40" Type="http://schemas.openxmlformats.org/officeDocument/2006/relationships/slideLayout" Target="../slideLayouts/slideLayout139.xml"/><Relationship Id="rId45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23" Type="http://schemas.openxmlformats.org/officeDocument/2006/relationships/slideLayout" Target="../slideLayouts/slideLayout122.xml"/><Relationship Id="rId28" Type="http://schemas.openxmlformats.org/officeDocument/2006/relationships/slideLayout" Target="../slideLayouts/slideLayout127.xml"/><Relationship Id="rId36" Type="http://schemas.openxmlformats.org/officeDocument/2006/relationships/slideLayout" Target="../slideLayouts/slideLayout135.xml"/><Relationship Id="rId49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09.xml"/><Relationship Id="rId19" Type="http://schemas.openxmlformats.org/officeDocument/2006/relationships/slideLayout" Target="../slideLayouts/slideLayout118.xml"/><Relationship Id="rId31" Type="http://schemas.openxmlformats.org/officeDocument/2006/relationships/slideLayout" Target="../slideLayouts/slideLayout130.xml"/><Relationship Id="rId44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Relationship Id="rId22" Type="http://schemas.openxmlformats.org/officeDocument/2006/relationships/slideLayout" Target="../slideLayouts/slideLayout121.xml"/><Relationship Id="rId27" Type="http://schemas.openxmlformats.org/officeDocument/2006/relationships/slideLayout" Target="../slideLayouts/slideLayout126.xml"/><Relationship Id="rId30" Type="http://schemas.openxmlformats.org/officeDocument/2006/relationships/slideLayout" Target="../slideLayouts/slideLayout129.xml"/><Relationship Id="rId35" Type="http://schemas.openxmlformats.org/officeDocument/2006/relationships/slideLayout" Target="../slideLayouts/slideLayout134.xml"/><Relationship Id="rId43" Type="http://schemas.openxmlformats.org/officeDocument/2006/relationships/slideLayout" Target="../slideLayouts/slideLayout142.xml"/><Relationship Id="rId48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10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1.xml"/><Relationship Id="rId18" Type="http://schemas.openxmlformats.org/officeDocument/2006/relationships/slideLayout" Target="../slideLayouts/slideLayout166.xml"/><Relationship Id="rId26" Type="http://schemas.openxmlformats.org/officeDocument/2006/relationships/slideLayout" Target="../slideLayouts/slideLayout174.xml"/><Relationship Id="rId39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51.xml"/><Relationship Id="rId21" Type="http://schemas.openxmlformats.org/officeDocument/2006/relationships/slideLayout" Target="../slideLayouts/slideLayout169.xml"/><Relationship Id="rId34" Type="http://schemas.openxmlformats.org/officeDocument/2006/relationships/slideLayout" Target="../slideLayouts/slideLayout182.xml"/><Relationship Id="rId42" Type="http://schemas.openxmlformats.org/officeDocument/2006/relationships/slideLayout" Target="../slideLayouts/slideLayout190.xml"/><Relationship Id="rId47" Type="http://schemas.openxmlformats.org/officeDocument/2006/relationships/slideLayout" Target="../slideLayouts/slideLayout195.xml"/><Relationship Id="rId50" Type="http://schemas.openxmlformats.org/officeDocument/2006/relationships/theme" Target="../theme/theme4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slideLayout" Target="../slideLayouts/slideLayout165.xml"/><Relationship Id="rId25" Type="http://schemas.openxmlformats.org/officeDocument/2006/relationships/slideLayout" Target="../slideLayouts/slideLayout173.xml"/><Relationship Id="rId33" Type="http://schemas.openxmlformats.org/officeDocument/2006/relationships/slideLayout" Target="../slideLayouts/slideLayout181.xml"/><Relationship Id="rId38" Type="http://schemas.openxmlformats.org/officeDocument/2006/relationships/slideLayout" Target="../slideLayouts/slideLayout186.xml"/><Relationship Id="rId46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4.xml"/><Relationship Id="rId20" Type="http://schemas.openxmlformats.org/officeDocument/2006/relationships/slideLayout" Target="../slideLayouts/slideLayout168.xml"/><Relationship Id="rId29" Type="http://schemas.openxmlformats.org/officeDocument/2006/relationships/slideLayout" Target="../slideLayouts/slideLayout177.xml"/><Relationship Id="rId41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24" Type="http://schemas.openxmlformats.org/officeDocument/2006/relationships/slideLayout" Target="../slideLayouts/slideLayout172.xml"/><Relationship Id="rId32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185.xml"/><Relationship Id="rId40" Type="http://schemas.openxmlformats.org/officeDocument/2006/relationships/slideLayout" Target="../slideLayouts/slideLayout188.xml"/><Relationship Id="rId45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23" Type="http://schemas.openxmlformats.org/officeDocument/2006/relationships/slideLayout" Target="../slideLayouts/slideLayout171.xml"/><Relationship Id="rId28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184.xml"/><Relationship Id="rId49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158.xml"/><Relationship Id="rId19" Type="http://schemas.openxmlformats.org/officeDocument/2006/relationships/slideLayout" Target="../slideLayouts/slideLayout167.xml"/><Relationship Id="rId31" Type="http://schemas.openxmlformats.org/officeDocument/2006/relationships/slideLayout" Target="../slideLayouts/slideLayout179.xml"/><Relationship Id="rId44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Relationship Id="rId22" Type="http://schemas.openxmlformats.org/officeDocument/2006/relationships/slideLayout" Target="../slideLayouts/slideLayout170.xml"/><Relationship Id="rId27" Type="http://schemas.openxmlformats.org/officeDocument/2006/relationships/slideLayout" Target="../slideLayouts/slideLayout175.xml"/><Relationship Id="rId30" Type="http://schemas.openxmlformats.org/officeDocument/2006/relationships/slideLayout" Target="../slideLayouts/slideLayout178.xml"/><Relationship Id="rId35" Type="http://schemas.openxmlformats.org/officeDocument/2006/relationships/slideLayout" Target="../slideLayouts/slideLayout183.xml"/><Relationship Id="rId43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196.xml"/><Relationship Id="rId8" Type="http://schemas.openxmlformats.org/officeDocument/2006/relationships/slideLayout" Target="../slideLayouts/slideLayout1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0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  <p:sldLayoutId id="2147483693" r:id="rId38"/>
    <p:sldLayoutId id="2147483694" r:id="rId39"/>
    <p:sldLayoutId id="2147483695" r:id="rId40"/>
    <p:sldLayoutId id="2147483696" r:id="rId41"/>
    <p:sldLayoutId id="2147483697" r:id="rId42"/>
    <p:sldLayoutId id="2147483698" r:id="rId43"/>
    <p:sldLayoutId id="2147483699" r:id="rId44"/>
    <p:sldLayoutId id="2147483700" r:id="rId45"/>
    <p:sldLayoutId id="2147483701" r:id="rId46"/>
    <p:sldLayoutId id="2147483702" r:id="rId47"/>
    <p:sldLayoutId id="2147483703" r:id="rId48"/>
    <p:sldLayoutId id="2147483704" r:id="rId49"/>
    <p:sldLayoutId id="2147483918" r:id="rId5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5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6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  <p:sldLayoutId id="2147483736" r:id="rId31"/>
    <p:sldLayoutId id="2147483737" r:id="rId32"/>
    <p:sldLayoutId id="2147483738" r:id="rId33"/>
    <p:sldLayoutId id="2147483739" r:id="rId34"/>
    <p:sldLayoutId id="2147483740" r:id="rId35"/>
    <p:sldLayoutId id="2147483741" r:id="rId36"/>
    <p:sldLayoutId id="2147483742" r:id="rId37"/>
    <p:sldLayoutId id="2147483743" r:id="rId38"/>
    <p:sldLayoutId id="2147483744" r:id="rId39"/>
    <p:sldLayoutId id="2147483745" r:id="rId40"/>
    <p:sldLayoutId id="2147483746" r:id="rId41"/>
    <p:sldLayoutId id="2147483747" r:id="rId42"/>
    <p:sldLayoutId id="2147483748" r:id="rId43"/>
    <p:sldLayoutId id="2147483749" r:id="rId44"/>
    <p:sldLayoutId id="2147483750" r:id="rId45"/>
    <p:sldLayoutId id="2147483751" r:id="rId46"/>
    <p:sldLayoutId id="2147483752" r:id="rId47"/>
    <p:sldLayoutId id="2147483753" r:id="rId48"/>
    <p:sldLayoutId id="2147483754" r:id="rId49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5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4" y="6356352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50" y="6356353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  <p:sldLayoutId id="2147483840" r:id="rId23"/>
    <p:sldLayoutId id="2147483841" r:id="rId24"/>
    <p:sldLayoutId id="2147483842" r:id="rId25"/>
    <p:sldLayoutId id="2147483843" r:id="rId26"/>
    <p:sldLayoutId id="2147483844" r:id="rId27"/>
    <p:sldLayoutId id="2147483845" r:id="rId28"/>
    <p:sldLayoutId id="2147483846" r:id="rId29"/>
    <p:sldLayoutId id="2147483847" r:id="rId30"/>
    <p:sldLayoutId id="2147483848" r:id="rId31"/>
    <p:sldLayoutId id="2147483849" r:id="rId32"/>
    <p:sldLayoutId id="2147483850" r:id="rId33"/>
    <p:sldLayoutId id="2147483851" r:id="rId34"/>
    <p:sldLayoutId id="2147483852" r:id="rId35"/>
    <p:sldLayoutId id="2147483853" r:id="rId36"/>
    <p:sldLayoutId id="2147483854" r:id="rId37"/>
    <p:sldLayoutId id="2147483855" r:id="rId38"/>
    <p:sldLayoutId id="2147483856" r:id="rId39"/>
    <p:sldLayoutId id="2147483857" r:id="rId40"/>
    <p:sldLayoutId id="2147483858" r:id="rId41"/>
    <p:sldLayoutId id="2147483859" r:id="rId42"/>
    <p:sldLayoutId id="2147483860" r:id="rId43"/>
    <p:sldLayoutId id="2147483861" r:id="rId44"/>
    <p:sldLayoutId id="2147483862" r:id="rId45"/>
    <p:sldLayoutId id="2147483863" r:id="rId46"/>
    <p:sldLayoutId id="2147483864" r:id="rId47"/>
    <p:sldLayoutId id="2147483865" r:id="rId48"/>
    <p:sldLayoutId id="2147483866" r:id="rId49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100000"/>
        </a:lnSpc>
        <a:spcBef>
          <a:spcPts val="563"/>
        </a:spcBef>
        <a:spcAft>
          <a:spcPts val="563"/>
        </a:spcAft>
        <a:buClr>
          <a:schemeClr val="accent1"/>
        </a:buClr>
        <a:buFont typeface="Arial" panose="020B0604020202020204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100000"/>
        </a:lnSpc>
        <a:spcBef>
          <a:spcPts val="281"/>
        </a:spcBef>
        <a:spcAft>
          <a:spcPts val="563"/>
        </a:spcAft>
        <a:buClr>
          <a:schemeClr val="accent1"/>
        </a:buClr>
        <a:buFont typeface="Arial" panose="020B0604020202020204" pitchFamily="34" charset="0"/>
        <a:buChar char="•"/>
        <a:defRPr sz="1181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100000"/>
        </a:lnSpc>
        <a:spcBef>
          <a:spcPts val="281"/>
        </a:spcBef>
        <a:spcAft>
          <a:spcPts val="563"/>
        </a:spcAft>
        <a:buClr>
          <a:schemeClr val="accent1"/>
        </a:buClr>
        <a:buFont typeface="Arial" panose="020B0604020202020204" pitchFamily="34" charset="0"/>
        <a:buChar char="•"/>
        <a:defRPr sz="956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100000"/>
        </a:lnSpc>
        <a:spcBef>
          <a:spcPts val="281"/>
        </a:spcBef>
        <a:spcAft>
          <a:spcPts val="563"/>
        </a:spcAft>
        <a:buClr>
          <a:schemeClr val="accent1"/>
        </a:buClr>
        <a:buFont typeface="Arial" panose="020B0604020202020204" pitchFamily="34" charset="0"/>
        <a:buChar char="•"/>
        <a:defRPr sz="956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100000"/>
        </a:lnSpc>
        <a:spcBef>
          <a:spcPts val="281"/>
        </a:spcBef>
        <a:spcAft>
          <a:spcPts val="563"/>
        </a:spcAft>
        <a:buClr>
          <a:schemeClr val="accent1"/>
        </a:buClr>
        <a:buFont typeface="Arial" panose="020B0604020202020204" pitchFamily="34" charset="0"/>
        <a:buChar char="•"/>
        <a:defRPr sz="956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1018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6633" y="6356350"/>
            <a:ext cx="4190735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8349" y="6356351"/>
            <a:ext cx="1097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84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  <p:sldLayoutId id="2147483894" r:id="rId26"/>
    <p:sldLayoutId id="2147483895" r:id="rId27"/>
    <p:sldLayoutId id="2147483896" r:id="rId28"/>
    <p:sldLayoutId id="2147483897" r:id="rId29"/>
    <p:sldLayoutId id="2147483898" r:id="rId30"/>
    <p:sldLayoutId id="2147483899" r:id="rId31"/>
    <p:sldLayoutId id="2147483900" r:id="rId32"/>
    <p:sldLayoutId id="2147483901" r:id="rId33"/>
    <p:sldLayoutId id="2147483902" r:id="rId34"/>
    <p:sldLayoutId id="2147483903" r:id="rId35"/>
    <p:sldLayoutId id="2147483904" r:id="rId36"/>
    <p:sldLayoutId id="2147483905" r:id="rId37"/>
    <p:sldLayoutId id="2147483906" r:id="rId38"/>
    <p:sldLayoutId id="2147483907" r:id="rId39"/>
    <p:sldLayoutId id="2147483908" r:id="rId40"/>
    <p:sldLayoutId id="2147483909" r:id="rId41"/>
    <p:sldLayoutId id="2147483910" r:id="rId42"/>
    <p:sldLayoutId id="2147483911" r:id="rId43"/>
    <p:sldLayoutId id="2147483912" r:id="rId44"/>
    <p:sldLayoutId id="2147483913" r:id="rId45"/>
    <p:sldLayoutId id="2147483914" r:id="rId46"/>
    <p:sldLayoutId id="2147483915" r:id="rId47"/>
    <p:sldLayoutId id="2147483916" r:id="rId48"/>
    <p:sldLayoutId id="2147483917" r:id="rId49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5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Clr>
          <a:schemeClr val="accent1"/>
        </a:buClr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mmb/assets/1423-appropuseoftech_tcm1059-322068.pdf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6.xml"/><Relationship Id="rId5" Type="http://schemas.openxmlformats.org/officeDocument/2006/relationships/hyperlink" Target="https://mn.gov/mmb/assets/Data-Practices-Personnel-Records_tcm1059-127062.pdf" TargetMode="External"/><Relationship Id="rId4" Type="http://schemas.openxmlformats.org/officeDocument/2006/relationships/hyperlink" Target="https://mn.gov/admin/data-practices/data/types/personnel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admin/data-practices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dpo@state.mn.us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9.xml"/><Relationship Id="rId6" Type="http://schemas.openxmlformats.org/officeDocument/2006/relationships/hyperlink" Target="https://www.youtube.com/user/INFOIPAD" TargetMode="External"/><Relationship Id="rId5" Type="http://schemas.openxmlformats.org/officeDocument/2006/relationships/hyperlink" Target="https://twitter.com/MNgovdata" TargetMode="External"/><Relationship Id="rId4" Type="http://schemas.openxmlformats.org/officeDocument/2006/relationships/hyperlink" Target="https://mn.gov/admin/data-practices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794C922F-B7FA-414F-AAF8-E858B680CA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2841" y="775207"/>
            <a:ext cx="4429159" cy="4338918"/>
          </a:xfrm>
          <a:prstGeom prst="ellipse">
            <a:avLst/>
          </a:prstGeom>
          <a:solidFill>
            <a:schemeClr val="tx1"/>
          </a:solidFill>
          <a:ln w="38100">
            <a:solidFill>
              <a:srgbClr val="78BE2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-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Welcome to </a:t>
            </a:r>
            <a:r>
              <a:rPr lang="en-US" sz="3200" dirty="0">
                <a:solidFill>
                  <a:schemeClr val="bg1"/>
                </a:solidFill>
                <a:latin typeface="+mn-lt"/>
              </a:rPr>
              <a:t>Personnel Data 201!</a:t>
            </a:r>
            <a:b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en-US" sz="3200" b="0" i="0" u="none" strike="noStrike" kern="1200" cap="none" spc="-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We will begin shortly.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13176"/>
            <a:ext cx="44291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Please mute yourself, turn on your camera, and say “Hi” in the Chat Panel to let us know you are here. </a:t>
            </a:r>
          </a:p>
          <a:p>
            <a:endParaRPr lang="en-US" sz="24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If you are an attorney and would like CLE credits, please enter your attorney ID # into the chat panel as well.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Camera and mute buttons are in the Participant Panel next to your name and at the bottom of the presentation screen.</a:t>
            </a:r>
          </a:p>
        </p:txBody>
      </p:sp>
      <p:pic>
        <p:nvPicPr>
          <p:cNvPr id="3" name="Picture 2" descr="Department of Administration logo. The letters MN with the words Department of Administration to the right of the letters.">
            <a:extLst>
              <a:ext uri="{FF2B5EF4-FFF2-40B4-BE49-F238E27FC236}">
                <a16:creationId xmlns:a16="http://schemas.microsoft.com/office/drawing/2014/main" id="{D49D2F7D-432E-4997-88FD-FD002C983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646" y="5881713"/>
            <a:ext cx="2429236" cy="51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88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7F288-2E67-68CF-1959-60F73335D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Personnel Data Classified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7243-85A0-CDB5-99EE-6FA87D0E9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Public presumption is </a:t>
            </a:r>
            <a:r>
              <a:rPr lang="en-US" sz="3200" b="1" dirty="0"/>
              <a:t>reversed</a:t>
            </a:r>
          </a:p>
          <a:p>
            <a:r>
              <a:rPr lang="en-US" sz="3200" dirty="0"/>
              <a:t>All personnel data are classified as </a:t>
            </a:r>
            <a:r>
              <a:rPr lang="en-US" sz="3200" b="1" dirty="0"/>
              <a:t>private</a:t>
            </a:r>
            <a:r>
              <a:rPr lang="en-US" sz="3200" dirty="0"/>
              <a:t> unless explicitly classified as public</a:t>
            </a:r>
          </a:p>
          <a:p>
            <a:pPr marL="109538" lvl="1" indent="0">
              <a:buNone/>
            </a:pPr>
            <a:r>
              <a:rPr lang="en-US" sz="2500" dirty="0"/>
              <a:t> Minn. Stat. § 13.43, subd. 4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>
                <a:srgbClr val="0038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Personnel data are public if designated as such under subdivision 2 or 3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01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08856-B767-4131-BEF9-653863D82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" y="118110"/>
            <a:ext cx="829818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What is a Complaint or Charge?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3E70C-274B-420A-9786-1DADF666C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23417"/>
          </a:xfrm>
        </p:spPr>
        <p:txBody>
          <a:bodyPr>
            <a:normAutofit/>
          </a:bodyPr>
          <a:lstStyle/>
          <a:p>
            <a:r>
              <a:rPr lang="en-US" sz="2600" dirty="0"/>
              <a:t>Not defined in the law</a:t>
            </a:r>
          </a:p>
          <a:p>
            <a:r>
              <a:rPr lang="en-US" sz="2600" dirty="0"/>
              <a:t>Largely within the discretion of the entity</a:t>
            </a:r>
          </a:p>
          <a:p>
            <a:r>
              <a:rPr lang="en-US" sz="2600" dirty="0"/>
              <a:t>Something that results in an investigation or reported to HR</a:t>
            </a:r>
          </a:p>
          <a:p>
            <a:r>
              <a:rPr lang="en-US" sz="2600" dirty="0"/>
              <a:t>What is an investigation? </a:t>
            </a:r>
          </a:p>
          <a:p>
            <a:pPr lvl="1"/>
            <a:r>
              <a:rPr lang="en-US" sz="2600" dirty="0"/>
              <a:t>Dependent on the circumstances, entity decision</a:t>
            </a:r>
          </a:p>
          <a:p>
            <a:pPr lvl="1"/>
            <a:r>
              <a:rPr lang="en-US" sz="2600" dirty="0"/>
              <a:t>E.g., Conversation with the employee or formal review and interviews with witnesses</a:t>
            </a:r>
          </a:p>
        </p:txBody>
      </p:sp>
    </p:spTree>
    <p:extLst>
      <p:ext uri="{BB962C8B-B14F-4D97-AF65-F5344CB8AC3E}">
        <p14:creationId xmlns:p14="http://schemas.microsoft.com/office/powerpoint/2010/main" val="3507021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08856-B767-4131-BEF9-653863D82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110"/>
            <a:ext cx="8515350" cy="9144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What is Discipline?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3E70C-274B-420A-9786-1DADF666C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058150" cy="5334000"/>
          </a:xfrm>
        </p:spPr>
        <p:txBody>
          <a:bodyPr>
            <a:normAutofit/>
          </a:bodyPr>
          <a:lstStyle/>
          <a:p>
            <a:r>
              <a:rPr lang="en-US" sz="2700" dirty="0"/>
              <a:t>Not defined in the law</a:t>
            </a:r>
          </a:p>
          <a:p>
            <a:r>
              <a:rPr lang="en-US" sz="2700" dirty="0"/>
              <a:t>Largely within the discretion of the entity</a:t>
            </a:r>
          </a:p>
          <a:p>
            <a:r>
              <a:rPr lang="en-US" sz="2700" dirty="0"/>
              <a:t>Discipline:</a:t>
            </a:r>
          </a:p>
          <a:p>
            <a:pPr lvl="1"/>
            <a:r>
              <a:rPr lang="en-US" sz="2700" dirty="0"/>
              <a:t>Review collective bargaining agreements and HR policies</a:t>
            </a:r>
          </a:p>
          <a:p>
            <a:pPr lvl="1"/>
            <a:r>
              <a:rPr lang="en-US" sz="2700" dirty="0"/>
              <a:t>Minnesota Coalition on Government Information v. City of Minneapolis, et al., No. 27-CV-21-7237 </a:t>
            </a:r>
          </a:p>
        </p:txBody>
      </p:sp>
    </p:spTree>
    <p:extLst>
      <p:ext uri="{BB962C8B-B14F-4D97-AF65-F5344CB8AC3E}">
        <p14:creationId xmlns:p14="http://schemas.microsoft.com/office/powerpoint/2010/main" val="215014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Disciplinary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876800"/>
          </a:xfrm>
        </p:spPr>
        <p:txBody>
          <a:bodyPr>
            <a:normAutofit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While the complaint or charge against an employee is pending, the existence and status are public.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All other related data are private during the investigation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400" dirty="0"/>
              <a:t>Reminder: personnel data are not confidential – employee has access rights while investigation is pending</a:t>
            </a:r>
          </a:p>
        </p:txBody>
      </p:sp>
      <p:pic>
        <p:nvPicPr>
          <p:cNvPr id="5" name="Picture 4" descr="photo of hand inserting slip of paper that reads &quot;my complaint&quot; into box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648200"/>
            <a:ext cx="3071091" cy="202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2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feree holding yellow fla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818467"/>
            <a:ext cx="2513076" cy="2590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Existence and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During an investigation, entity can say the complaint/charge: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200" dirty="0"/>
              <a:t>Exists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200" dirty="0"/>
              <a:t>Does not exist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If a complaint/charge exists, entity can say this about status: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200" dirty="0"/>
              <a:t>Complaint received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200" dirty="0"/>
              <a:t>Pending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200" dirty="0"/>
              <a:t>Under investigation</a:t>
            </a:r>
          </a:p>
          <a:p>
            <a:pPr marL="8001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200" dirty="0"/>
              <a:t>Resolved/complete/closed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Note: Revealing “with or without pay” status</a:t>
            </a:r>
          </a:p>
        </p:txBody>
      </p:sp>
    </p:spTree>
    <p:extLst>
      <p:ext uri="{BB962C8B-B14F-4D97-AF65-F5344CB8AC3E}">
        <p14:creationId xmlns:p14="http://schemas.microsoft.com/office/powerpoint/2010/main" val="188663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108B-D4FF-49B4-BB89-90096FC6C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315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i="1" dirty="0"/>
              <a:t>Navarre v. South Washington County Schools</a:t>
            </a:r>
            <a:br>
              <a:rPr lang="en-US" sz="2800" dirty="0"/>
            </a:br>
            <a:r>
              <a:rPr lang="en-US" sz="2200" dirty="0"/>
              <a:t>652 N.W.2d 9 (Minn. 2002)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34696-FF16-41A9-A501-A29EE0223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332" y="1742536"/>
            <a:ext cx="8350369" cy="4985924"/>
          </a:xfrm>
        </p:spPr>
        <p:txBody>
          <a:bodyPr>
            <a:noAutofit/>
          </a:bodyPr>
          <a:lstStyle/>
          <a:p>
            <a:r>
              <a:rPr lang="en-US" sz="2800" dirty="0"/>
              <a:t>Complaints by parents, students, co-workers about a teacher</a:t>
            </a:r>
          </a:p>
          <a:p>
            <a:r>
              <a:rPr lang="en-US" sz="2800" dirty="0"/>
              <a:t>School officials sent letters to parents, made statements in the media, while the complaints were pending. </a:t>
            </a:r>
          </a:p>
          <a:p>
            <a:r>
              <a:rPr lang="en-US" sz="2800" dirty="0"/>
              <a:t>Court: statements describing the “quality or characteristic,” “nature and character,” or the “severity”</a:t>
            </a:r>
            <a:r>
              <a:rPr lang="en-US" sz="2800" i="1" dirty="0"/>
              <a:t> </a:t>
            </a:r>
            <a:r>
              <a:rPr lang="en-US" sz="2800" dirty="0"/>
              <a:t>of a complaint prior to final disposition of disciplinary action go </a:t>
            </a:r>
            <a:r>
              <a:rPr lang="en-US" sz="2800" b="1" dirty="0"/>
              <a:t>beyond existence and status</a:t>
            </a:r>
            <a:r>
              <a:rPr lang="en-US" sz="28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649290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Disciplinary Data, Part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If no discipline following an investigation: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No additional data become public, all related data remain private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If there is a final disposition of disciplinary action: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Specific reasons for the disciplinary action and data that document the basis of the action are public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4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Final Disposition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For employees who are </a:t>
            </a:r>
            <a:r>
              <a:rPr lang="en-US" sz="3200" i="1" dirty="0"/>
              <a:t>not</a:t>
            </a:r>
            <a:r>
              <a:rPr lang="en-US" sz="3200" dirty="0"/>
              <a:t> subject to collective bargaining agreement, final disposition when: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Government entity makes its final decision about discipline regardless of later proceedings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Includes resignation if after final decision</a:t>
            </a:r>
          </a:p>
        </p:txBody>
      </p:sp>
    </p:spTree>
    <p:extLst>
      <p:ext uri="{BB962C8B-B14F-4D97-AF65-F5344CB8AC3E}">
        <p14:creationId xmlns:p14="http://schemas.microsoft.com/office/powerpoint/2010/main" val="1633673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Final Disposition,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Final disposition in collective bargaining agreements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Conclusion of arbitration proceedings, or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Failure of employee to elect arbitration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Disciplinary action data are not public if: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Arbitrator sustains grievance, and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Reverses all aspects of discipline</a:t>
            </a:r>
          </a:p>
        </p:txBody>
      </p:sp>
      <p:pic>
        <p:nvPicPr>
          <p:cNvPr id="4" name="Picture 3" descr="Logo for the Minnesota Association of Professional Employees un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869" y="4953000"/>
            <a:ext cx="2140331" cy="11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48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Complainant Identities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 fontScale="92500"/>
          </a:bodyPr>
          <a:lstStyle/>
          <a:p>
            <a:pPr marL="571500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300" dirty="0"/>
              <a:t>Advisory Opinion 06-010</a:t>
            </a:r>
          </a:p>
          <a:p>
            <a:pPr marL="9144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1F497D"/>
              </a:buClr>
            </a:pPr>
            <a:r>
              <a:rPr lang="en-US" sz="2500" dirty="0"/>
              <a:t>“The names and address of the complainants are data about the complainants”</a:t>
            </a:r>
          </a:p>
          <a:p>
            <a:pPr marL="571500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300" i="1" dirty="0"/>
              <a:t>Demers v. City of Minneapolis </a:t>
            </a:r>
            <a:endParaRPr lang="en-US" sz="3300" dirty="0"/>
          </a:p>
          <a:p>
            <a:pPr marL="9144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700" dirty="0"/>
              <a:t>If a government employee makes a complaint about another government employee, the complainant’s identity is </a:t>
            </a:r>
            <a:r>
              <a:rPr lang="en-US" sz="2700" b="1" dirty="0"/>
              <a:t>private</a:t>
            </a:r>
            <a:r>
              <a:rPr lang="en-US" sz="2700" dirty="0"/>
              <a:t> personnel data </a:t>
            </a:r>
            <a:r>
              <a:rPr lang="en-US" sz="2700" i="1" dirty="0"/>
              <a:t>on the complainant</a:t>
            </a:r>
            <a:endParaRPr lang="en-US" sz="1100" dirty="0"/>
          </a:p>
          <a:p>
            <a:pPr marL="9144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700" dirty="0"/>
              <a:t>If a member of the public makes a complaint about a government employee, his/her ID is </a:t>
            </a:r>
            <a:r>
              <a:rPr lang="en-US" sz="2700" b="1" dirty="0"/>
              <a:t>public</a:t>
            </a:r>
          </a:p>
          <a:p>
            <a:pPr marL="13716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1900" dirty="0"/>
              <a:t>Cannot be classified as personnel data, so presumptively public</a:t>
            </a:r>
          </a:p>
        </p:txBody>
      </p:sp>
    </p:spTree>
    <p:extLst>
      <p:ext uri="{BB962C8B-B14F-4D97-AF65-F5344CB8AC3E}">
        <p14:creationId xmlns:p14="http://schemas.microsoft.com/office/powerpoint/2010/main" val="306022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Personnel Data 201</a:t>
            </a:r>
            <a:br>
              <a:rPr lang="en-US" dirty="0"/>
            </a:br>
            <a:r>
              <a:rPr lang="en-US" dirty="0"/>
              <a:t>Complaints and Discipline Data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May 12, 2026</a:t>
            </a:r>
          </a:p>
        </p:txBody>
      </p:sp>
    </p:spTree>
    <p:extLst>
      <p:ext uri="{BB962C8B-B14F-4D97-AF65-F5344CB8AC3E}">
        <p14:creationId xmlns:p14="http://schemas.microsoft.com/office/powerpoint/2010/main" val="4143998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76200" y="176398"/>
            <a:ext cx="7848600" cy="921544"/>
          </a:xfrm>
        </p:spPr>
        <p:txBody>
          <a:bodyPr>
            <a:noAutofit/>
          </a:bodyPr>
          <a:lstStyle/>
          <a:p>
            <a:pPr algn="l"/>
            <a:r>
              <a:rPr lang="en-US" sz="4000" dirty="0"/>
              <a:t>What Do You Think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747" y="2752828"/>
            <a:ext cx="8382000" cy="39185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dirty="0"/>
              <a:t>I am writing to let you know about a situation that affects our school community.</a:t>
            </a:r>
          </a:p>
          <a:p>
            <a:pPr marL="0" indent="0">
              <a:buNone/>
            </a:pPr>
            <a:r>
              <a:rPr lang="en-US" sz="3800" dirty="0"/>
              <a:t>We received a complaint against Mr. Anderson, an English teacher. The complaint is under investigation and Mr. Anderson is on leave, which is standard practice. </a:t>
            </a:r>
          </a:p>
          <a:p>
            <a:pPr marL="0" indent="0">
              <a:buNone/>
            </a:pPr>
            <a:r>
              <a:rPr lang="en-US" sz="3800" dirty="0"/>
              <a:t>Due to privacy laws and the ongoing investigation, I am unable to provide additional details about the situation. The safety of our students is always a top priority.</a:t>
            </a:r>
          </a:p>
          <a:p>
            <a:pPr marL="0" indent="0">
              <a:buNone/>
            </a:pPr>
            <a:r>
              <a:rPr lang="en-US" sz="3800" dirty="0"/>
              <a:t>We hope you'll take this opportunity to encourage your child to talk to a trusted adult if they have concerns about school. Thank you for supporting your child and our school.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7C6BD1-9C27-4CA0-BA02-9EAA97732E50}"/>
              </a:ext>
            </a:extLst>
          </p:cNvPr>
          <p:cNvSpPr txBox="1"/>
          <p:nvPr/>
        </p:nvSpPr>
        <p:spPr>
          <a:xfrm>
            <a:off x="304800" y="1498891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400" b="1" dirty="0">
                <a:solidFill>
                  <a:srgbClr val="003865"/>
                </a:solidFill>
                <a:latin typeface="Calibri"/>
              </a:rPr>
              <a:t>You are investigating a teacher for misconduct and your Communications Department wants to release the following statement.  What do you think?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E8CE6-8FF8-483F-BCE6-1D57680BB774}"/>
              </a:ext>
            </a:extLst>
          </p:cNvPr>
          <p:cNvSpPr/>
          <p:nvPr/>
        </p:nvSpPr>
        <p:spPr>
          <a:xfrm>
            <a:off x="349031" y="5562600"/>
            <a:ext cx="7989228" cy="301539"/>
          </a:xfrm>
          <a:prstGeom prst="rect">
            <a:avLst/>
          </a:prstGeom>
          <a:solidFill>
            <a:srgbClr val="66FF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01F1FE-BEBC-4413-AADA-FB5392DD9C1A}"/>
              </a:ext>
            </a:extLst>
          </p:cNvPr>
          <p:cNvSpPr/>
          <p:nvPr/>
        </p:nvSpPr>
        <p:spPr>
          <a:xfrm>
            <a:off x="4952999" y="3873323"/>
            <a:ext cx="3785747" cy="254317"/>
          </a:xfrm>
          <a:prstGeom prst="rect">
            <a:avLst/>
          </a:prstGeom>
          <a:solidFill>
            <a:srgbClr val="66FF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0C0F07-AD5D-431B-8216-E4F9B64E9D62}"/>
              </a:ext>
            </a:extLst>
          </p:cNvPr>
          <p:cNvSpPr/>
          <p:nvPr/>
        </p:nvSpPr>
        <p:spPr>
          <a:xfrm>
            <a:off x="411726" y="5163157"/>
            <a:ext cx="4236474" cy="241392"/>
          </a:xfrm>
          <a:prstGeom prst="rect">
            <a:avLst/>
          </a:prstGeom>
          <a:solidFill>
            <a:srgbClr val="66FF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76689-061D-40C0-9160-0D56AF857BE2}"/>
              </a:ext>
            </a:extLst>
          </p:cNvPr>
          <p:cNvSpPr/>
          <p:nvPr/>
        </p:nvSpPr>
        <p:spPr>
          <a:xfrm>
            <a:off x="349031" y="5893648"/>
            <a:ext cx="7258353" cy="301539"/>
          </a:xfrm>
          <a:prstGeom prst="rect">
            <a:avLst/>
          </a:prstGeom>
          <a:solidFill>
            <a:srgbClr val="66FF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7C6DC6-44DC-4DB0-B4B3-83B7007E42BE}"/>
              </a:ext>
            </a:extLst>
          </p:cNvPr>
          <p:cNvSpPr/>
          <p:nvPr/>
        </p:nvSpPr>
        <p:spPr>
          <a:xfrm>
            <a:off x="6189156" y="4871222"/>
            <a:ext cx="2111485" cy="233570"/>
          </a:xfrm>
          <a:prstGeom prst="rect">
            <a:avLst/>
          </a:prstGeom>
          <a:solidFill>
            <a:srgbClr val="66FF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398F70-0568-4CFE-8548-6549F4062B15}"/>
              </a:ext>
            </a:extLst>
          </p:cNvPr>
          <p:cNvSpPr/>
          <p:nvPr/>
        </p:nvSpPr>
        <p:spPr>
          <a:xfrm>
            <a:off x="364463" y="4119818"/>
            <a:ext cx="3445538" cy="241393"/>
          </a:xfrm>
          <a:prstGeom prst="rect">
            <a:avLst/>
          </a:prstGeom>
          <a:solidFill>
            <a:srgbClr val="66FF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98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What Do You Think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 fontScale="92500" lnSpcReduction="10000"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City decides to suspend employee with a collective bargaining agreement following an investigation</a:t>
            </a:r>
            <a:endParaRPr lang="en-US" sz="1200" dirty="0"/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What data are public if: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400" dirty="0"/>
              <a:t>Grievance process is pending?	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100" dirty="0"/>
              <a:t>Existence and status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400" dirty="0"/>
              <a:t>The time to file a grievance expires?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100" dirty="0"/>
              <a:t>Existence, status, specific reasons for the action and data documenting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400" dirty="0"/>
              <a:t>Employee resigns </a:t>
            </a:r>
            <a:r>
              <a:rPr lang="en-US" sz="2400" b="1" dirty="0"/>
              <a:t>before</a:t>
            </a:r>
            <a:r>
              <a:rPr lang="en-US" sz="2400" dirty="0"/>
              <a:t> the decision to suspend?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100" dirty="0"/>
              <a:t>Existence and status</a:t>
            </a:r>
          </a:p>
          <a:p>
            <a:pPr marL="742950" lvl="1" indent="-28575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Font typeface="Arial" panose="020B0604020202020204" pitchFamily="34" charset="0"/>
              <a:buChar char="–"/>
            </a:pPr>
            <a:r>
              <a:rPr lang="en-US" sz="2400" dirty="0"/>
              <a:t>Employee resigns </a:t>
            </a:r>
            <a:r>
              <a:rPr lang="en-US" sz="2400" b="1" dirty="0"/>
              <a:t>after</a:t>
            </a:r>
            <a:r>
              <a:rPr lang="en-US" sz="2400" dirty="0"/>
              <a:t> the decision to suspend and an arbitrator upholds the suspension? 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100" dirty="0"/>
              <a:t>Existence, status, specific reasons for the action and data documenting </a:t>
            </a:r>
          </a:p>
        </p:txBody>
      </p:sp>
    </p:spTree>
    <p:extLst>
      <p:ext uri="{BB962C8B-B14F-4D97-AF65-F5344CB8AC3E}">
        <p14:creationId xmlns:p14="http://schemas.microsoft.com/office/powerpoint/2010/main" val="42043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Public Officials – State Agencies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Heads of state agencies and their deputies and assistants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Members of  boards or commissions the governor must appoint or other elective officers</a:t>
            </a:r>
          </a:p>
          <a:p>
            <a:pPr marL="342900" lvl="1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Executive or administrative heads of departments, bureaus, divisions, or institutions</a:t>
            </a:r>
          </a:p>
        </p:txBody>
      </p:sp>
    </p:spTree>
    <p:extLst>
      <p:ext uri="{BB962C8B-B14F-4D97-AF65-F5344CB8AC3E}">
        <p14:creationId xmlns:p14="http://schemas.microsoft.com/office/powerpoint/2010/main" val="314066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Public Officials – Local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 fontScale="92500" lnSpcReduction="10000"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000" dirty="0"/>
              <a:t>Political subdivisions 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Chief administrative officer, or equivalent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Three highest-paid employees in city or county with population over 15,000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Managers, chiefs, heads, or directors in cities and counties </a:t>
            </a:r>
            <a:r>
              <a:rPr lang="en-US" sz="2600" b="1" dirty="0"/>
              <a:t>* 2025 change</a:t>
            </a:r>
          </a:p>
          <a:p>
            <a:pPr marL="571500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000" dirty="0"/>
              <a:t>School districts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600" dirty="0"/>
              <a:t>Business managers, HR directors, ADs (50% of time in administration, supervision, etc.), chief financial officers, directors, superintendents, and principals</a:t>
            </a:r>
          </a:p>
          <a:p>
            <a:pPr marL="571500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000" dirty="0"/>
              <a:t>Some Met Council employees added </a:t>
            </a:r>
            <a:r>
              <a:rPr lang="en-US" sz="3000" b="1" dirty="0"/>
              <a:t>*2025 change</a:t>
            </a:r>
          </a:p>
        </p:txBody>
      </p:sp>
    </p:spTree>
    <p:extLst>
      <p:ext uri="{BB962C8B-B14F-4D97-AF65-F5344CB8AC3E}">
        <p14:creationId xmlns:p14="http://schemas.microsoft.com/office/powerpoint/2010/main" val="3797706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Public Official Complaints/Discipline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u="sng" dirty="0"/>
              <a:t>All data</a:t>
            </a:r>
            <a:r>
              <a:rPr lang="en-US" sz="3200" dirty="0"/>
              <a:t> related to a complaint or charge are public…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b="1" dirty="0"/>
              <a:t>State agencies</a:t>
            </a:r>
            <a:endParaRPr lang="en-US" sz="2800" dirty="0"/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400" dirty="0"/>
              <a:t>Upon completion of an investigation, or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400" dirty="0"/>
              <a:t>If public official resigns or is terminated while complaint or charge is pending</a:t>
            </a:r>
          </a:p>
        </p:txBody>
      </p:sp>
    </p:spTree>
    <p:extLst>
      <p:ext uri="{BB962C8B-B14F-4D97-AF65-F5344CB8AC3E}">
        <p14:creationId xmlns:p14="http://schemas.microsoft.com/office/powerpoint/2010/main" val="442878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Public Official Complaints/Discipline,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u="sng" dirty="0"/>
              <a:t>All data</a:t>
            </a:r>
            <a:r>
              <a:rPr lang="en-US" sz="3200" dirty="0"/>
              <a:t> related to a complaint or charge are public…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b="1" dirty="0"/>
              <a:t>Local government</a:t>
            </a:r>
            <a:endParaRPr lang="en-US" sz="2800" dirty="0"/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400" dirty="0"/>
              <a:t>If complaint or charge results in discipline, or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400" dirty="0"/>
              <a:t>If public official resigns or is terminated while complaint or charge is pending. See AO 25-003.</a:t>
            </a:r>
          </a:p>
          <a:p>
            <a:pPr marL="1257300" lvl="2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400" dirty="0"/>
              <a:t>Employee releases entity from liability for any legal claims arising out of the conduct that is the subject of the complaint as part of a settlement agreement</a:t>
            </a:r>
          </a:p>
        </p:txBody>
      </p:sp>
    </p:spTree>
    <p:extLst>
      <p:ext uri="{BB962C8B-B14F-4D97-AF65-F5344CB8AC3E}">
        <p14:creationId xmlns:p14="http://schemas.microsoft.com/office/powerpoint/2010/main" val="549331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What do you think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2800" dirty="0"/>
              <a:t>A complaint comes in about a </a:t>
            </a:r>
            <a:r>
              <a:rPr lang="en-US" sz="2800" i="1" dirty="0"/>
              <a:t>former</a:t>
            </a:r>
            <a:r>
              <a:rPr lang="en-US" sz="2800" dirty="0"/>
              <a:t> employee.  Your entity does an investigation to determine whether there was misconduct.  How are the complaint and investigative data classified?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If the employee was </a:t>
            </a:r>
            <a:r>
              <a:rPr lang="en-US" sz="2400" i="1" dirty="0"/>
              <a:t>not</a:t>
            </a:r>
            <a:r>
              <a:rPr lang="en-US" sz="2400" dirty="0"/>
              <a:t> a public official, then the data are private, because there can’t be a final disposition of disciplinary action.  Existence and status are public.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If the employee was a public official, some data might be public and some might be private depending on whether employee is State-level (all data related to the complaint are public) or local-level (only existence and status).</a:t>
            </a:r>
          </a:p>
        </p:txBody>
      </p:sp>
    </p:spTree>
    <p:extLst>
      <p:ext uri="{BB962C8B-B14F-4D97-AF65-F5344CB8AC3E}">
        <p14:creationId xmlns:p14="http://schemas.microsoft.com/office/powerpoint/2010/main" val="137532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2872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Settlement Agreements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/>
          </a:bodyPr>
          <a:lstStyle/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The complete terms of an agreement settling a dispute arising out of the employment relationship are public.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Specific reasons for a settlement agreement if payment is more than $10,000</a:t>
            </a:r>
          </a:p>
          <a:p>
            <a:pPr marL="342900" lvl="0" indent="-3429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Advisory Opinion 12-006</a:t>
            </a:r>
          </a:p>
        </p:txBody>
      </p:sp>
    </p:spTree>
    <p:extLst>
      <p:ext uri="{BB962C8B-B14F-4D97-AF65-F5344CB8AC3E}">
        <p14:creationId xmlns:p14="http://schemas.microsoft.com/office/powerpoint/2010/main" val="4070017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152400" y="76200"/>
            <a:ext cx="8763000" cy="9906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Settlement Agreements,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724400"/>
          </a:xfrm>
        </p:spPr>
        <p:txBody>
          <a:bodyPr>
            <a:normAutofit lnSpcReduction="10000"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Government entities cannot enter into settlement agreements to limit access to personnel data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This includes: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Agreement not to discuss, comment on data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Agreement limiting data subject’s release of  data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3200" dirty="0"/>
              <a:t>Except: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Provision that limits employee from releasing private data that identified other employees</a:t>
            </a:r>
          </a:p>
          <a:p>
            <a:pPr marL="914400" lvl="1" indent="-45720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334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886700" cy="914400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Relevant case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82000" cy="46482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800" i="1" dirty="0" err="1"/>
              <a:t>Schwanke</a:t>
            </a:r>
            <a:r>
              <a:rPr lang="en-US" sz="2800" i="1" dirty="0"/>
              <a:t> v. Minn. Dept. of Administration, </a:t>
            </a:r>
            <a:r>
              <a:rPr lang="en-US" sz="2800" dirty="0"/>
              <a:t>851 N.W.2d 591 (Minn. 2014)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400" dirty="0"/>
              <a:t>Public employee can challenge performance evaluation data as inaccurate or incomplete under the data challenge appeal process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800" i="1" dirty="0"/>
              <a:t>Harlow v. State of Minn. Dept. of Human Services, et al.</a:t>
            </a:r>
            <a:r>
              <a:rPr lang="en-US" sz="2800" dirty="0"/>
              <a:t>, 883 N.W. 2d 561 (Minn. 2016)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400" dirty="0"/>
              <a:t>Identical data may simultaneously exist as both public and not public when classified differently in distinct locations or contexts</a:t>
            </a:r>
          </a:p>
          <a:p>
            <a:pPr marL="685800" lvl="2" indent="-342900">
              <a:buClr>
                <a:srgbClr val="0054A6"/>
              </a:buClr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4129977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E77D3F-B4DF-4495-B2A9-3A5FED64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914400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/>
              <a:t>Introductions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F9E763-2639-433A-B423-EEEC99CE0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94625"/>
            <a:ext cx="3886200" cy="4582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Please introduce yourself in the chat:</a:t>
            </a:r>
          </a:p>
          <a:p>
            <a:r>
              <a:rPr lang="en-US" sz="2400" dirty="0"/>
              <a:t>Your name</a:t>
            </a:r>
          </a:p>
          <a:p>
            <a:r>
              <a:rPr lang="en-US" sz="2400" dirty="0"/>
              <a:t>Your entity</a:t>
            </a:r>
          </a:p>
          <a:p>
            <a:r>
              <a:rPr lang="en-US" sz="2400" dirty="0"/>
              <a:t>Your data practices role</a:t>
            </a:r>
          </a:p>
          <a:p>
            <a:r>
              <a:rPr lang="en-US" sz="2400" dirty="0"/>
              <a:t>Any burning questions you would like to discuss this morning. </a:t>
            </a:r>
          </a:p>
        </p:txBody>
      </p:sp>
      <p:pic>
        <p:nvPicPr>
          <p:cNvPr id="3" name="Graphic 2" descr="Online meeting with solid fill">
            <a:extLst>
              <a:ext uri="{FF2B5EF4-FFF2-40B4-BE49-F238E27FC236}">
                <a16:creationId xmlns:a16="http://schemas.microsoft.com/office/drawing/2014/main" id="{6A425FE9-386C-3C72-96FA-6C244D4ED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9150" y="1942694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59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886700" cy="914400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Relevant case law,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153400" cy="4495800"/>
          </a:xfrm>
        </p:spPr>
        <p:txBody>
          <a:bodyPr>
            <a:normAutofit/>
          </a:bodyPr>
          <a:lstStyle/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800" i="1" dirty="0"/>
              <a:t>KSTP-TV v. Metro. Council,</a:t>
            </a:r>
            <a:r>
              <a:rPr lang="en-US" sz="2800" dirty="0"/>
              <a:t> 884 NW 2d 342 (Minn. 2016).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400" dirty="0"/>
              <a:t>The video data are personnel data, if “maintained” exclusively because the subject of the data is a government employee</a:t>
            </a:r>
          </a:p>
          <a:p>
            <a:pPr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800" i="1" dirty="0"/>
              <a:t>Burks v. Metro. Council,</a:t>
            </a:r>
            <a:r>
              <a:rPr lang="en-US" sz="2800" dirty="0"/>
              <a:t> 884 NW 2d 338 (Minn. 2016).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r>
              <a:rPr lang="en-US" sz="2400" dirty="0"/>
              <a:t>The right of access to data extends to “the individual subject” even if the data identifies other individuals</a:t>
            </a:r>
          </a:p>
          <a:p>
            <a:pPr lvl="1" defTabSz="914400">
              <a:spcBef>
                <a:spcPct val="20000"/>
              </a:spcBef>
              <a:spcAft>
                <a:spcPts val="0"/>
              </a:spcAft>
              <a:buClr>
                <a:srgbClr val="0055A6"/>
              </a:buClr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6119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886700" cy="914400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5624"/>
            <a:ext cx="8382000" cy="4727575"/>
          </a:xfrm>
        </p:spPr>
        <p:txBody>
          <a:bodyPr>
            <a:normAutofit/>
          </a:bodyPr>
          <a:lstStyle/>
          <a:p>
            <a:r>
              <a:rPr lang="en-US" sz="2400" dirty="0"/>
              <a:t>Appropriate Use of Electronic Communication and Technology</a:t>
            </a:r>
          </a:p>
          <a:p>
            <a:pPr marL="342900" lvl="1" indent="0">
              <a:buNone/>
            </a:pPr>
            <a:r>
              <a:rPr lang="en-US" sz="2100" dirty="0">
                <a:hlinkClick r:id="rId3"/>
              </a:rPr>
              <a:t>https://mn.gov/mmb/assets/1423-appropuseoftech_tcm1059-322068.pdf</a:t>
            </a:r>
            <a:r>
              <a:rPr lang="en-US" sz="2100" dirty="0"/>
              <a:t> </a:t>
            </a:r>
          </a:p>
          <a:p>
            <a:r>
              <a:rPr lang="en-US" sz="2400" dirty="0"/>
              <a:t>General personnel data guidance and relevant advisory opinions</a:t>
            </a:r>
          </a:p>
          <a:p>
            <a:pPr marL="342900" lvl="1" indent="0">
              <a:buNone/>
            </a:pPr>
            <a:r>
              <a:rPr lang="en-US" sz="1700" dirty="0">
                <a:hlinkClick r:id="rId4"/>
              </a:rPr>
              <a:t>https://mn.gov/admin/data-practices/data/types/personnel/</a:t>
            </a:r>
            <a:r>
              <a:rPr lang="en-US" sz="1700" dirty="0"/>
              <a:t> </a:t>
            </a:r>
          </a:p>
          <a:p>
            <a:r>
              <a:rPr lang="en-US" sz="2400" dirty="0"/>
              <a:t>Minnesota Management and Budget Data Practices Manual</a:t>
            </a:r>
          </a:p>
          <a:p>
            <a:pPr marL="342900" lvl="1" indent="0">
              <a:buNone/>
            </a:pPr>
            <a:r>
              <a:rPr lang="en-US" sz="1700" u="sng" dirty="0">
                <a:hlinkClick r:id="rId5"/>
              </a:rPr>
              <a:t>https://mn.gov/mmb/assets/Data-Practices-Personnel-Records_tcm1059-127062.pdf</a:t>
            </a:r>
            <a:endParaRPr lang="en-US" sz="1700" u="sng" dirty="0"/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>
                <a:srgbClr val="0038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municipalities – Crisis communications team at League of Minnesota Cities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184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800" dirty="0"/>
              <a:t>Break!</a:t>
            </a:r>
          </a:p>
        </p:txBody>
      </p:sp>
    </p:spTree>
    <p:extLst>
      <p:ext uri="{BB962C8B-B14F-4D97-AF65-F5344CB8AC3E}">
        <p14:creationId xmlns:p14="http://schemas.microsoft.com/office/powerpoint/2010/main" val="38820254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Yellow question mark">
            <a:extLst>
              <a:ext uri="{FF2B5EF4-FFF2-40B4-BE49-F238E27FC236}">
                <a16:creationId xmlns:a16="http://schemas.microsoft.com/office/drawing/2014/main" id="{D74255DF-64BC-4C89-B91D-420B88ACDA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9144000" cy="3276531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7CA7F292-22EC-4F10-A67A-0A7F05D37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7886700" cy="914400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What questions do you have?</a:t>
            </a:r>
          </a:p>
        </p:txBody>
      </p:sp>
    </p:spTree>
    <p:extLst>
      <p:ext uri="{BB962C8B-B14F-4D97-AF65-F5344CB8AC3E}">
        <p14:creationId xmlns:p14="http://schemas.microsoft.com/office/powerpoint/2010/main" val="3827072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dirty="0"/>
              <a:t>Redaction Exercises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52400" y="3498092"/>
            <a:ext cx="8763000" cy="2011031"/>
          </a:xfrm>
        </p:spPr>
        <p:txBody>
          <a:bodyPr anchor="t"/>
          <a:lstStyle/>
          <a:p>
            <a:r>
              <a:rPr lang="en-US" sz="2200" dirty="0"/>
              <a:t>Small 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1177208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347" y="149222"/>
            <a:ext cx="7886700" cy="914400"/>
          </a:xfrm>
        </p:spPr>
        <p:txBody>
          <a:bodyPr>
            <a:normAutofit/>
          </a:bodyPr>
          <a:lstStyle/>
          <a:p>
            <a:r>
              <a:rPr lang="en-US" sz="3600" dirty="0"/>
              <a:t>Redaction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033" y="1713052"/>
            <a:ext cx="8171726" cy="4770019"/>
          </a:xfrm>
        </p:spPr>
        <p:txBody>
          <a:bodyPr>
            <a:normAutofit/>
          </a:bodyPr>
          <a:lstStyle/>
          <a:p>
            <a:pPr marL="342891" indent="-342891" defTabSz="914377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Separate not public data from responsive data</a:t>
            </a:r>
          </a:p>
          <a:p>
            <a:pPr marL="685783" lvl="1" indent="-342891" defTabSz="914377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Personnel context = Private data on others</a:t>
            </a:r>
          </a:p>
          <a:p>
            <a:pPr marL="342891" indent="-342891" defTabSz="914377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At the data element level, not document</a:t>
            </a:r>
          </a:p>
          <a:p>
            <a:pPr marL="342891" indent="-342891" defTabSz="914377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Identity can be more than a name</a:t>
            </a:r>
          </a:p>
          <a:p>
            <a:pPr marL="342891" indent="-342891" defTabSz="914377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Provide specific citation in support of redaction</a:t>
            </a:r>
          </a:p>
          <a:p>
            <a:pPr marL="685783" lvl="1" indent="-342891" defTabSz="914377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</a:pPr>
            <a:r>
              <a:rPr lang="en-US" sz="2800" dirty="0"/>
              <a:t>Does not need to be by redaction/by line</a:t>
            </a:r>
          </a:p>
        </p:txBody>
      </p:sp>
      <p:pic>
        <p:nvPicPr>
          <p:cNvPr id="5" name="Picture 4" descr="Document with all lines redacted">
            <a:extLst>
              <a:ext uri="{FF2B5EF4-FFF2-40B4-BE49-F238E27FC236}">
                <a16:creationId xmlns:a16="http://schemas.microsoft.com/office/drawing/2014/main" id="{B7CDAD69-CE1B-E9E8-C809-1F9781DC4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408" y="5046562"/>
            <a:ext cx="3010592" cy="169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66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E4202-5662-40E7-8F9E-352B2966C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959" y="189112"/>
            <a:ext cx="7886700" cy="914400"/>
          </a:xfrm>
        </p:spPr>
        <p:txBody>
          <a:bodyPr>
            <a:normAutofit/>
          </a:bodyPr>
          <a:lstStyle/>
          <a:p>
            <a:r>
              <a:rPr lang="en-US" sz="3600" dirty="0"/>
              <a:t>Practical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1B6B1-3ED3-4D43-A72D-4A841250B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28876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0054A6"/>
              </a:buClr>
            </a:pPr>
            <a:r>
              <a:rPr lang="en-US" sz="2800" dirty="0"/>
              <a:t>Work as a team, if possible, to compare notes &amp; redactions </a:t>
            </a:r>
          </a:p>
          <a:p>
            <a:r>
              <a:rPr lang="en-US" sz="2800" dirty="0"/>
              <a:t>Identify data subjects</a:t>
            </a:r>
          </a:p>
          <a:p>
            <a:pPr lvl="1"/>
            <a:r>
              <a:rPr lang="en-US" sz="2400" dirty="0"/>
              <a:t>Names</a:t>
            </a:r>
          </a:p>
          <a:p>
            <a:pPr lvl="1"/>
            <a:r>
              <a:rPr lang="en-US" sz="2400" dirty="0"/>
              <a:t>Pronouns</a:t>
            </a:r>
          </a:p>
          <a:p>
            <a:pPr lvl="1"/>
            <a:r>
              <a:rPr lang="en-US" sz="2400" dirty="0"/>
              <a:t>Characteristics </a:t>
            </a:r>
          </a:p>
          <a:p>
            <a:pPr lvl="2"/>
            <a:r>
              <a:rPr lang="en-US" sz="2000" dirty="0"/>
              <a:t>Titles that could only be one person</a:t>
            </a:r>
          </a:p>
          <a:p>
            <a:pPr lvl="2"/>
            <a:r>
              <a:rPr lang="en-US" sz="2000" dirty="0"/>
              <a:t>Location of desk/workstation</a:t>
            </a:r>
          </a:p>
          <a:p>
            <a:r>
              <a:rPr lang="en-US" sz="2800" dirty="0"/>
              <a:t>Document justifications on close calls in case of challenges later</a:t>
            </a:r>
          </a:p>
          <a:p>
            <a:r>
              <a:rPr lang="en-US" sz="2800" dirty="0"/>
              <a:t>Be consistent</a:t>
            </a:r>
          </a:p>
        </p:txBody>
      </p:sp>
    </p:spTree>
    <p:extLst>
      <p:ext uri="{BB962C8B-B14F-4D97-AF65-F5344CB8AC3E}">
        <p14:creationId xmlns:p14="http://schemas.microsoft.com/office/powerpoint/2010/main" val="374027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03F24-A863-4287-8019-F27210D6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362" y="152400"/>
            <a:ext cx="7886700" cy="914400"/>
          </a:xfrm>
        </p:spPr>
        <p:txBody>
          <a:bodyPr>
            <a:normAutofit/>
          </a:bodyPr>
          <a:lstStyle/>
          <a:p>
            <a:r>
              <a:rPr lang="en-US" sz="3600" dirty="0"/>
              <a:t>Costs and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C2635-98FC-4F48-A5F9-07380D3F6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What can you charge? </a:t>
            </a:r>
          </a:p>
          <a:p>
            <a:pPr lvl="1"/>
            <a:r>
              <a:rPr lang="en-US" sz="2400" dirty="0"/>
              <a:t>You can charge for copies</a:t>
            </a:r>
          </a:p>
          <a:p>
            <a:pPr lvl="1"/>
            <a:r>
              <a:rPr lang="en-US" sz="2400" dirty="0"/>
              <a:t>You cannot charge to redact</a:t>
            </a:r>
          </a:p>
          <a:p>
            <a:pPr lvl="2"/>
            <a:r>
              <a:rPr lang="en-US" sz="2000" dirty="0"/>
              <a:t>Redaction = separating public from not public data or not public data about others from data subject’s data</a:t>
            </a:r>
          </a:p>
          <a:p>
            <a:r>
              <a:rPr lang="en-US" sz="2600" dirty="0"/>
              <a:t>Data subjects get data in 10 business days</a:t>
            </a:r>
            <a:endParaRPr lang="en-US" sz="2300" dirty="0"/>
          </a:p>
          <a:p>
            <a:r>
              <a:rPr lang="en-US" sz="2600" dirty="0"/>
              <a:t>Members of the public =</a:t>
            </a:r>
            <a:br>
              <a:rPr lang="en-US" sz="2600" dirty="0"/>
            </a:br>
            <a:r>
              <a:rPr lang="en-US" sz="2600" dirty="0"/>
              <a:t>	a reasonable amount of time</a:t>
            </a:r>
          </a:p>
        </p:txBody>
      </p:sp>
      <p:pic>
        <p:nvPicPr>
          <p:cNvPr id="5" name="Picture 4" descr="Hands of person using credit card reader">
            <a:extLst>
              <a:ext uri="{FF2B5EF4-FFF2-40B4-BE49-F238E27FC236}">
                <a16:creationId xmlns:a16="http://schemas.microsoft.com/office/drawing/2014/main" id="{D92991DB-DFDB-7DF3-A16B-0B15213C38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537" y="4870938"/>
            <a:ext cx="2751993" cy="183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50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9255B-1FA8-82E0-CD14-F390DBFF2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Introduction to the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C8683-D9BA-86A0-B390-FE8B34521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Personnel investigation of Abbott Elementary janitor, James Johnson. Scenario packet includes:</a:t>
            </a:r>
          </a:p>
          <a:p>
            <a:pPr lvl="1"/>
            <a:r>
              <a:rPr lang="en-US" sz="2100" dirty="0"/>
              <a:t>Complaint and emails</a:t>
            </a:r>
          </a:p>
          <a:p>
            <a:pPr lvl="1"/>
            <a:r>
              <a:rPr lang="en-US" sz="2100" dirty="0"/>
              <a:t>Investigator contract</a:t>
            </a:r>
          </a:p>
          <a:p>
            <a:pPr lvl="1"/>
            <a:r>
              <a:rPr lang="en-US" sz="2100" dirty="0"/>
              <a:t>Investigator’s notes</a:t>
            </a:r>
          </a:p>
          <a:p>
            <a:pPr lvl="1"/>
            <a:r>
              <a:rPr lang="en-US" sz="2100" dirty="0"/>
              <a:t>Investigative report</a:t>
            </a:r>
          </a:p>
          <a:p>
            <a:pPr lvl="1"/>
            <a:r>
              <a:rPr lang="en-US" sz="2100" dirty="0"/>
              <a:t>Discipline letter</a:t>
            </a:r>
          </a:p>
        </p:txBody>
      </p:sp>
      <p:pic>
        <p:nvPicPr>
          <p:cNvPr id="5" name="Picture 4" descr="Qr code&#10;&#10;AI-generated content may be incorrect.">
            <a:extLst>
              <a:ext uri="{FF2B5EF4-FFF2-40B4-BE49-F238E27FC236}">
                <a16:creationId xmlns:a16="http://schemas.microsoft.com/office/drawing/2014/main" id="{4A2BAEC8-B82F-E469-32D2-47AB12EA2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0" y="3521393"/>
            <a:ext cx="2415540" cy="241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370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3CE3386-74CC-4DED-B48F-6EBFBAB87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87570"/>
            <a:ext cx="8515351" cy="914400"/>
          </a:xfrm>
        </p:spPr>
        <p:txBody>
          <a:bodyPr>
            <a:normAutofit/>
          </a:bodyPr>
          <a:lstStyle/>
          <a:p>
            <a:r>
              <a:rPr lang="en-US" sz="3600" dirty="0"/>
              <a:t>Breakout Room 1 – Newspaper Reporter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EEA845B-05D9-40D3-A4D2-9223E9E88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75" y="1789615"/>
            <a:ext cx="8229600" cy="4598127"/>
          </a:xfrm>
        </p:spPr>
        <p:txBody>
          <a:bodyPr>
            <a:normAutofit/>
          </a:bodyPr>
          <a:lstStyle/>
          <a:p>
            <a:r>
              <a:rPr lang="en-US" sz="2800" dirty="0"/>
              <a:t>Introduce yourselves and pick a spokesperson (or person farthest from St. Paul)</a:t>
            </a:r>
            <a:r>
              <a:rPr lang="en-US" sz="2500" dirty="0"/>
              <a:t> </a:t>
            </a:r>
          </a:p>
          <a:p>
            <a:r>
              <a:rPr lang="en-US" sz="2800" dirty="0"/>
              <a:t>Take 20 minutes to review, redact, and discuss with the group.</a:t>
            </a:r>
          </a:p>
          <a:p>
            <a:r>
              <a:rPr lang="en-US" sz="2800" dirty="0"/>
              <a:t>Use “Ask for Help” button in the Participant Panel, if you need assistance.</a:t>
            </a:r>
          </a:p>
          <a:p>
            <a:r>
              <a:rPr lang="en-US" sz="2800" dirty="0"/>
              <a:t>Click the red circle at the bottom of screen to exit.</a:t>
            </a:r>
          </a:p>
        </p:txBody>
      </p:sp>
    </p:spTree>
    <p:extLst>
      <p:ext uri="{BB962C8B-B14F-4D97-AF65-F5344CB8AC3E}">
        <p14:creationId xmlns:p14="http://schemas.microsoft.com/office/powerpoint/2010/main" val="4214369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1"/>
            <a:ext cx="9144000" cy="1190624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Who we are and what we do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7435" y="1374998"/>
            <a:ext cx="6207427" cy="5266434"/>
          </a:xfrm>
        </p:spPr>
        <p:txBody>
          <a:bodyPr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200" dirty="0"/>
              <a:t>Data Practices Office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Informal advice/technical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Commissioner of Administration advisory opinions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Website and informational materials: </a:t>
            </a:r>
            <a:r>
              <a:rPr lang="en-US" sz="2400" dirty="0">
                <a:hlinkClick r:id="rId3"/>
              </a:rPr>
              <a:t>https://mn.gov/admin/data-practices/</a:t>
            </a:r>
            <a:r>
              <a:rPr lang="en-US" sz="2400" dirty="0"/>
              <a:t> 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Listserv and newsletters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Legislative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Training</a:t>
            </a:r>
          </a:p>
        </p:txBody>
      </p:sp>
      <p:pic>
        <p:nvPicPr>
          <p:cNvPr id="5" name="Picture 4" descr="picture of website&#10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042" y="4241241"/>
            <a:ext cx="3982452" cy="24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244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7FFA-2418-7A3C-5C1E-33117599C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8515350" cy="914400"/>
          </a:xfrm>
        </p:spPr>
        <p:txBody>
          <a:bodyPr>
            <a:normAutofit/>
          </a:bodyPr>
          <a:lstStyle/>
          <a:p>
            <a:r>
              <a:rPr lang="en-US" sz="3600" dirty="0"/>
              <a:t>Breakout Room 1 – Newspaper Reporter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45914-2926-FC3D-2A7B-9267422DB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Foua Vang calls your office and says, “I would like copies of all data about the complaint against Mr. Johnson and any discipline.” Foua identifies herself as a reporter with the local newspaper and says she interviewed Jacob Hill about workplace concerns at the school. </a:t>
            </a:r>
          </a:p>
          <a:p>
            <a:pPr marL="0" indent="0">
              <a:buNone/>
            </a:pPr>
            <a:r>
              <a:rPr lang="en-US" sz="2400" b="1" dirty="0"/>
              <a:t>What data must you provide? </a:t>
            </a:r>
          </a:p>
        </p:txBody>
      </p:sp>
    </p:spTree>
    <p:extLst>
      <p:ext uri="{BB962C8B-B14F-4D97-AF65-F5344CB8AC3E}">
        <p14:creationId xmlns:p14="http://schemas.microsoft.com/office/powerpoint/2010/main" val="3658844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7FFA-2418-7A3C-5C1E-33117599C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8515350" cy="914400"/>
          </a:xfrm>
        </p:spPr>
        <p:txBody>
          <a:bodyPr>
            <a:normAutofit/>
          </a:bodyPr>
          <a:lstStyle/>
          <a:p>
            <a:r>
              <a:rPr lang="en-US" sz="3600" dirty="0"/>
              <a:t>Breakout Room 1 – Newspaper Reporter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45914-2926-FC3D-2A7B-9267422DB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565910"/>
            <a:ext cx="8286750" cy="49274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Foua Vang calls your office and says, “I would like copies of all data about the complaint against Mr. Johnson and any discipline.” Foua identifies herself as a reporter with the local newspaper and says she interviewed Jacob Hill about workplace concerns at the school. </a:t>
            </a:r>
          </a:p>
          <a:p>
            <a:pPr marL="0" indent="0">
              <a:buNone/>
            </a:pPr>
            <a:r>
              <a:rPr lang="en-US" sz="2400" b="1" dirty="0"/>
              <a:t>What data must you provide?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Considerations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Is this a data request?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Reporter = member of the public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ID of Mr. Hill in “request”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Can receive public data</a:t>
            </a:r>
          </a:p>
          <a:p>
            <a:pPr lvl="2"/>
            <a:r>
              <a:rPr lang="en-US" sz="1800" dirty="0">
                <a:solidFill>
                  <a:srgbClr val="01A301"/>
                </a:solidFill>
              </a:rPr>
              <a:t>Final disposition of any disciplinary action</a:t>
            </a:r>
          </a:p>
          <a:p>
            <a:pPr lvl="2"/>
            <a:r>
              <a:rPr lang="en-US" sz="1800" dirty="0">
                <a:solidFill>
                  <a:srgbClr val="01A301"/>
                </a:solidFill>
              </a:rPr>
              <a:t>Data documenting basis of action </a:t>
            </a:r>
          </a:p>
          <a:p>
            <a:pPr lvl="2"/>
            <a:r>
              <a:rPr lang="en-US" sz="1800" dirty="0">
                <a:solidFill>
                  <a:srgbClr val="01A301"/>
                </a:solidFill>
              </a:rPr>
              <a:t>Redaction of identifying data about employees other than Johnson</a:t>
            </a:r>
          </a:p>
        </p:txBody>
      </p:sp>
    </p:spTree>
    <p:extLst>
      <p:ext uri="{BB962C8B-B14F-4D97-AF65-F5344CB8AC3E}">
        <p14:creationId xmlns:p14="http://schemas.microsoft.com/office/powerpoint/2010/main" val="2861600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7FFA-2418-7A3C-5C1E-33117599C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8515350" cy="914400"/>
          </a:xfrm>
        </p:spPr>
        <p:txBody>
          <a:bodyPr>
            <a:normAutofit/>
          </a:bodyPr>
          <a:lstStyle/>
          <a:p>
            <a:r>
              <a:rPr lang="en-US" sz="3600" dirty="0"/>
              <a:t>Breakout Room 1 – Newspaper Reporter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45914-2926-FC3D-2A7B-9267422DB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195" y="1657350"/>
            <a:ext cx="8309610" cy="46339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/>
              <a:t>Foua Vang calls your office and says, “I would like copies of all data about the complaint against Mr. Johnson and any discipline.” Foua identifies herself as a reporter with the local newspaper and says she interviewed Jacob Hill about workplace concerns at the school. </a:t>
            </a:r>
          </a:p>
          <a:p>
            <a:pPr marL="0" indent="0">
              <a:buNone/>
            </a:pPr>
            <a:r>
              <a:rPr lang="en-US" sz="2400" b="1" dirty="0"/>
              <a:t>What data must you provide?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Discipline letter – final disposition, basis, specific reasons</a:t>
            </a:r>
          </a:p>
          <a:p>
            <a:r>
              <a:rPr lang="en-US" sz="2400" dirty="0">
                <a:solidFill>
                  <a:srgbClr val="01A301"/>
                </a:solidFill>
              </a:rPr>
              <a:t>Redacted investigative report – basis, specific reasons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Identifying information on Mr. Hill redacted</a:t>
            </a:r>
          </a:p>
          <a:p>
            <a:pPr lvl="2"/>
            <a:r>
              <a:rPr lang="en-US" sz="1800" dirty="0">
                <a:solidFill>
                  <a:srgbClr val="01A301"/>
                </a:solidFill>
              </a:rPr>
              <a:t>Informed consent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Identifying info on other employees redacted</a:t>
            </a:r>
          </a:p>
          <a:p>
            <a:r>
              <a:rPr lang="en-US" sz="2400" dirty="0">
                <a:solidFill>
                  <a:srgbClr val="01A301"/>
                </a:solidFill>
              </a:rPr>
              <a:t>Interview summaries?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Contract?</a:t>
            </a:r>
          </a:p>
        </p:txBody>
      </p:sp>
    </p:spTree>
    <p:extLst>
      <p:ext uri="{BB962C8B-B14F-4D97-AF65-F5344CB8AC3E}">
        <p14:creationId xmlns:p14="http://schemas.microsoft.com/office/powerpoint/2010/main" val="3173447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3CE3386-74CC-4DED-B48F-6EBFBAB87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7570"/>
            <a:ext cx="8032026" cy="914400"/>
          </a:xfrm>
        </p:spPr>
        <p:txBody>
          <a:bodyPr>
            <a:normAutofit/>
          </a:bodyPr>
          <a:lstStyle/>
          <a:p>
            <a:r>
              <a:rPr lang="en-US" sz="3600" dirty="0"/>
              <a:t>Breakout Room 2 – Employee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EEA845B-05D9-40D3-A4D2-9223E9E88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75" y="1789615"/>
            <a:ext cx="8229600" cy="4598127"/>
          </a:xfrm>
        </p:spPr>
        <p:txBody>
          <a:bodyPr>
            <a:normAutofit/>
          </a:bodyPr>
          <a:lstStyle/>
          <a:p>
            <a:r>
              <a:rPr lang="en-US" sz="2800" dirty="0"/>
              <a:t>Introduce yourselves and pick a spokesperson (or person with the closest birthday)</a:t>
            </a:r>
            <a:r>
              <a:rPr lang="en-US" sz="2500" dirty="0"/>
              <a:t> </a:t>
            </a:r>
          </a:p>
          <a:p>
            <a:r>
              <a:rPr lang="en-US" sz="2800" dirty="0"/>
              <a:t>Take 15 minutes to review, redact, and discuss with the group.</a:t>
            </a:r>
          </a:p>
          <a:p>
            <a:r>
              <a:rPr lang="en-US" sz="2800" dirty="0"/>
              <a:t>Use “Ask for Help” button in the Participant Panel, if you need assistance.</a:t>
            </a:r>
          </a:p>
          <a:p>
            <a:r>
              <a:rPr lang="en-US" sz="2800" dirty="0"/>
              <a:t>Click the red circle at the bottom of screen to exit.</a:t>
            </a:r>
          </a:p>
        </p:txBody>
      </p:sp>
    </p:spTree>
    <p:extLst>
      <p:ext uri="{BB962C8B-B14F-4D97-AF65-F5344CB8AC3E}">
        <p14:creationId xmlns:p14="http://schemas.microsoft.com/office/powerpoint/2010/main" val="3214038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Breakout Room 2 – Employee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Mr. Johnson contacts your office and asks for all data on complaints against him and this investigation.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What must you provide? </a:t>
            </a:r>
          </a:p>
        </p:txBody>
      </p:sp>
    </p:spTree>
    <p:extLst>
      <p:ext uri="{BB962C8B-B14F-4D97-AF65-F5344CB8AC3E}">
        <p14:creationId xmlns:p14="http://schemas.microsoft.com/office/powerpoint/2010/main" val="28852688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Breakout Room 2 – Employee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297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Mr. Johnson contacts your office and asks for all data on complaints against him and this investigation.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What data must you provide?</a:t>
            </a:r>
          </a:p>
          <a:p>
            <a:r>
              <a:rPr lang="en-US" sz="2400" dirty="0">
                <a:solidFill>
                  <a:srgbClr val="01A301"/>
                </a:solidFill>
              </a:rPr>
              <a:t>Considerations: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No confidential personnel data 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Data subject request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Multiple data subjects</a:t>
            </a:r>
            <a:endParaRPr lang="en-US" sz="1800" dirty="0">
              <a:solidFill>
                <a:srgbClr val="01A3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850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Breakout Room 2 – Employee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Mr. Johnson contacts your office and asks for all data on complaints against him and this investigation.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What data must you provide?</a:t>
            </a:r>
          </a:p>
          <a:p>
            <a:r>
              <a:rPr lang="en-US" sz="2400" dirty="0">
                <a:solidFill>
                  <a:srgbClr val="01A301"/>
                </a:solidFill>
              </a:rPr>
              <a:t>Redacted complaint emails. Identifying data on Janine redacted</a:t>
            </a:r>
          </a:p>
          <a:p>
            <a:r>
              <a:rPr lang="en-US" sz="2400" dirty="0">
                <a:solidFill>
                  <a:srgbClr val="01A301"/>
                </a:solidFill>
              </a:rPr>
              <a:t>Redacted interview notes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Other employees not about Mr. Johnson redacted.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Investigative report with data on Mr. Hill redacted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Discipline letter?</a:t>
            </a:r>
          </a:p>
          <a:p>
            <a:pPr lvl="1"/>
            <a:endParaRPr lang="en-US" sz="21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4584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Other requests – Complainant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Janine Teague contacts your office. She says: “I want to make sure the school properly investigated my complaint. Provide me with all data related to my complaint against Mr. Johnson.”</a:t>
            </a:r>
          </a:p>
          <a:p>
            <a:pPr marL="0" indent="0">
              <a:buNone/>
            </a:pPr>
            <a:r>
              <a:rPr lang="en-US" sz="2400" b="1" dirty="0"/>
              <a:t>What must you provide? </a:t>
            </a:r>
          </a:p>
        </p:txBody>
      </p:sp>
    </p:spTree>
    <p:extLst>
      <p:ext uri="{BB962C8B-B14F-4D97-AF65-F5344CB8AC3E}">
        <p14:creationId xmlns:p14="http://schemas.microsoft.com/office/powerpoint/2010/main" val="107724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Other requests – Complainant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767" y="1673225"/>
            <a:ext cx="8178466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Janine Teague contacts your office. She says: “I want to make sure the school properly investigated my complaint. Provide me with all data related to my complaint against Mr. Johnson.”</a:t>
            </a:r>
          </a:p>
          <a:p>
            <a:pPr marL="0" indent="0">
              <a:buNone/>
            </a:pPr>
            <a:r>
              <a:rPr lang="en-US" sz="2400" b="1" dirty="0"/>
              <a:t>What must you provide?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Considerations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Janine is a member of the public and a data subject</a:t>
            </a:r>
          </a:p>
          <a:p>
            <a:pPr lvl="2"/>
            <a:r>
              <a:rPr lang="en-US" sz="1800" dirty="0">
                <a:solidFill>
                  <a:srgbClr val="01A301"/>
                </a:solidFill>
              </a:rPr>
              <a:t>Complainants and witnesses do not have special access to all data related to an incident they were involved with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Some data Janine provided are about others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Identifying data on other employees must be redacted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Can obtain access to her own statement in connection with the complaint or charge against Mr. Johnson (section 13.43, subd. 2(d))</a:t>
            </a:r>
          </a:p>
        </p:txBody>
      </p:sp>
    </p:spTree>
    <p:extLst>
      <p:ext uri="{BB962C8B-B14F-4D97-AF65-F5344CB8AC3E}">
        <p14:creationId xmlns:p14="http://schemas.microsoft.com/office/powerpoint/2010/main" val="7719804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Other requests – Complainant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Janine Teague contacts your office. She says: “I want to make sure the school properly investigated my complaint. Provide me with all data related to my complaint against Mr. Johnson.”</a:t>
            </a:r>
          </a:p>
          <a:p>
            <a:pPr marL="0" indent="0">
              <a:buNone/>
            </a:pPr>
            <a:r>
              <a:rPr lang="en-US" sz="2400" b="1" dirty="0"/>
              <a:t>What must you provide?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Discipline letter – final disposition, basis, specific reasons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Redacted notes from her interview 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Data on herself provided &amp; her complaint statement</a:t>
            </a:r>
          </a:p>
          <a:p>
            <a:pPr lvl="1"/>
            <a:r>
              <a:rPr lang="en-US" sz="2100" dirty="0">
                <a:solidFill>
                  <a:srgbClr val="01A301"/>
                </a:solidFill>
              </a:rPr>
              <a:t>Data on Mr. Hill and other employees redacted </a:t>
            </a:r>
          </a:p>
          <a:p>
            <a:r>
              <a:rPr lang="en-US" sz="2400" dirty="0">
                <a:solidFill>
                  <a:srgbClr val="01A301"/>
                </a:solidFill>
              </a:rPr>
              <a:t>Investigative report?</a:t>
            </a:r>
          </a:p>
        </p:txBody>
      </p:sp>
    </p:spTree>
    <p:extLst>
      <p:ext uri="{BB962C8B-B14F-4D97-AF65-F5344CB8AC3E}">
        <p14:creationId xmlns:p14="http://schemas.microsoft.com/office/powerpoint/2010/main" val="55521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-1"/>
            <a:ext cx="9144000" cy="1209675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	Agenda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12AEC22B-E10B-4A65-807A-D0E8181BE8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220217"/>
              </p:ext>
            </p:extLst>
          </p:nvPr>
        </p:nvGraphicFramePr>
        <p:xfrm>
          <a:off x="614363" y="2004060"/>
          <a:ext cx="7900987" cy="356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011">
                  <a:extLst>
                    <a:ext uri="{9D8B030D-6E8A-4147-A177-3AD203B41FA5}">
                      <a16:colId xmlns:a16="http://schemas.microsoft.com/office/drawing/2014/main" val="2963052950"/>
                    </a:ext>
                  </a:extLst>
                </a:gridCol>
                <a:gridCol w="6712976">
                  <a:extLst>
                    <a:ext uri="{9D8B030D-6E8A-4147-A177-3AD203B41FA5}">
                      <a16:colId xmlns:a16="http://schemas.microsoft.com/office/drawing/2014/main" val="2409329787"/>
                    </a:ext>
                  </a:extLst>
                </a:gridCol>
              </a:tblGrid>
              <a:tr h="398936">
                <a:tc>
                  <a:txBody>
                    <a:bodyPr/>
                    <a:lstStyle/>
                    <a:p>
                      <a:r>
                        <a:rPr lang="en-US" sz="20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Topic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60965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Welcome and introductions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445052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9:05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Complaint and discipline data overview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28113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10:20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Break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477090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10:30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Introduction to Scenario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482185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10:35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Breakout 1 &amp; Debrief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447255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11:15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Breakout 2 &amp; Debrief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407506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11:50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Full group debrief and evaluations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463042"/>
                  </a:ext>
                </a:extLst>
              </a:tr>
              <a:tr h="387450">
                <a:tc>
                  <a:txBody>
                    <a:bodyPr/>
                    <a:lstStyle/>
                    <a:p>
                      <a:r>
                        <a:rPr lang="en-US" sz="2000" dirty="0"/>
                        <a:t>12:00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Workshop 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530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7002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89B-898F-FFD5-C030-6F3947A9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Other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8C0A8-549C-72BC-9505-B440F28E1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are identifying data on other employees?</a:t>
            </a:r>
          </a:p>
          <a:p>
            <a:pPr lvl="1"/>
            <a:r>
              <a:rPr lang="en-US" sz="2100" dirty="0"/>
              <a:t>Name</a:t>
            </a:r>
          </a:p>
          <a:p>
            <a:pPr lvl="1"/>
            <a:r>
              <a:rPr lang="en-US" sz="2100" dirty="0"/>
              <a:t>Work location</a:t>
            </a:r>
          </a:p>
          <a:p>
            <a:pPr lvl="1"/>
            <a:r>
              <a:rPr lang="en-US" sz="2100" dirty="0"/>
              <a:t>Position/titles</a:t>
            </a:r>
          </a:p>
          <a:p>
            <a:pPr lvl="1"/>
            <a:r>
              <a:rPr lang="en-US" sz="2100" dirty="0"/>
              <a:t>Other examples? </a:t>
            </a:r>
          </a:p>
          <a:p>
            <a:r>
              <a:rPr lang="en-US" sz="2400" dirty="0"/>
              <a:t>Email signatures</a:t>
            </a:r>
          </a:p>
          <a:p>
            <a:r>
              <a:rPr lang="en-US" sz="2400" dirty="0"/>
              <a:t>Identifying data in interviews</a:t>
            </a:r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273976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1"/>
            <a:ext cx="9144000" cy="1190624"/>
          </a:xfrm>
        </p:spPr>
        <p:txBody>
          <a:bodyPr>
            <a:normAutofit/>
          </a:bodyPr>
          <a:lstStyle/>
          <a:p>
            <a:r>
              <a:rPr lang="en-US" sz="3600" dirty="0"/>
              <a:t>Who we are and what we do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7435" y="1374998"/>
            <a:ext cx="6207427" cy="5266434"/>
          </a:xfrm>
        </p:spPr>
        <p:txBody>
          <a:bodyPr>
            <a:norm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3200" dirty="0"/>
              <a:t>Data Practices Office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Informal advice/technical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Commissioner of Administration advisory opinions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Website and informational materials: </a:t>
            </a:r>
            <a:r>
              <a:rPr lang="en-US" sz="2400" dirty="0">
                <a:hlinkClick r:id="rId3"/>
              </a:rPr>
              <a:t>https://mn.gov/admin/data-practices/</a:t>
            </a:r>
            <a:r>
              <a:rPr lang="en-US" sz="2400" dirty="0"/>
              <a:t> 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Listserv and newsletters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Legislative assistance</a:t>
            </a:r>
          </a:p>
          <a:p>
            <a:pPr lvl="1">
              <a:buClr>
                <a:srgbClr val="0054A6"/>
              </a:buClr>
            </a:pPr>
            <a:r>
              <a:rPr lang="en-US" sz="2400" dirty="0"/>
              <a:t>Training</a:t>
            </a:r>
          </a:p>
        </p:txBody>
      </p:sp>
      <p:pic>
        <p:nvPicPr>
          <p:cNvPr id="5" name="Picture 4" descr="picture of website&#10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042" y="4241241"/>
            <a:ext cx="3982452" cy="24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004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3498092"/>
            <a:ext cx="7886700" cy="3222748"/>
          </a:xfrm>
        </p:spPr>
        <p:txBody>
          <a:bodyPr/>
          <a:lstStyle/>
          <a:p>
            <a:pPr marL="365760" indent="-283464" algn="l">
              <a:defRPr/>
            </a:pPr>
            <a:r>
              <a:rPr lang="en-US" sz="2800" b="1" dirty="0">
                <a:solidFill>
                  <a:srgbClr val="4F81BD">
                    <a:lumMod val="75000"/>
                  </a:srgbClr>
                </a:solidFill>
              </a:rPr>
              <a:t>Phone:</a:t>
            </a:r>
            <a:r>
              <a:rPr lang="en-US" sz="2800" dirty="0">
                <a:solidFill>
                  <a:prstClr val="black"/>
                </a:solidFill>
              </a:rPr>
              <a:t> 651-296-6733</a:t>
            </a:r>
          </a:p>
          <a:p>
            <a:pPr marL="365760" indent="-283464" algn="l">
              <a:defRPr/>
            </a:pPr>
            <a:r>
              <a:rPr lang="en-US" sz="2800" b="1" dirty="0">
                <a:solidFill>
                  <a:srgbClr val="4F81BD">
                    <a:lumMod val="75000"/>
                  </a:srgbClr>
                </a:solidFill>
              </a:rPr>
              <a:t>Email:</a:t>
            </a:r>
            <a:r>
              <a:rPr lang="en-US" sz="2800" dirty="0">
                <a:solidFill>
                  <a:srgbClr val="4F81BD">
                    <a:lumMod val="75000"/>
                  </a:srgb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  <a:hlinkClick r:id="rId3"/>
              </a:rPr>
              <a:t>info.dpo@state.mn.us</a:t>
            </a:r>
            <a:r>
              <a:rPr lang="en-US" sz="2800" dirty="0">
                <a:solidFill>
                  <a:prstClr val="black"/>
                </a:solidFill>
              </a:rPr>
              <a:t>  </a:t>
            </a:r>
          </a:p>
          <a:p>
            <a:pPr marL="365760" indent="-283464" algn="l">
              <a:defRPr/>
            </a:pPr>
            <a:r>
              <a:rPr lang="en-US" sz="2800" b="1" dirty="0">
                <a:solidFill>
                  <a:srgbClr val="4F81BD">
                    <a:lumMod val="75000"/>
                  </a:srgbClr>
                </a:solidFill>
              </a:rPr>
              <a:t>Website: </a:t>
            </a:r>
            <a:r>
              <a:rPr lang="en-US" sz="2800" u="sng" dirty="0">
                <a:solidFill>
                  <a:prstClr val="black"/>
                </a:solidFill>
                <a:hlinkClick r:id="rId4"/>
              </a:rPr>
              <a:t>mn.gov/admin/data-practices </a:t>
            </a:r>
            <a:endParaRPr lang="en-US" sz="28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marL="365760" indent="-283464" algn="l">
              <a:defRPr/>
            </a:pP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Twitter:</a:t>
            </a:r>
            <a:r>
              <a:rPr lang="en-US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  <a:hlinkClick r:id="rId5"/>
              </a:rPr>
              <a:t>@MNgovdata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</a:p>
          <a:p>
            <a:pPr marL="365760" indent="-283464" algn="l">
              <a:defRPr/>
            </a:pP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YouTube:</a:t>
            </a:r>
            <a:r>
              <a:rPr lang="en-US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  <a:hlinkClick r:id="rId6"/>
              </a:rPr>
              <a:t>https://www.youtube.com/user/INFOIPAD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endParaRPr lang="en-US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8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>
            <a:spLocks noGrp="1"/>
          </p:cNvSpPr>
          <p:nvPr>
            <p:ph type="title"/>
          </p:nvPr>
        </p:nvSpPr>
        <p:spPr bwMode="ltGray">
          <a:xfrm>
            <a:off x="0" y="2095785"/>
            <a:ext cx="9144000" cy="1299950"/>
          </a:xfrm>
        </p:spPr>
        <p:txBody>
          <a:bodyPr/>
          <a:lstStyle/>
          <a:p>
            <a:r>
              <a:rPr lang="en-US" sz="4400" dirty="0"/>
              <a:t>Complaint and Discipline Data</a:t>
            </a:r>
          </a:p>
        </p:txBody>
      </p:sp>
    </p:spTree>
    <p:extLst>
      <p:ext uri="{BB962C8B-B14F-4D97-AF65-F5344CB8AC3E}">
        <p14:creationId xmlns:p14="http://schemas.microsoft.com/office/powerpoint/2010/main" val="1704884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atellite phot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99" y="4660106"/>
            <a:ext cx="1672814" cy="1207294"/>
          </a:xfrm>
          <a:prstGeom prst="rect">
            <a:avLst/>
          </a:prstGeom>
        </p:spPr>
      </p:pic>
      <p:pic>
        <p:nvPicPr>
          <p:cNvPr id="16" name="Picture 15" descr="email inbox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47" y="4657558"/>
            <a:ext cx="1495451" cy="1209842"/>
          </a:xfrm>
          <a:prstGeom prst="rect">
            <a:avLst/>
          </a:prstGeom>
          <a:gradFill>
            <a:gsLst>
              <a:gs pos="0">
                <a:schemeClr val="accent1">
                  <a:alpha val="11000"/>
                  <a:lumMod val="0"/>
                  <a:lumOff val="10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chemeClr val="accent1">
                <a:alpha val="0"/>
              </a:schemeClr>
            </a:glow>
          </a:effectLst>
        </p:spPr>
      </p:pic>
      <p:pic>
        <p:nvPicPr>
          <p:cNvPr id="15" name="Picture 14" descr="security camera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079" y="4660106"/>
            <a:ext cx="1595369" cy="1207294"/>
          </a:xfrm>
          <a:prstGeom prst="rect">
            <a:avLst/>
          </a:prstGeom>
        </p:spPr>
      </p:pic>
      <p:pic>
        <p:nvPicPr>
          <p:cNvPr id="13" name="Picture 12" descr="CD-ROM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837" y="4660106"/>
            <a:ext cx="1483241" cy="1207294"/>
          </a:xfrm>
          <a:prstGeom prst="rect">
            <a:avLst/>
          </a:prstGeom>
        </p:spPr>
      </p:pic>
      <p:pic>
        <p:nvPicPr>
          <p:cNvPr id="5" name="Picture 4" descr="paper file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4660106"/>
            <a:ext cx="1604185" cy="1207294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idx="1"/>
          </p:nvPr>
        </p:nvSpPr>
        <p:spPr>
          <a:xfrm>
            <a:off x="779963" y="1768062"/>
            <a:ext cx="7467600" cy="2373945"/>
          </a:xfrm>
        </p:spPr>
        <p:txBody>
          <a:bodyPr>
            <a:noAutofit/>
          </a:bodyPr>
          <a:lstStyle/>
          <a:p>
            <a:pPr marL="0" indent="0">
              <a:buClr>
                <a:srgbClr val="0054A6"/>
              </a:buClr>
              <a:buNone/>
            </a:pPr>
            <a:r>
              <a:rPr lang="en-US" sz="2800" dirty="0"/>
              <a:t>“All data collected, created, received, maintained or disseminated by any government entity regardless of its physical form, storage media or conditions of use.”</a:t>
            </a:r>
          </a:p>
          <a:p>
            <a:pPr>
              <a:buClr>
                <a:srgbClr val="0054A6"/>
              </a:buClr>
              <a:buNone/>
            </a:pPr>
            <a:r>
              <a:rPr lang="en-US" sz="2800" dirty="0"/>
              <a:t>	</a:t>
            </a:r>
            <a:r>
              <a:rPr lang="en-US" sz="2000" dirty="0"/>
              <a:t>(Minn. Stat. § 13.02, </a:t>
            </a:r>
            <a:r>
              <a:rPr lang="en-US" sz="2000" dirty="0" err="1"/>
              <a:t>subd</a:t>
            </a:r>
            <a:r>
              <a:rPr lang="en-US" sz="2000" dirty="0"/>
              <a:t>. 7)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Government Data Defined</a:t>
            </a:r>
          </a:p>
        </p:txBody>
      </p:sp>
    </p:spTree>
    <p:extLst>
      <p:ext uri="{BB962C8B-B14F-4D97-AF65-F5344CB8AC3E}">
        <p14:creationId xmlns:p14="http://schemas.microsoft.com/office/powerpoint/2010/main" val="368378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EF62E-0CFA-C73A-932A-95EDE72E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Classification of government data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29EC2D-D587-5445-0E04-D540B5BCA8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6734" y="1709509"/>
          <a:ext cx="8430532" cy="476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542">
                  <a:extLst>
                    <a:ext uri="{9D8B030D-6E8A-4147-A177-3AD203B41FA5}">
                      <a16:colId xmlns:a16="http://schemas.microsoft.com/office/drawing/2014/main" val="88779997"/>
                    </a:ext>
                  </a:extLst>
                </a:gridCol>
                <a:gridCol w="3685813">
                  <a:extLst>
                    <a:ext uri="{9D8B030D-6E8A-4147-A177-3AD203B41FA5}">
                      <a16:colId xmlns:a16="http://schemas.microsoft.com/office/drawing/2014/main" val="2277703325"/>
                    </a:ext>
                  </a:extLst>
                </a:gridCol>
                <a:gridCol w="2810177">
                  <a:extLst>
                    <a:ext uri="{9D8B030D-6E8A-4147-A177-3AD203B41FA5}">
                      <a16:colId xmlns:a16="http://schemas.microsoft.com/office/drawing/2014/main" val="3742629481"/>
                    </a:ext>
                  </a:extLst>
                </a:gridCol>
              </a:tblGrid>
              <a:tr h="554202">
                <a:tc>
                  <a:txBody>
                    <a:bodyPr/>
                    <a:lstStyle/>
                    <a:p>
                      <a:r>
                        <a:rPr lang="en-US" sz="1800" dirty="0"/>
                        <a:t>Classification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Meaning of classification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Examples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605540"/>
                  </a:ext>
                </a:extLst>
              </a:tr>
              <a:tr h="554202">
                <a:tc>
                  <a:txBody>
                    <a:bodyPr/>
                    <a:lstStyle/>
                    <a:p>
                      <a:r>
                        <a:rPr lang="en-US" sz="1800" dirty="0"/>
                        <a:t>Public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Available to anyone for any reason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Employee name and salary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246743"/>
                  </a:ext>
                </a:extLst>
              </a:tr>
              <a:tr h="1981462">
                <a:tc>
                  <a:txBody>
                    <a:bodyPr/>
                    <a:lstStyle/>
                    <a:p>
                      <a:r>
                        <a:rPr lang="en-US" sz="1800" dirty="0"/>
                        <a:t>Private/Nonpublic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Available to: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Data subject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Those in the entity whose work assignment requires access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Entities authorized by law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Those authorized by data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Employee home address and telephone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152770"/>
                  </a:ext>
                </a:extLst>
              </a:tr>
              <a:tr h="1673994">
                <a:tc>
                  <a:txBody>
                    <a:bodyPr/>
                    <a:lstStyle/>
                    <a:p>
                      <a:r>
                        <a:rPr lang="en-US" sz="1800" dirty="0"/>
                        <a:t>Confidential/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Protected nonpublic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Available to: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Those in the entity whose work assignment requires access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Entities authorized by law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NOT available to the data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Data collected as part of an active civil legal 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14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45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628650" y="152400"/>
            <a:ext cx="7886700" cy="914400"/>
          </a:xfrm>
        </p:spPr>
        <p:txBody>
          <a:bodyPr anchor="ctr">
            <a:normAutofit/>
          </a:bodyPr>
          <a:lstStyle/>
          <a:p>
            <a:pPr algn="l"/>
            <a:r>
              <a:rPr lang="en-US" sz="4000" dirty="0"/>
              <a:t>Personnel Data Defined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783" y="2362200"/>
            <a:ext cx="4210050" cy="3276600"/>
          </a:xfrm>
        </p:spPr>
        <p:txBody>
          <a:bodyPr>
            <a:normAutofit lnSpcReduction="10000"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sz="2400" dirty="0"/>
              <a:t>“Government data </a:t>
            </a:r>
            <a:r>
              <a:rPr lang="en-US" sz="2400" i="1" dirty="0"/>
              <a:t>on individuals </a:t>
            </a:r>
            <a:r>
              <a:rPr lang="en-US" sz="2400" dirty="0"/>
              <a:t>maintained because an individual is or was an employee of a government entity, applicant for employment, volunteer, or independent contractor . . .”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endParaRPr lang="en-US" dirty="0"/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>
                <a:srgbClr val="0054A6"/>
              </a:buClr>
              <a:buNone/>
            </a:pPr>
            <a:r>
              <a:rPr lang="en-US" dirty="0"/>
              <a:t>Minn. Stat. § 13.43, subd. 1 </a:t>
            </a:r>
          </a:p>
        </p:txBody>
      </p:sp>
      <p:pic>
        <p:nvPicPr>
          <p:cNvPr id="5" name="Picture 4" descr="Graphic of an employee badge">
            <a:extLst>
              <a:ext uri="{FF2B5EF4-FFF2-40B4-BE49-F238E27FC236}">
                <a16:creationId xmlns:a16="http://schemas.microsoft.com/office/drawing/2014/main" id="{1EB5BE42-A908-1F24-51B3-FB56DAEAE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9" b="9693"/>
          <a:stretch>
            <a:fillRect/>
          </a:stretch>
        </p:blipFill>
        <p:spPr>
          <a:xfrm>
            <a:off x="4629150" y="1594625"/>
            <a:ext cx="3886200" cy="4582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78910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9&quot;&gt;&lt;/object&gt;&lt;object type=&quot;2&quot; unique_id=&quot;10010&quot;&gt;&lt;object type=&quot;3&quot; unique_id=&quot;10011&quot;&gt;&lt;property id=&quot;20148&quot; value=&quot;5&quot;/&gt;&lt;property id=&quot;20300&quot; value=&quot;Slide 1&quot;/&gt;&lt;property id=&quot;20307&quot; value=&quot;256&quot;/&gt;&lt;/object&gt;&lt;object type=&quot;3&quot; unique_id=&quot;10243&quot;&gt;&lt;property id=&quot;20148&quot; value=&quot;5&quot;/&gt;&lt;property id=&quot;20300&quot; value=&quot;Slide 2&quot;/&gt;&lt;property id=&quot;20307&quot; value=&quot;26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.IT" id="{43004C98-5B53-4D58-92B4-D334E886AB92}" vid="{BCC84AB3-760B-4B29-9458-5FA6845EC3C2}"/>
    </a:ext>
  </a:extLst>
</a:theme>
</file>

<file path=ppt/theme/theme2.xml><?xml version="1.0" encoding="utf-8"?>
<a:theme xmlns:a="http://schemas.openxmlformats.org/drawingml/2006/main" name="1_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.IT" id="{43004C98-5B53-4D58-92B4-D334E886AB92}" vid="{BCC84AB3-760B-4B29-9458-5FA6845EC3C2}"/>
    </a:ext>
  </a:extLst>
</a:theme>
</file>

<file path=ppt/theme/theme3.xml><?xml version="1.0" encoding="utf-8"?>
<a:theme xmlns:a="http://schemas.openxmlformats.org/drawingml/2006/main" name="3_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.IT" id="{43004C98-5B53-4D58-92B4-D334E886AB92}" vid="{BCC84AB3-760B-4B29-9458-5FA6845EC3C2}"/>
    </a:ext>
  </a:extLst>
</a:theme>
</file>

<file path=ppt/theme/theme4.xml><?xml version="1.0" encoding="utf-8"?>
<a:theme xmlns:a="http://schemas.openxmlformats.org/drawingml/2006/main" name="2_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N.IT" id="{43004C98-5B53-4D58-92B4-D334E886AB92}" vid="{BCC84AB3-760B-4B29-9458-5FA6845EC3C2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21546A65659245BB0EF2BE4FB85DFA" ma:contentTypeVersion="0" ma:contentTypeDescription="Create a new document." ma:contentTypeScope="" ma:versionID="e8756e74a5e29ed65ebbc8566a38400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83113D-15F5-4D0C-A3C9-1FB27039D9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4535E4-5156-418A-917B-02A5C4274A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56884C-A5FE-4290-BA4A-FFE5A68CB3F5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15848</TotalTime>
  <Words>2942</Words>
  <Application>Microsoft Office PowerPoint</Application>
  <PresentationFormat>On-screen Show (4:3)</PresentationFormat>
  <Paragraphs>386</Paragraphs>
  <Slides>52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MN.IT</vt:lpstr>
      <vt:lpstr>1_MN.IT</vt:lpstr>
      <vt:lpstr>3_MN.IT</vt:lpstr>
      <vt:lpstr>2_MN.IT</vt:lpstr>
      <vt:lpstr> Welcome to Personnel Data 201!  We will begin shortly.</vt:lpstr>
      <vt:lpstr>Personnel Data 201 Complaints and Discipline Data</vt:lpstr>
      <vt:lpstr>Introductions</vt:lpstr>
      <vt:lpstr>Who we are and what we do</vt:lpstr>
      <vt:lpstr> Agenda</vt:lpstr>
      <vt:lpstr>Complaint and Discipline Data</vt:lpstr>
      <vt:lpstr>Government Data Defined</vt:lpstr>
      <vt:lpstr>Classification of government data</vt:lpstr>
      <vt:lpstr>Personnel Data Defined</vt:lpstr>
      <vt:lpstr>Personnel Data Classified</vt:lpstr>
      <vt:lpstr>What is a Complaint or Charge? </vt:lpstr>
      <vt:lpstr>What is Discipline? </vt:lpstr>
      <vt:lpstr>Disciplinary Data</vt:lpstr>
      <vt:lpstr>Existence and status</vt:lpstr>
      <vt:lpstr>Navarre v. South Washington County Schools 652 N.W.2d 9 (Minn. 2002)</vt:lpstr>
      <vt:lpstr>Disciplinary Data, Part 2</vt:lpstr>
      <vt:lpstr>Final Disposition</vt:lpstr>
      <vt:lpstr>Final Disposition, cont.</vt:lpstr>
      <vt:lpstr>Complainant Identities </vt:lpstr>
      <vt:lpstr>What Do You Think #1</vt:lpstr>
      <vt:lpstr>What Do You Think #2</vt:lpstr>
      <vt:lpstr>Public Officials – State Agencies</vt:lpstr>
      <vt:lpstr>Public Officials – Local Government</vt:lpstr>
      <vt:lpstr>Public Official Complaints/Discipline</vt:lpstr>
      <vt:lpstr>Public Official Complaints/Discipline, cont.</vt:lpstr>
      <vt:lpstr>What do you think #3</vt:lpstr>
      <vt:lpstr>Settlement Agreements</vt:lpstr>
      <vt:lpstr>Settlement Agreements, cont.</vt:lpstr>
      <vt:lpstr>Relevant case law</vt:lpstr>
      <vt:lpstr>Relevant case law, cont.</vt:lpstr>
      <vt:lpstr>Resources</vt:lpstr>
      <vt:lpstr>Break!</vt:lpstr>
      <vt:lpstr>What questions do you have?</vt:lpstr>
      <vt:lpstr>Redaction Exercises</vt:lpstr>
      <vt:lpstr>Redaction</vt:lpstr>
      <vt:lpstr>Practical tips</vt:lpstr>
      <vt:lpstr>Costs and timing</vt:lpstr>
      <vt:lpstr>Introduction to the scenario</vt:lpstr>
      <vt:lpstr>Breakout Room 1 – Newspaper Reporter </vt:lpstr>
      <vt:lpstr>Breakout Room 1 – Newspaper Reporter</vt:lpstr>
      <vt:lpstr>Breakout Room 1 – Newspaper Reporter</vt:lpstr>
      <vt:lpstr>Breakout Room 1 – Newspaper Reporter</vt:lpstr>
      <vt:lpstr>Breakout Room 2 – Employee</vt:lpstr>
      <vt:lpstr>Breakout Room 2 – Employee</vt:lpstr>
      <vt:lpstr>Breakout Room 2 – Employee</vt:lpstr>
      <vt:lpstr>Breakout Room 2 – Employee</vt:lpstr>
      <vt:lpstr>Other requests – Complainant</vt:lpstr>
      <vt:lpstr>Other requests – Complainant</vt:lpstr>
      <vt:lpstr>Other requests – Complainant</vt:lpstr>
      <vt:lpstr>Other considerations</vt:lpstr>
      <vt:lpstr>Who we are and what we do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Meeting Law Workshop 2016</dc:title>
  <dc:creator>IPAD</dc:creator>
  <cp:lastModifiedBy>Baehren, Grace (She/Her/Hers) (ADM)</cp:lastModifiedBy>
  <cp:revision>475</cp:revision>
  <cp:lastPrinted>2021-10-12T13:14:04Z</cp:lastPrinted>
  <dcterms:created xsi:type="dcterms:W3CDTF">2015-07-23T19:22:03Z</dcterms:created>
  <dcterms:modified xsi:type="dcterms:W3CDTF">2026-05-07T18:29:06Z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0x0101002621546A65659245BB0EF2BE4FB85DFA</vt:lpwstr>
  </property>
</Properties>
</file>