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 id="2147483705" r:id="rId5"/>
    <p:sldMasterId id="2147483769" r:id="rId6"/>
  </p:sldMasterIdLst>
  <p:notesMasterIdLst>
    <p:notesMasterId r:id="rId100"/>
  </p:notesMasterIdLst>
  <p:handoutMasterIdLst>
    <p:handoutMasterId r:id="rId101"/>
  </p:handoutMasterIdLst>
  <p:sldIdLst>
    <p:sldId id="341" r:id="rId7"/>
    <p:sldId id="342" r:id="rId8"/>
    <p:sldId id="343" r:id="rId9"/>
    <p:sldId id="555" r:id="rId10"/>
    <p:sldId id="433" r:id="rId11"/>
    <p:sldId id="583" r:id="rId12"/>
    <p:sldId id="483" r:id="rId13"/>
    <p:sldId id="665" r:id="rId14"/>
    <p:sldId id="518" r:id="rId15"/>
    <p:sldId id="521" r:id="rId16"/>
    <p:sldId id="666" r:id="rId17"/>
    <p:sldId id="667" r:id="rId18"/>
    <p:sldId id="488" r:id="rId19"/>
    <p:sldId id="621" r:id="rId20"/>
    <p:sldId id="586" r:id="rId21"/>
    <p:sldId id="673" r:id="rId22"/>
    <p:sldId id="674" r:id="rId23"/>
    <p:sldId id="675" r:id="rId24"/>
    <p:sldId id="676" r:id="rId25"/>
    <p:sldId id="703" r:id="rId26"/>
    <p:sldId id="489" r:id="rId27"/>
    <p:sldId id="491" r:id="rId28"/>
    <p:sldId id="522" r:id="rId29"/>
    <p:sldId id="523" r:id="rId30"/>
    <p:sldId id="692" r:id="rId31"/>
    <p:sldId id="495" r:id="rId32"/>
    <p:sldId id="496" r:id="rId33"/>
    <p:sldId id="704" r:id="rId34"/>
    <p:sldId id="705" r:id="rId35"/>
    <p:sldId id="591" r:id="rId36"/>
    <p:sldId id="497" r:id="rId37"/>
    <p:sldId id="500" r:id="rId38"/>
    <p:sldId id="622" r:id="rId39"/>
    <p:sldId id="706" r:id="rId40"/>
    <p:sldId id="501" r:id="rId41"/>
    <p:sldId id="502" r:id="rId42"/>
    <p:sldId id="503" r:id="rId43"/>
    <p:sldId id="354" r:id="rId44"/>
    <p:sldId id="435" r:id="rId45"/>
    <p:sldId id="637" r:id="rId46"/>
    <p:sldId id="662" r:id="rId47"/>
    <p:sldId id="717" r:id="rId48"/>
    <p:sldId id="644" r:id="rId49"/>
    <p:sldId id="645" r:id="rId50"/>
    <p:sldId id="649" r:id="rId51"/>
    <p:sldId id="712" r:id="rId52"/>
    <p:sldId id="668" r:id="rId53"/>
    <p:sldId id="669" r:id="rId54"/>
    <p:sldId id="663" r:id="rId55"/>
    <p:sldId id="711" r:id="rId56"/>
    <p:sldId id="611" r:id="rId57"/>
    <p:sldId id="508" r:id="rId58"/>
    <p:sldId id="642" r:id="rId59"/>
    <p:sldId id="708" r:id="rId60"/>
    <p:sldId id="658" r:id="rId61"/>
    <p:sldId id="659" r:id="rId62"/>
    <p:sldId id="436" r:id="rId63"/>
    <p:sldId id="724" r:id="rId64"/>
    <p:sldId id="657" r:id="rId65"/>
    <p:sldId id="640" r:id="rId66"/>
    <p:sldId id="726" r:id="rId67"/>
    <p:sldId id="393" r:id="rId68"/>
    <p:sldId id="727" r:id="rId69"/>
    <p:sldId id="728" r:id="rId70"/>
    <p:sldId id="390" r:id="rId71"/>
    <p:sldId id="391" r:id="rId72"/>
    <p:sldId id="641" r:id="rId73"/>
    <p:sldId id="664" r:id="rId74"/>
    <p:sldId id="729" r:id="rId75"/>
    <p:sldId id="646" r:id="rId76"/>
    <p:sldId id="395" r:id="rId77"/>
    <p:sldId id="730" r:id="rId78"/>
    <p:sldId id="590" r:id="rId79"/>
    <p:sldId id="731" r:id="rId80"/>
    <p:sldId id="732" r:id="rId81"/>
    <p:sldId id="661" r:id="rId82"/>
    <p:sldId id="733" r:id="rId83"/>
    <p:sldId id="734" r:id="rId84"/>
    <p:sldId id="735" r:id="rId85"/>
    <p:sldId id="736" r:id="rId86"/>
    <p:sldId id="737" r:id="rId87"/>
    <p:sldId id="738" r:id="rId88"/>
    <p:sldId id="739" r:id="rId89"/>
    <p:sldId id="740" r:id="rId90"/>
    <p:sldId id="741" r:id="rId91"/>
    <p:sldId id="742" r:id="rId92"/>
    <p:sldId id="743" r:id="rId93"/>
    <p:sldId id="744" r:id="rId94"/>
    <p:sldId id="745" r:id="rId95"/>
    <p:sldId id="746" r:id="rId96"/>
    <p:sldId id="747" r:id="rId97"/>
    <p:sldId id="418" r:id="rId98"/>
    <p:sldId id="515" r:id="rId99"/>
  </p:sldIdLst>
  <p:sldSz cx="9144000" cy="6858000" type="screen4x3"/>
  <p:notesSz cx="7315200" cy="9601200"/>
  <p:custDataLst>
    <p:tags r:id="rId10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A6"/>
    <a:srgbClr val="9191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272" autoAdjust="0"/>
  </p:normalViewPr>
  <p:slideViewPr>
    <p:cSldViewPr>
      <p:cViewPr varScale="1">
        <p:scale>
          <a:sx n="66" d="100"/>
          <a:sy n="66" d="100"/>
        </p:scale>
        <p:origin x="1930" y="48"/>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notesViewPr>
    <p:cSldViewPr>
      <p:cViewPr varScale="1">
        <p:scale>
          <a:sx n="84" d="100"/>
          <a:sy n="84" d="100"/>
        </p:scale>
        <p:origin x="3150"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102" Type="http://schemas.openxmlformats.org/officeDocument/2006/relationships/tags" Target="tags/tag1.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slide" Target="slides/slide89.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notesMaster" Target="notesMasters/notesMaster1.xml"/><Relationship Id="rId105"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701CA0-A730-4862-A08E-5F9997FE9612}"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487ACDBB-F15F-4969-9A5B-34BAE811027A}">
      <dgm:prSet phldrT="[Text]" custT="1"/>
      <dgm:spPr>
        <a:solidFill>
          <a:schemeClr val="accent1">
            <a:lumMod val="25000"/>
            <a:lumOff val="75000"/>
          </a:schemeClr>
        </a:solidFill>
        <a:ln>
          <a:solidFill>
            <a:schemeClr val="tx1"/>
          </a:solidFill>
        </a:ln>
      </dgm:spPr>
      <dgm:t>
        <a:bodyPr/>
        <a:lstStyle/>
        <a:p>
          <a:r>
            <a:rPr lang="en-US" sz="2800" dirty="0">
              <a:solidFill>
                <a:schemeClr val="tx2">
                  <a:lumMod val="95000"/>
                  <a:lumOff val="5000"/>
                </a:schemeClr>
              </a:solidFill>
            </a:rPr>
            <a:t>Government data</a:t>
          </a:r>
        </a:p>
      </dgm:t>
    </dgm:pt>
    <dgm:pt modelId="{22377823-7783-4626-96AA-4EB145311ECE}" type="parTrans" cxnId="{4A30DA5C-FC77-4131-AD8F-BCD94D8D017C}">
      <dgm:prSet/>
      <dgm:spPr/>
      <dgm:t>
        <a:bodyPr/>
        <a:lstStyle/>
        <a:p>
          <a:endParaRPr lang="en-US"/>
        </a:p>
      </dgm:t>
    </dgm:pt>
    <dgm:pt modelId="{9179A3AC-966F-4628-8008-02A9CC8954CA}" type="sibTrans" cxnId="{4A30DA5C-FC77-4131-AD8F-BCD94D8D017C}">
      <dgm:prSet/>
      <dgm:spPr/>
      <dgm:t>
        <a:bodyPr/>
        <a:lstStyle/>
        <a:p>
          <a:endParaRPr lang="en-US"/>
        </a:p>
      </dgm:t>
    </dgm:pt>
    <dgm:pt modelId="{EC2F5180-55A2-4AAB-B871-E53779714A5F}">
      <dgm:prSet phldrT="[Text]"/>
      <dgm:spPr>
        <a:solidFill>
          <a:schemeClr val="tx1">
            <a:lumMod val="75000"/>
            <a:lumOff val="25000"/>
          </a:schemeClr>
        </a:solidFill>
        <a:ln>
          <a:solidFill>
            <a:schemeClr val="tx1"/>
          </a:solidFill>
        </a:ln>
      </dgm:spPr>
      <dgm:t>
        <a:bodyPr/>
        <a:lstStyle/>
        <a:p>
          <a:r>
            <a:rPr lang="en-US" dirty="0"/>
            <a:t>Official records (Subject to records retention schedule)</a:t>
          </a:r>
        </a:p>
      </dgm:t>
    </dgm:pt>
    <dgm:pt modelId="{34516FF9-E6E6-4879-AEB0-B28B4F769592}" type="parTrans" cxnId="{B29B57FD-2E5A-4491-847E-52DB4986E997}">
      <dgm:prSet/>
      <dgm:spPr/>
      <dgm:t>
        <a:bodyPr/>
        <a:lstStyle/>
        <a:p>
          <a:endParaRPr lang="en-US"/>
        </a:p>
      </dgm:t>
    </dgm:pt>
    <dgm:pt modelId="{5F47254D-77FC-435C-B1DB-7B42C0F99670}" type="sibTrans" cxnId="{B29B57FD-2E5A-4491-847E-52DB4986E997}">
      <dgm:prSet/>
      <dgm:spPr/>
      <dgm:t>
        <a:bodyPr/>
        <a:lstStyle/>
        <a:p>
          <a:endParaRPr lang="en-US"/>
        </a:p>
      </dgm:t>
    </dgm:pt>
    <dgm:pt modelId="{FF19A62A-F0D6-436C-8D77-A852D7B9E9A9}" type="pres">
      <dgm:prSet presAssocID="{D5701CA0-A730-4862-A08E-5F9997FE9612}" presName="Name0" presStyleCnt="0">
        <dgm:presLayoutVars>
          <dgm:chMax val="7"/>
          <dgm:resizeHandles val="exact"/>
        </dgm:presLayoutVars>
      </dgm:prSet>
      <dgm:spPr/>
    </dgm:pt>
    <dgm:pt modelId="{3E9692D1-0E37-4557-B6AC-7ADFA687C3EB}" type="pres">
      <dgm:prSet presAssocID="{D5701CA0-A730-4862-A08E-5F9997FE9612}" presName="comp1" presStyleCnt="0"/>
      <dgm:spPr/>
    </dgm:pt>
    <dgm:pt modelId="{65BB0799-E2B3-438D-AE77-8F5DCAF8D0EF}" type="pres">
      <dgm:prSet presAssocID="{D5701CA0-A730-4862-A08E-5F9997FE9612}" presName="circle1" presStyleLbl="node1" presStyleIdx="0" presStyleCnt="2" custLinFactNeighborX="-877" custLinFactNeighborY="-292"/>
      <dgm:spPr/>
    </dgm:pt>
    <dgm:pt modelId="{7C5C04A9-A7B4-4F49-AF82-B71BA03F8888}" type="pres">
      <dgm:prSet presAssocID="{D5701CA0-A730-4862-A08E-5F9997FE9612}" presName="c1text" presStyleLbl="node1" presStyleIdx="0" presStyleCnt="2">
        <dgm:presLayoutVars>
          <dgm:bulletEnabled val="1"/>
        </dgm:presLayoutVars>
      </dgm:prSet>
      <dgm:spPr/>
    </dgm:pt>
    <dgm:pt modelId="{1700D01C-3B7C-42C8-911A-0351FC43076E}" type="pres">
      <dgm:prSet presAssocID="{D5701CA0-A730-4862-A08E-5F9997FE9612}" presName="comp2" presStyleCnt="0"/>
      <dgm:spPr/>
    </dgm:pt>
    <dgm:pt modelId="{34993723-EDF9-462C-96BE-5AEAEC7631DC}" type="pres">
      <dgm:prSet presAssocID="{D5701CA0-A730-4862-A08E-5F9997FE9612}" presName="circle2" presStyleLbl="node1" presStyleIdx="1" presStyleCnt="2" custScaleX="94338" custScaleY="95715" custLinFactNeighborX="-780" custLinFactNeighborY="-3117"/>
      <dgm:spPr/>
    </dgm:pt>
    <dgm:pt modelId="{8C320BEA-B651-4B4A-A7D8-37FF2C74BB36}" type="pres">
      <dgm:prSet presAssocID="{D5701CA0-A730-4862-A08E-5F9997FE9612}" presName="c2text" presStyleLbl="node1" presStyleIdx="1" presStyleCnt="2">
        <dgm:presLayoutVars>
          <dgm:bulletEnabled val="1"/>
        </dgm:presLayoutVars>
      </dgm:prSet>
      <dgm:spPr/>
    </dgm:pt>
  </dgm:ptLst>
  <dgm:cxnLst>
    <dgm:cxn modelId="{BB2D6237-0B31-46BB-88A8-C4EBD013762B}" type="presOf" srcId="{487ACDBB-F15F-4969-9A5B-34BAE811027A}" destId="{7C5C04A9-A7B4-4F49-AF82-B71BA03F8888}" srcOrd="1" destOrd="0" presId="urn:microsoft.com/office/officeart/2005/8/layout/venn2"/>
    <dgm:cxn modelId="{4A30DA5C-FC77-4131-AD8F-BCD94D8D017C}" srcId="{D5701CA0-A730-4862-A08E-5F9997FE9612}" destId="{487ACDBB-F15F-4969-9A5B-34BAE811027A}" srcOrd="0" destOrd="0" parTransId="{22377823-7783-4626-96AA-4EB145311ECE}" sibTransId="{9179A3AC-966F-4628-8008-02A9CC8954CA}"/>
    <dgm:cxn modelId="{E9EA4F50-3598-48F5-B139-7174931804DD}" type="presOf" srcId="{487ACDBB-F15F-4969-9A5B-34BAE811027A}" destId="{65BB0799-E2B3-438D-AE77-8F5DCAF8D0EF}" srcOrd="0" destOrd="0" presId="urn:microsoft.com/office/officeart/2005/8/layout/venn2"/>
    <dgm:cxn modelId="{12CD26DE-9AA9-43FB-9041-9AA8BD1D2A0C}" type="presOf" srcId="{D5701CA0-A730-4862-A08E-5F9997FE9612}" destId="{FF19A62A-F0D6-436C-8D77-A852D7B9E9A9}" srcOrd="0" destOrd="0" presId="urn:microsoft.com/office/officeart/2005/8/layout/venn2"/>
    <dgm:cxn modelId="{A52997E8-467C-4942-A8AE-13DED3905740}" type="presOf" srcId="{EC2F5180-55A2-4AAB-B871-E53779714A5F}" destId="{34993723-EDF9-462C-96BE-5AEAEC7631DC}" srcOrd="0" destOrd="0" presId="urn:microsoft.com/office/officeart/2005/8/layout/venn2"/>
    <dgm:cxn modelId="{EB5849F6-824C-4A53-B43A-3CE8F946F4B7}" type="presOf" srcId="{EC2F5180-55A2-4AAB-B871-E53779714A5F}" destId="{8C320BEA-B651-4B4A-A7D8-37FF2C74BB36}" srcOrd="1" destOrd="0" presId="urn:microsoft.com/office/officeart/2005/8/layout/venn2"/>
    <dgm:cxn modelId="{B29B57FD-2E5A-4491-847E-52DB4986E997}" srcId="{D5701CA0-A730-4862-A08E-5F9997FE9612}" destId="{EC2F5180-55A2-4AAB-B871-E53779714A5F}" srcOrd="1" destOrd="0" parTransId="{34516FF9-E6E6-4879-AEB0-B28B4F769592}" sibTransId="{5F47254D-77FC-435C-B1DB-7B42C0F99670}"/>
    <dgm:cxn modelId="{35C4EA5E-1971-47EC-BD82-4D021A5263A4}" type="presParOf" srcId="{FF19A62A-F0D6-436C-8D77-A852D7B9E9A9}" destId="{3E9692D1-0E37-4557-B6AC-7ADFA687C3EB}" srcOrd="0" destOrd="0" presId="urn:microsoft.com/office/officeart/2005/8/layout/venn2"/>
    <dgm:cxn modelId="{5658C0F5-B65E-41A4-A512-57C3C12D342A}" type="presParOf" srcId="{3E9692D1-0E37-4557-B6AC-7ADFA687C3EB}" destId="{65BB0799-E2B3-438D-AE77-8F5DCAF8D0EF}" srcOrd="0" destOrd="0" presId="urn:microsoft.com/office/officeart/2005/8/layout/venn2"/>
    <dgm:cxn modelId="{FA0A4186-9B31-4EE9-BA02-AFDDB8657D2E}" type="presParOf" srcId="{3E9692D1-0E37-4557-B6AC-7ADFA687C3EB}" destId="{7C5C04A9-A7B4-4F49-AF82-B71BA03F8888}" srcOrd="1" destOrd="0" presId="urn:microsoft.com/office/officeart/2005/8/layout/venn2"/>
    <dgm:cxn modelId="{A05D09E3-A94A-4169-92A7-A4CDAB74DE55}" type="presParOf" srcId="{FF19A62A-F0D6-436C-8D77-A852D7B9E9A9}" destId="{1700D01C-3B7C-42C8-911A-0351FC43076E}" srcOrd="1" destOrd="0" presId="urn:microsoft.com/office/officeart/2005/8/layout/venn2"/>
    <dgm:cxn modelId="{D37651D6-749C-4AF7-B9A9-B754E6248D2B}" type="presParOf" srcId="{1700D01C-3B7C-42C8-911A-0351FC43076E}" destId="{34993723-EDF9-462C-96BE-5AEAEC7631DC}" srcOrd="0" destOrd="0" presId="urn:microsoft.com/office/officeart/2005/8/layout/venn2"/>
    <dgm:cxn modelId="{BF9D552E-7DF7-4BD1-9516-2965F298B503}" type="presParOf" srcId="{1700D01C-3B7C-42C8-911A-0351FC43076E}" destId="{8C320BEA-B651-4B4A-A7D8-37FF2C74BB36}"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BB0799-E2B3-438D-AE77-8F5DCAF8D0EF}">
      <dsp:nvSpPr>
        <dsp:cNvPr id="0" name=""/>
        <dsp:cNvSpPr/>
      </dsp:nvSpPr>
      <dsp:spPr>
        <a:xfrm>
          <a:off x="1463209" y="0"/>
          <a:ext cx="5212079" cy="5212079"/>
        </a:xfrm>
        <a:prstGeom prst="ellipse">
          <a:avLst/>
        </a:prstGeom>
        <a:solidFill>
          <a:schemeClr val="accent1">
            <a:lumMod val="25000"/>
            <a:lumOff val="75000"/>
          </a:schemeClr>
        </a:solidFill>
        <a:ln w="1079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2">
                  <a:lumMod val="95000"/>
                  <a:lumOff val="5000"/>
                </a:schemeClr>
              </a:solidFill>
            </a:rPr>
            <a:t>Government data</a:t>
          </a:r>
        </a:p>
      </dsp:txBody>
      <dsp:txXfrm>
        <a:off x="2701077" y="390905"/>
        <a:ext cx="2736341" cy="886053"/>
      </dsp:txXfrm>
    </dsp:sp>
    <dsp:sp modelId="{34993723-EDF9-462C-96BE-5AEAEC7631DC}">
      <dsp:nvSpPr>
        <dsp:cNvPr id="0" name=""/>
        <dsp:cNvSpPr/>
      </dsp:nvSpPr>
      <dsp:spPr>
        <a:xfrm>
          <a:off x="2240603" y="1264925"/>
          <a:ext cx="3687728" cy="3741556"/>
        </a:xfrm>
        <a:prstGeom prst="ellipse">
          <a:avLst/>
        </a:prstGeom>
        <a:solidFill>
          <a:schemeClr val="tx1">
            <a:lumMod val="75000"/>
            <a:lumOff val="25000"/>
          </a:schemeClr>
        </a:solidFill>
        <a:ln w="1079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Official records (Subject to records retention schedule)</a:t>
          </a:r>
        </a:p>
      </dsp:txBody>
      <dsp:txXfrm>
        <a:off x="2780658" y="2200314"/>
        <a:ext cx="2607617" cy="1870778"/>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589" cy="481534"/>
          </a:xfrm>
          <a:prstGeom prst="rect">
            <a:avLst/>
          </a:prstGeom>
        </p:spPr>
        <p:txBody>
          <a:bodyPr vert="horz" lIns="94741" tIns="47370" rIns="94741" bIns="47370" rtlCol="0"/>
          <a:lstStyle>
            <a:lvl1pPr algn="l">
              <a:defRPr sz="1200"/>
            </a:lvl1pPr>
          </a:lstStyle>
          <a:p>
            <a:endParaRPr lang="en-US"/>
          </a:p>
        </p:txBody>
      </p:sp>
      <p:sp>
        <p:nvSpPr>
          <p:cNvPr id="3" name="Date Placeholder 2"/>
          <p:cNvSpPr>
            <a:spLocks noGrp="1"/>
          </p:cNvSpPr>
          <p:nvPr>
            <p:ph type="dt" sz="quarter" idx="1"/>
          </p:nvPr>
        </p:nvSpPr>
        <p:spPr>
          <a:xfrm>
            <a:off x="4143957" y="1"/>
            <a:ext cx="3169589" cy="481534"/>
          </a:xfrm>
          <a:prstGeom prst="rect">
            <a:avLst/>
          </a:prstGeom>
        </p:spPr>
        <p:txBody>
          <a:bodyPr vert="horz" lIns="94741" tIns="47370" rIns="94741" bIns="47370" rtlCol="0"/>
          <a:lstStyle>
            <a:lvl1pPr algn="r">
              <a:defRPr sz="1200"/>
            </a:lvl1pPr>
          </a:lstStyle>
          <a:p>
            <a:r>
              <a:rPr lang="en-US"/>
              <a:t>August 2026</a:t>
            </a:r>
          </a:p>
        </p:txBody>
      </p:sp>
      <p:sp>
        <p:nvSpPr>
          <p:cNvPr id="4" name="Footer Placeholder 3"/>
          <p:cNvSpPr>
            <a:spLocks noGrp="1"/>
          </p:cNvSpPr>
          <p:nvPr>
            <p:ph type="ftr" sz="quarter" idx="2"/>
          </p:nvPr>
        </p:nvSpPr>
        <p:spPr>
          <a:xfrm>
            <a:off x="0" y="9119666"/>
            <a:ext cx="3169589" cy="481534"/>
          </a:xfrm>
          <a:prstGeom prst="rect">
            <a:avLst/>
          </a:prstGeom>
        </p:spPr>
        <p:txBody>
          <a:bodyPr vert="horz" lIns="94741" tIns="47370" rIns="94741" bIns="47370" rtlCol="0" anchor="b"/>
          <a:lstStyle>
            <a:lvl1pPr algn="l">
              <a:defRPr sz="1200"/>
            </a:lvl1pPr>
          </a:lstStyle>
          <a:p>
            <a:endParaRPr lang="en-US"/>
          </a:p>
        </p:txBody>
      </p:sp>
      <p:sp>
        <p:nvSpPr>
          <p:cNvPr id="5" name="Slide Number Placeholder 4"/>
          <p:cNvSpPr>
            <a:spLocks noGrp="1"/>
          </p:cNvSpPr>
          <p:nvPr>
            <p:ph type="sldNum" sz="quarter" idx="3"/>
          </p:nvPr>
        </p:nvSpPr>
        <p:spPr>
          <a:xfrm>
            <a:off x="4143957" y="9119666"/>
            <a:ext cx="3169589" cy="481534"/>
          </a:xfrm>
          <a:prstGeom prst="rect">
            <a:avLst/>
          </a:prstGeom>
        </p:spPr>
        <p:txBody>
          <a:bodyPr vert="horz" lIns="94741" tIns="47370" rIns="94741" bIns="47370" rtlCol="0" anchor="b"/>
          <a:lstStyle>
            <a:lvl1pPr algn="r">
              <a:defRPr sz="1200"/>
            </a:lvl1pPr>
          </a:lstStyle>
          <a:p>
            <a:fld id="{39437189-6E98-4F17-AD6B-131E22FA576A}" type="slidenum">
              <a:rPr lang="en-US" smtClean="0"/>
              <a:t>‹#›</a:t>
            </a:fld>
            <a:endParaRPr lang="en-US"/>
          </a:p>
        </p:txBody>
      </p:sp>
    </p:spTree>
    <p:extLst>
      <p:ext uri="{BB962C8B-B14F-4D97-AF65-F5344CB8AC3E}">
        <p14:creationId xmlns:p14="http://schemas.microsoft.com/office/powerpoint/2010/main" val="2486352118"/>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4143587" y="0"/>
            <a:ext cx="3169921" cy="480060"/>
          </a:xfrm>
          <a:prstGeom prst="rect">
            <a:avLst/>
          </a:prstGeom>
        </p:spPr>
        <p:txBody>
          <a:bodyPr vert="horz" lIns="96655" tIns="48328" rIns="96655" bIns="48328" rtlCol="0"/>
          <a:lstStyle>
            <a:lvl1pPr algn="r">
              <a:defRPr sz="1200"/>
            </a:lvl1pPr>
          </a:lstStyle>
          <a:p>
            <a:r>
              <a:rPr lang="en-US"/>
              <a:t>August 2026</a:t>
            </a:r>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55" tIns="48328" rIns="96655" bIns="48328" rtlCol="0" anchor="ctr"/>
          <a:lstStyle/>
          <a:p>
            <a:endParaRPr lang="en-US"/>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55" tIns="48328" rIns="96655" bIns="4832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1" cy="480060"/>
          </a:xfrm>
          <a:prstGeom prst="rect">
            <a:avLst/>
          </a:prstGeom>
        </p:spPr>
        <p:txBody>
          <a:bodyPr vert="horz" lIns="96655" tIns="48328" rIns="96655" bIns="48328"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1" cy="480060"/>
          </a:xfrm>
          <a:prstGeom prst="rect">
            <a:avLst/>
          </a:prstGeom>
        </p:spPr>
        <p:txBody>
          <a:bodyPr vert="horz" lIns="96655" tIns="48328" rIns="96655" bIns="48328" rtlCol="0" anchor="b"/>
          <a:lstStyle>
            <a:lvl1pPr algn="r">
              <a:defRPr sz="1200"/>
            </a:lvl1pPr>
          </a:lstStyle>
          <a:p>
            <a:fld id="{EF994E05-2F65-4857-A130-DF0CAE61F394}" type="slidenum">
              <a:rPr lang="en-US" smtClean="0"/>
              <a:t>‹#›</a:t>
            </a:fld>
            <a:endParaRPr lang="en-US"/>
          </a:p>
        </p:txBody>
      </p:sp>
    </p:spTree>
    <p:extLst>
      <p:ext uri="{BB962C8B-B14F-4D97-AF65-F5344CB8AC3E}">
        <p14:creationId xmlns:p14="http://schemas.microsoft.com/office/powerpoint/2010/main" val="3636208150"/>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Date Placeholder 5"/>
          <p:cNvSpPr>
            <a:spLocks noGrp="1"/>
          </p:cNvSpPr>
          <p:nvPr>
            <p:ph type="dt" idx="12"/>
          </p:nvPr>
        </p:nvSpPr>
        <p:spPr/>
        <p:txBody>
          <a:bodyPr/>
          <a:lstStyle/>
          <a:p>
            <a:r>
              <a:rPr lang="en-US">
                <a:solidFill>
                  <a:prstClr val="black"/>
                </a:solidFill>
              </a:rPr>
              <a:t>August 2026</a:t>
            </a:r>
            <a:endParaRPr lang="en-US" dirty="0">
              <a:solidFill>
                <a:prstClr val="black"/>
              </a:solidFill>
            </a:endParaRPr>
          </a:p>
        </p:txBody>
      </p:sp>
    </p:spTree>
    <p:extLst>
      <p:ext uri="{BB962C8B-B14F-4D97-AF65-F5344CB8AC3E}">
        <p14:creationId xmlns:p14="http://schemas.microsoft.com/office/powerpoint/2010/main" val="1982442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897835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41271289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038893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565697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lIns="94741" tIns="47370" rIns="94741" bIns="47370"/>
          <a:lstStyle/>
          <a:p>
            <a:pPr defTabSz="1018182">
              <a:defRPr/>
            </a:pPr>
            <a:endParaRPr lang="en-US" dirty="0">
              <a:solidFill>
                <a:prstClr val="black"/>
              </a:solidFill>
            </a:endParaRPr>
          </a:p>
        </p:txBody>
      </p:sp>
      <p:sp>
        <p:nvSpPr>
          <p:cNvPr id="5" name="Date Placeholder 4"/>
          <p:cNvSpPr>
            <a:spLocks noGrp="1"/>
          </p:cNvSpPr>
          <p:nvPr>
            <p:ph type="dt" idx="11"/>
          </p:nvPr>
        </p:nvSpPr>
        <p:spPr/>
        <p:txBody>
          <a:bodyPr/>
          <a:lstStyle/>
          <a:p>
            <a:pPr defTabSz="1018182">
              <a:defRPr/>
            </a:pPr>
            <a:r>
              <a:rPr lang="en-US">
                <a:solidFill>
                  <a:prstClr val="black"/>
                </a:solidFill>
              </a:rPr>
              <a:t>August 2026</a:t>
            </a:r>
            <a:endParaRPr lang="en-US" dirty="0">
              <a:solidFill>
                <a:prstClr val="black"/>
              </a:solidFill>
            </a:endParaRPr>
          </a:p>
        </p:txBody>
      </p:sp>
    </p:spTree>
    <p:extLst>
      <p:ext uri="{BB962C8B-B14F-4D97-AF65-F5344CB8AC3E}">
        <p14:creationId xmlns:p14="http://schemas.microsoft.com/office/powerpoint/2010/main" val="746986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B7143-560B-303E-C77B-60D0973089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6C0EC-6AB3-50CA-3FF2-19BAD60D19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882F4-EDE4-9379-B32A-02DA29B72735}"/>
              </a:ext>
            </a:extLst>
          </p:cNvPr>
          <p:cNvSpPr>
            <a:spLocks noGrp="1"/>
          </p:cNvSpPr>
          <p:nvPr>
            <p:ph type="body" idx="1"/>
          </p:nvPr>
        </p:nvSpPr>
        <p:spPr/>
        <p:txBody>
          <a:bodyPr/>
          <a:lstStyle/>
          <a:p>
            <a:endParaRPr lang="en-US" dirty="0"/>
          </a:p>
        </p:txBody>
      </p:sp>
      <p:sp>
        <p:nvSpPr>
          <p:cNvPr id="10" name="Date Placeholder 9">
            <a:extLst>
              <a:ext uri="{FF2B5EF4-FFF2-40B4-BE49-F238E27FC236}">
                <a16:creationId xmlns:a16="http://schemas.microsoft.com/office/drawing/2014/main" id="{23BB811B-BB43-3517-AAB7-EFB10A0A5C7C}"/>
              </a:ext>
            </a:extLst>
          </p:cNvPr>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97061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3CADA-B6E3-ECB5-5AE7-218176BF9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08A98-7414-B2EA-4A89-C724E7901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9EF011-4B53-3A1F-2D31-77CA2200A203}"/>
              </a:ext>
            </a:extLst>
          </p:cNvPr>
          <p:cNvSpPr>
            <a:spLocks noGrp="1"/>
          </p:cNvSpPr>
          <p:nvPr>
            <p:ph type="body" idx="1"/>
          </p:nvPr>
        </p:nvSpPr>
        <p:spPr/>
        <p:txBody>
          <a:bodyPr/>
          <a:lstStyle/>
          <a:p>
            <a:endParaRPr lang="en-US" dirty="0"/>
          </a:p>
        </p:txBody>
      </p:sp>
      <p:sp>
        <p:nvSpPr>
          <p:cNvPr id="10" name="Date Placeholder 9">
            <a:extLst>
              <a:ext uri="{FF2B5EF4-FFF2-40B4-BE49-F238E27FC236}">
                <a16:creationId xmlns:a16="http://schemas.microsoft.com/office/drawing/2014/main" id="{6DFAC231-17AF-CCB0-19E5-DD87A06BD78B}"/>
              </a:ext>
            </a:extLst>
          </p:cNvPr>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4933689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2CF4F-0BC9-FEF0-F62A-F83F9F4D75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0494D8-F193-B7F9-D3B9-E7649057D7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BA18BA-1B92-4DE2-2967-F3129A7B3615}"/>
              </a:ext>
            </a:extLst>
          </p:cNvPr>
          <p:cNvSpPr>
            <a:spLocks noGrp="1"/>
          </p:cNvSpPr>
          <p:nvPr>
            <p:ph type="body" idx="1"/>
          </p:nvPr>
        </p:nvSpPr>
        <p:spPr/>
        <p:txBody>
          <a:bodyPr/>
          <a:lstStyle/>
          <a:p>
            <a:endParaRPr lang="en-US" dirty="0"/>
          </a:p>
        </p:txBody>
      </p:sp>
      <p:sp>
        <p:nvSpPr>
          <p:cNvPr id="10" name="Date Placeholder 9">
            <a:extLst>
              <a:ext uri="{FF2B5EF4-FFF2-40B4-BE49-F238E27FC236}">
                <a16:creationId xmlns:a16="http://schemas.microsoft.com/office/drawing/2014/main" id="{DAFE933C-D734-37C2-2CDF-399AC3B07B26}"/>
              </a:ext>
            </a:extLst>
          </p:cNvPr>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4043670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160625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043472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Date Placeholder 5"/>
          <p:cNvSpPr>
            <a:spLocks noGrp="1"/>
          </p:cNvSpPr>
          <p:nvPr>
            <p:ph type="dt" idx="12"/>
          </p:nvPr>
        </p:nvSpPr>
        <p:spPr/>
        <p:txBody>
          <a:bodyPr/>
          <a:lstStyle/>
          <a:p>
            <a:r>
              <a:rPr lang="en-US">
                <a:solidFill>
                  <a:prstClr val="black"/>
                </a:solidFill>
              </a:rPr>
              <a:t>August 2026</a:t>
            </a:r>
            <a:endParaRPr lang="en-US" dirty="0">
              <a:solidFill>
                <a:prstClr val="black"/>
              </a:solidFill>
            </a:endParaRPr>
          </a:p>
        </p:txBody>
      </p:sp>
    </p:spTree>
    <p:extLst>
      <p:ext uri="{BB962C8B-B14F-4D97-AF65-F5344CB8AC3E}">
        <p14:creationId xmlns:p14="http://schemas.microsoft.com/office/powerpoint/2010/main" val="20816939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595743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14862" y="4974053"/>
            <a:ext cx="6324606" cy="3872246"/>
          </a:xfrm>
        </p:spPr>
        <p:txBody>
          <a:bodyPr>
            <a:normAutofit/>
          </a:bodyPr>
          <a:lstStyle/>
          <a:p>
            <a:endParaRPr lang="en-US" sz="1100"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882986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59731">
              <a:defRPr/>
            </a:pPr>
            <a:endParaRPr lang="en-US" b="1" dirty="0">
              <a:solidFill>
                <a:prstClr val="black"/>
              </a:solidFill>
            </a:endParaRPr>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934334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496202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lIns="94741" tIns="47370" rIns="94741" bIns="47370"/>
          <a:lstStyle/>
          <a:p>
            <a:pPr defTabSz="947271">
              <a:defRPr/>
            </a:pPr>
            <a:endParaRPr lang="en-US" dirty="0">
              <a:solidFill>
                <a:prstClr val="black"/>
              </a:solidFill>
            </a:endParaRPr>
          </a:p>
        </p:txBody>
      </p:sp>
      <p:sp>
        <p:nvSpPr>
          <p:cNvPr id="5" name="Date Placeholder 4"/>
          <p:cNvSpPr>
            <a:spLocks noGrp="1"/>
          </p:cNvSpPr>
          <p:nvPr>
            <p:ph type="dt" idx="11"/>
          </p:nvPr>
        </p:nvSpPr>
        <p:spPr/>
        <p:txBody>
          <a:bodyPr/>
          <a:lstStyle/>
          <a:p>
            <a:pPr defTabSz="947271">
              <a:defRPr/>
            </a:pPr>
            <a:r>
              <a:rPr lang="en-US">
                <a:solidFill>
                  <a:prstClr val="black"/>
                </a:solidFill>
              </a:rPr>
              <a:t>August 2026</a:t>
            </a:r>
            <a:endParaRPr lang="en-US" dirty="0">
              <a:solidFill>
                <a:prstClr val="black"/>
              </a:solidFill>
            </a:endParaRPr>
          </a:p>
        </p:txBody>
      </p:sp>
    </p:spTree>
    <p:extLst>
      <p:ext uri="{BB962C8B-B14F-4D97-AF65-F5344CB8AC3E}">
        <p14:creationId xmlns:p14="http://schemas.microsoft.com/office/powerpoint/2010/main" val="24272783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August 2026</a:t>
            </a:r>
            <a:endParaRPr lang="en-US" dirty="0"/>
          </a:p>
        </p:txBody>
      </p:sp>
    </p:spTree>
    <p:extLst>
      <p:ext uri="{BB962C8B-B14F-4D97-AF65-F5344CB8AC3E}">
        <p14:creationId xmlns:p14="http://schemas.microsoft.com/office/powerpoint/2010/main" val="30369669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lIns="94741" tIns="47370" rIns="94741" bIns="47370"/>
          <a:lstStyle/>
          <a:p>
            <a:endParaRPr lang="en-US" dirty="0"/>
          </a:p>
        </p:txBody>
      </p:sp>
      <p:sp>
        <p:nvSpPr>
          <p:cNvPr id="5" name="Date Placeholder 4"/>
          <p:cNvSpPr>
            <a:spLocks noGrp="1"/>
          </p:cNvSpPr>
          <p:nvPr>
            <p:ph type="dt" idx="1"/>
          </p:nvPr>
        </p:nvSpPr>
        <p:spPr/>
        <p:txBody>
          <a:bodyPr/>
          <a:lstStyle/>
          <a:p>
            <a:r>
              <a:rPr lang="en-US"/>
              <a:t>August 2026</a:t>
            </a:r>
            <a:endParaRPr lang="en-US" dirty="0"/>
          </a:p>
        </p:txBody>
      </p:sp>
    </p:spTree>
    <p:extLst>
      <p:ext uri="{BB962C8B-B14F-4D97-AF65-F5344CB8AC3E}">
        <p14:creationId xmlns:p14="http://schemas.microsoft.com/office/powerpoint/2010/main" val="2774312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0246895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674872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443033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August 2026</a:t>
            </a:r>
          </a:p>
        </p:txBody>
      </p:sp>
    </p:spTree>
    <p:extLst>
      <p:ext uri="{BB962C8B-B14F-4D97-AF65-F5344CB8AC3E}">
        <p14:creationId xmlns:p14="http://schemas.microsoft.com/office/powerpoint/2010/main" val="22901388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2"/>
          </p:nvPr>
        </p:nvSpPr>
        <p:spPr/>
        <p:txBody>
          <a:bodyPr/>
          <a:lstStyle/>
          <a:p>
            <a:r>
              <a:rPr lang="en-US"/>
              <a:t>August 2026</a:t>
            </a:r>
          </a:p>
        </p:txBody>
      </p:sp>
    </p:spTree>
    <p:extLst>
      <p:ext uri="{BB962C8B-B14F-4D97-AF65-F5344CB8AC3E}">
        <p14:creationId xmlns:p14="http://schemas.microsoft.com/office/powerpoint/2010/main" val="15165892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670458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6230477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6628285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8422540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5332093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7878073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0980295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0828912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692180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0214908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2804862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41146321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457E5-FF7D-CDEA-E698-A5D3E0B39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8DA5F-026D-2965-9DA2-32444CCECA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D57468-3B9B-8CC5-EB2E-CA17C20D163D}"/>
              </a:ext>
            </a:extLst>
          </p:cNvPr>
          <p:cNvSpPr>
            <a:spLocks noGrp="1"/>
          </p:cNvSpPr>
          <p:nvPr>
            <p:ph type="body" idx="1"/>
          </p:nvPr>
        </p:nvSpPr>
        <p:spPr/>
        <p:txBody>
          <a:bodyPr/>
          <a:lstStyle/>
          <a:p>
            <a:endParaRPr lang="en-US" dirty="0"/>
          </a:p>
        </p:txBody>
      </p:sp>
      <p:sp>
        <p:nvSpPr>
          <p:cNvPr id="10" name="Date Placeholder 9">
            <a:extLst>
              <a:ext uri="{FF2B5EF4-FFF2-40B4-BE49-F238E27FC236}">
                <a16:creationId xmlns:a16="http://schemas.microsoft.com/office/drawing/2014/main" id="{562B4A33-69D1-F363-7519-6799B935E58C}"/>
              </a:ext>
            </a:extLst>
          </p:cNvPr>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4633152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41211650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41263373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1875999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41746-1EBF-2344-7A43-1EF0C3C78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733C93-65D1-C876-4C49-17EE00EEA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558506-F9B9-A4EC-1BB0-7BD96FEEF522}"/>
              </a:ext>
            </a:extLst>
          </p:cNvPr>
          <p:cNvSpPr>
            <a:spLocks noGrp="1"/>
          </p:cNvSpPr>
          <p:nvPr>
            <p:ph type="body" idx="1"/>
          </p:nvPr>
        </p:nvSpPr>
        <p:spPr/>
        <p:txBody>
          <a:bodyPr/>
          <a:lstStyle/>
          <a:p>
            <a:endParaRPr lang="en-US" dirty="0"/>
          </a:p>
        </p:txBody>
      </p:sp>
      <p:sp>
        <p:nvSpPr>
          <p:cNvPr id="10" name="Date Placeholder 9">
            <a:extLst>
              <a:ext uri="{FF2B5EF4-FFF2-40B4-BE49-F238E27FC236}">
                <a16:creationId xmlns:a16="http://schemas.microsoft.com/office/drawing/2014/main" id="{7BA3E6F0-C53A-5066-4BA2-46A464553394}"/>
              </a:ext>
            </a:extLst>
          </p:cNvPr>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6525671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1111697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3543546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831103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Policy goals – maintain proper balance three important, and sometimes competing, interests </a:t>
            </a:r>
          </a:p>
          <a:p>
            <a:endParaRPr lang="en-US" dirty="0"/>
          </a:p>
          <a:p>
            <a:endParaRPr lang="en-US" dirty="0"/>
          </a:p>
        </p:txBody>
      </p:sp>
      <p:sp>
        <p:nvSpPr>
          <p:cNvPr id="6" name="Date Placeholder 5"/>
          <p:cNvSpPr>
            <a:spLocks noGrp="1"/>
          </p:cNvSpPr>
          <p:nvPr>
            <p:ph type="dt" idx="12"/>
          </p:nvPr>
        </p:nvSpPr>
        <p:spPr/>
        <p:txBody>
          <a:bodyPr/>
          <a:lstStyle/>
          <a:p>
            <a:r>
              <a:rPr lang="en-US"/>
              <a:t>August 2026</a:t>
            </a:r>
            <a:endParaRPr lang="en-US" dirty="0"/>
          </a:p>
        </p:txBody>
      </p:sp>
    </p:spTree>
    <p:extLst>
      <p:ext uri="{BB962C8B-B14F-4D97-AF65-F5344CB8AC3E}">
        <p14:creationId xmlns:p14="http://schemas.microsoft.com/office/powerpoint/2010/main" val="40009107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5760259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6544609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defTabSz="947410">
              <a:defRPr/>
            </a:pPr>
            <a:r>
              <a:rPr lang="en-US">
                <a:solidFill>
                  <a:prstClr val="black"/>
                </a:solidFill>
                <a:latin typeface="Aptos" panose="02110004020202020204"/>
              </a:rPr>
              <a:t>August 2026</a:t>
            </a:r>
          </a:p>
        </p:txBody>
      </p:sp>
    </p:spTree>
    <p:extLst>
      <p:ext uri="{BB962C8B-B14F-4D97-AF65-F5344CB8AC3E}">
        <p14:creationId xmlns:p14="http://schemas.microsoft.com/office/powerpoint/2010/main" val="2672031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26048985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1801681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2"/>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35846189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pPr defTabSz="965388">
              <a:defRPr/>
            </a:pPr>
            <a:endParaRPr lang="en-US" dirty="0"/>
          </a:p>
        </p:txBody>
      </p:sp>
      <p:sp>
        <p:nvSpPr>
          <p:cNvPr id="4" name="Date Placeholder 3"/>
          <p:cNvSpPr>
            <a:spLocks noGrp="1"/>
          </p:cNvSpPr>
          <p:nvPr>
            <p:ph type="dt" idx="12"/>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31149242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189" y="4615521"/>
            <a:ext cx="5842896" cy="3776931"/>
          </a:xfrm>
          <a:prstGeom prst="rect">
            <a:avLst/>
          </a:prstGeom>
        </p:spPr>
        <p:txBody>
          <a:bodyPr/>
          <a:lstStyle/>
          <a:p>
            <a:endParaRPr lang="en-US" sz="1500" dirty="0"/>
          </a:p>
        </p:txBody>
      </p:sp>
    </p:spTree>
    <p:extLst>
      <p:ext uri="{BB962C8B-B14F-4D97-AF65-F5344CB8AC3E}">
        <p14:creationId xmlns:p14="http://schemas.microsoft.com/office/powerpoint/2010/main" val="3260778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24874933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pPr defTabSz="965388">
              <a:defRPr/>
            </a:pPr>
            <a:endParaRPr lang="en-US" dirty="0"/>
          </a:p>
        </p:txBody>
      </p:sp>
      <p:sp>
        <p:nvSpPr>
          <p:cNvPr id="4" name="Date Placeholder 3"/>
          <p:cNvSpPr>
            <a:spLocks noGrp="1"/>
          </p:cNvSpPr>
          <p:nvPr>
            <p:ph type="dt" idx="12"/>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2610953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07914841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pPr defTabSz="965388">
              <a:defRPr/>
            </a:pPr>
            <a:endParaRPr lang="en-US" dirty="0"/>
          </a:p>
        </p:txBody>
      </p:sp>
      <p:sp>
        <p:nvSpPr>
          <p:cNvPr id="4" name="Date Placeholder 3"/>
          <p:cNvSpPr>
            <a:spLocks noGrp="1"/>
          </p:cNvSpPr>
          <p:nvPr>
            <p:ph type="dt" idx="12"/>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31134014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342953974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304696901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endParaRPr lang="en-US" dirty="0"/>
          </a:p>
        </p:txBody>
      </p:sp>
      <p:sp>
        <p:nvSpPr>
          <p:cNvPr id="5" name="Header Placeholder 4"/>
          <p:cNvSpPr>
            <a:spLocks noGrp="1"/>
          </p:cNvSpPr>
          <p:nvPr>
            <p:ph type="hdr" sz="quarter" idx="11"/>
          </p:nvPr>
        </p:nvSpPr>
        <p:spPr>
          <a:xfrm>
            <a:off x="0" y="0"/>
            <a:ext cx="3169921" cy="480060"/>
          </a:xfrm>
          <a:prstGeom prst="rect">
            <a:avLst/>
          </a:prstGeom>
        </p:spPr>
        <p:txBody>
          <a:bodyPr lIns="94741" tIns="47370" rIns="94741" bIns="47370"/>
          <a:lstStyle/>
          <a:p>
            <a:pPr defTabSz="947410">
              <a:defRPr/>
            </a:pPr>
            <a:r>
              <a:rPr lang="en-US" sz="1900">
                <a:solidFill>
                  <a:prstClr val="black"/>
                </a:solidFill>
                <a:latin typeface="Calibri"/>
              </a:rPr>
              <a:t>March 2017</a:t>
            </a:r>
            <a:endParaRPr lang="en-US" sz="1900" dirty="0">
              <a:solidFill>
                <a:prstClr val="black"/>
              </a:solidFill>
              <a:latin typeface="Calibri"/>
            </a:endParaRPr>
          </a:p>
        </p:txBody>
      </p:sp>
      <p:sp>
        <p:nvSpPr>
          <p:cNvPr id="4" name="Date Placeholder 3"/>
          <p:cNvSpPr>
            <a:spLocks noGrp="1"/>
          </p:cNvSpPr>
          <p:nvPr>
            <p:ph type="dt" idx="12"/>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9260595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189" y="4615521"/>
            <a:ext cx="5842896" cy="3776931"/>
          </a:xfrm>
          <a:prstGeom prst="rect">
            <a:avLst/>
          </a:prstGeom>
        </p:spPr>
        <p:txBody>
          <a:bodyPr/>
          <a:lstStyle/>
          <a:p>
            <a:endParaRPr lang="en-US" dirty="0"/>
          </a:p>
        </p:txBody>
      </p:sp>
    </p:spTree>
    <p:extLst>
      <p:ext uri="{BB962C8B-B14F-4D97-AF65-F5344CB8AC3E}">
        <p14:creationId xmlns:p14="http://schemas.microsoft.com/office/powerpoint/2010/main" val="2176052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pPr defTabSz="965388">
              <a:defRPr/>
            </a:pPr>
            <a:endParaRPr lang="en-US" dirty="0"/>
          </a:p>
        </p:txBody>
      </p:sp>
      <p:sp>
        <p:nvSpPr>
          <p:cNvPr id="4" name="Date Placeholder 3"/>
          <p:cNvSpPr>
            <a:spLocks noGrp="1"/>
          </p:cNvSpPr>
          <p:nvPr>
            <p:ph type="dt" idx="12"/>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37505114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5388">
              <a:defRPr/>
            </a:pPr>
            <a:endParaRPr lang="en-US" dirty="0"/>
          </a:p>
        </p:txBody>
      </p:sp>
      <p:sp>
        <p:nvSpPr>
          <p:cNvPr id="4" name="Date Placeholder 3"/>
          <p:cNvSpPr>
            <a:spLocks noGrp="1"/>
          </p:cNvSpPr>
          <p:nvPr>
            <p:ph type="dt" idx="12"/>
          </p:nvPr>
        </p:nvSpPr>
        <p:spPr/>
        <p:txBody>
          <a:bodyPr/>
          <a:lstStyle/>
          <a:p>
            <a:r>
              <a:rPr lang="en-US"/>
              <a:t>August 2026</a:t>
            </a:r>
          </a:p>
        </p:txBody>
      </p:sp>
    </p:spTree>
    <p:extLst>
      <p:ext uri="{BB962C8B-B14F-4D97-AF65-F5344CB8AC3E}">
        <p14:creationId xmlns:p14="http://schemas.microsoft.com/office/powerpoint/2010/main" val="14998109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pPr defTabSz="965388">
              <a:defRPr/>
            </a:pPr>
            <a:endParaRPr lang="en-US" dirty="0"/>
          </a:p>
        </p:txBody>
      </p:sp>
      <p:sp>
        <p:nvSpPr>
          <p:cNvPr id="4" name="Date Placeholder 3"/>
          <p:cNvSpPr>
            <a:spLocks noGrp="1"/>
          </p:cNvSpPr>
          <p:nvPr>
            <p:ph type="dt" idx="12"/>
          </p:nvPr>
        </p:nvSpPr>
        <p:spPr/>
        <p:txBody>
          <a:bodyPr/>
          <a:lstStyle/>
          <a:p>
            <a:pPr defTabSz="947410">
              <a:defRPr/>
            </a:pPr>
            <a:r>
              <a:rPr lang="en-US">
                <a:solidFill>
                  <a:prstClr val="black"/>
                </a:solidFill>
                <a:latin typeface="Calibri"/>
              </a:rPr>
              <a:t>August 2026</a:t>
            </a:r>
          </a:p>
        </p:txBody>
      </p:sp>
    </p:spTree>
    <p:extLst>
      <p:ext uri="{BB962C8B-B14F-4D97-AF65-F5344CB8AC3E}">
        <p14:creationId xmlns:p14="http://schemas.microsoft.com/office/powerpoint/2010/main" val="19545078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9388" y="1179513"/>
            <a:ext cx="4246562" cy="3184525"/>
          </a:xfrm>
        </p:spPr>
      </p:sp>
      <p:sp>
        <p:nvSpPr>
          <p:cNvPr id="3" name="Notes Placeholder 2"/>
          <p:cNvSpPr>
            <a:spLocks noGrp="1"/>
          </p:cNvSpPr>
          <p:nvPr>
            <p:ph type="body" idx="1"/>
          </p:nvPr>
        </p:nvSpPr>
        <p:spPr/>
        <p:txBody>
          <a:bodyPr/>
          <a:lstStyle/>
          <a:p>
            <a:endParaRPr lang="en-US" dirty="0"/>
          </a:p>
        </p:txBody>
      </p:sp>
      <p:sp>
        <p:nvSpPr>
          <p:cNvPr id="6" name="Date Placeholder 5"/>
          <p:cNvSpPr>
            <a:spLocks noGrp="1"/>
          </p:cNvSpPr>
          <p:nvPr>
            <p:ph type="dt" idx="12"/>
          </p:nvPr>
        </p:nvSpPr>
        <p:spPr/>
        <p:txBody>
          <a:bodyPr/>
          <a:lstStyle/>
          <a:p>
            <a:pPr defTabSz="947410">
              <a:defRPr/>
            </a:pPr>
            <a:r>
              <a:rPr lang="en-US">
                <a:solidFill>
                  <a:prstClr val="black"/>
                </a:solidFill>
                <a:latin typeface="NeueHaasGroteskText Std" panose="020B0504020202020204" pitchFamily="34" charset="0"/>
              </a:rPr>
              <a:t>August 2026</a:t>
            </a:r>
            <a:endParaRPr lang="en-US" dirty="0">
              <a:solidFill>
                <a:prstClr val="black"/>
              </a:solidFill>
              <a:latin typeface="NeueHaasGroteskText Std" panose="020B0504020202020204" pitchFamily="34" charset="0"/>
            </a:endParaRPr>
          </a:p>
        </p:txBody>
      </p:sp>
    </p:spTree>
    <p:extLst>
      <p:ext uri="{BB962C8B-B14F-4D97-AF65-F5344CB8AC3E}">
        <p14:creationId xmlns:p14="http://schemas.microsoft.com/office/powerpoint/2010/main" val="180379108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FB5E3-320C-6234-9504-3F2EE7754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89AF1-B702-920C-C5FC-33DFBE48C55A}"/>
              </a:ext>
            </a:extLst>
          </p:cNvPr>
          <p:cNvSpPr>
            <a:spLocks noGrp="1" noRot="1" noChangeAspect="1"/>
          </p:cNvSpPr>
          <p:nvPr>
            <p:ph type="sldImg"/>
          </p:nvPr>
        </p:nvSpPr>
        <p:spPr>
          <a:xfrm>
            <a:off x="1449388" y="1179513"/>
            <a:ext cx="4246562" cy="3184525"/>
          </a:xfrm>
        </p:spPr>
      </p:sp>
      <p:sp>
        <p:nvSpPr>
          <p:cNvPr id="3" name="Notes Placeholder 2">
            <a:extLst>
              <a:ext uri="{FF2B5EF4-FFF2-40B4-BE49-F238E27FC236}">
                <a16:creationId xmlns:a16="http://schemas.microsoft.com/office/drawing/2014/main" id="{9FF164E1-EE7C-2D44-D140-02992F378ABC}"/>
              </a:ext>
            </a:extLst>
          </p:cNvPr>
          <p:cNvSpPr>
            <a:spLocks noGrp="1"/>
          </p:cNvSpPr>
          <p:nvPr>
            <p:ph type="body" idx="1"/>
          </p:nvPr>
        </p:nvSpPr>
        <p:spPr/>
        <p:txBody>
          <a:bodyPr/>
          <a:lstStyle/>
          <a:p>
            <a:endParaRPr lang="en-US" dirty="0"/>
          </a:p>
        </p:txBody>
      </p:sp>
      <p:sp>
        <p:nvSpPr>
          <p:cNvPr id="6" name="Date Placeholder 5">
            <a:extLst>
              <a:ext uri="{FF2B5EF4-FFF2-40B4-BE49-F238E27FC236}">
                <a16:creationId xmlns:a16="http://schemas.microsoft.com/office/drawing/2014/main" id="{D39CCEA3-19AF-B3EB-496B-F91F4D91C25F}"/>
              </a:ext>
            </a:extLst>
          </p:cNvPr>
          <p:cNvSpPr>
            <a:spLocks noGrp="1"/>
          </p:cNvSpPr>
          <p:nvPr>
            <p:ph type="dt" idx="12"/>
          </p:nvPr>
        </p:nvSpPr>
        <p:spPr/>
        <p:txBody>
          <a:bodyPr/>
          <a:lstStyle/>
          <a:p>
            <a:pPr defTabSz="947410">
              <a:defRPr/>
            </a:pPr>
            <a:r>
              <a:rPr lang="en-US">
                <a:solidFill>
                  <a:prstClr val="black"/>
                </a:solidFill>
                <a:latin typeface="NeueHaasGroteskText Std" panose="020B0504020202020204" pitchFamily="34" charset="0"/>
              </a:rPr>
              <a:t>August 2026</a:t>
            </a:r>
            <a:endParaRPr lang="en-US" dirty="0">
              <a:solidFill>
                <a:prstClr val="black"/>
              </a:solidFill>
              <a:latin typeface="NeueHaasGroteskText Std" panose="020B0504020202020204" pitchFamily="34" charset="0"/>
            </a:endParaRPr>
          </a:p>
        </p:txBody>
      </p:sp>
    </p:spTree>
    <p:extLst>
      <p:ext uri="{BB962C8B-B14F-4D97-AF65-F5344CB8AC3E}">
        <p14:creationId xmlns:p14="http://schemas.microsoft.com/office/powerpoint/2010/main" val="1861578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2399621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1227634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August 2026</a:t>
            </a:r>
          </a:p>
        </p:txBody>
      </p:sp>
    </p:spTree>
    <p:extLst>
      <p:ext uri="{BB962C8B-B14F-4D97-AF65-F5344CB8AC3E}">
        <p14:creationId xmlns:p14="http://schemas.microsoft.com/office/powerpoint/2010/main" val="57872179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CA829-6BDF-2E91-16BF-5C9B4394F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5D542-A68E-8086-C30F-D767950CF0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A3AB4C-E2A7-DC6F-2F5B-DE13C596754F}"/>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4B3AFC69-29E5-A884-244F-87D0CC2F4E3E}"/>
              </a:ext>
            </a:extLst>
          </p:cNvPr>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19081265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7700368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18182">
              <a:defRPr/>
            </a:pPr>
            <a:endParaRPr lang="en-US" dirty="0"/>
          </a:p>
        </p:txBody>
      </p:sp>
      <p:sp>
        <p:nvSpPr>
          <p:cNvPr id="5" name="Date Placeholder 4">
            <a:extLst>
              <a:ext uri="{FF2B5EF4-FFF2-40B4-BE49-F238E27FC236}">
                <a16:creationId xmlns:a16="http://schemas.microsoft.com/office/drawing/2014/main" id="{E223E74F-33BD-4543-BABF-81FDCDAD50B6}"/>
              </a:ext>
            </a:extLst>
          </p:cNvPr>
          <p:cNvSpPr>
            <a:spLocks noGrp="1"/>
          </p:cNvSpPr>
          <p:nvPr>
            <p:ph type="dt" idx="1"/>
          </p:nvPr>
        </p:nvSpPr>
        <p:spPr/>
        <p:txBody>
          <a:bodyPr/>
          <a:lstStyle/>
          <a:p>
            <a:r>
              <a:rPr lang="en-US"/>
              <a:t>August 2026</a:t>
            </a:r>
            <a:endParaRPr lang="en-US" dirty="0"/>
          </a:p>
        </p:txBody>
      </p:sp>
    </p:spTree>
    <p:extLst>
      <p:ext uri="{BB962C8B-B14F-4D97-AF65-F5344CB8AC3E}">
        <p14:creationId xmlns:p14="http://schemas.microsoft.com/office/powerpoint/2010/main" val="426920258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38749">
              <a:defRPr/>
            </a:pPr>
            <a:endParaRPr lang="en-US" dirty="0"/>
          </a:p>
        </p:txBody>
      </p:sp>
      <p:sp>
        <p:nvSpPr>
          <p:cNvPr id="5" name="Date Placeholder 4"/>
          <p:cNvSpPr>
            <a:spLocks noGrp="1"/>
          </p:cNvSpPr>
          <p:nvPr>
            <p:ph type="dt" idx="11"/>
          </p:nvPr>
        </p:nvSpPr>
        <p:spPr/>
        <p:txBody>
          <a:bodyPr/>
          <a:lstStyle/>
          <a:p>
            <a:pPr defTabSz="1018182">
              <a:defRPr/>
            </a:pPr>
            <a:r>
              <a:rPr lang="en-US">
                <a:solidFill>
                  <a:prstClr val="black"/>
                </a:solidFill>
                <a:latin typeface="Calibri" panose="020F0502020204030204"/>
              </a:rPr>
              <a:t>August 2026</a:t>
            </a:r>
          </a:p>
        </p:txBody>
      </p:sp>
    </p:spTree>
    <p:extLst>
      <p:ext uri="{BB962C8B-B14F-4D97-AF65-F5344CB8AC3E}">
        <p14:creationId xmlns:p14="http://schemas.microsoft.com/office/powerpoint/2010/main" val="258605375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28876474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Date Placeholder 5"/>
          <p:cNvSpPr>
            <a:spLocks noGrp="1"/>
          </p:cNvSpPr>
          <p:nvPr>
            <p:ph type="dt" idx="12"/>
          </p:nvPr>
        </p:nvSpPr>
        <p:spPr/>
        <p:txBody>
          <a:bodyPr/>
          <a:lstStyle/>
          <a:p>
            <a:r>
              <a:rPr lang="en-US"/>
              <a:t>August 2026</a:t>
            </a:r>
            <a:endParaRPr lang="en-US" dirty="0"/>
          </a:p>
        </p:txBody>
      </p:sp>
    </p:spTree>
    <p:extLst>
      <p:ext uri="{BB962C8B-B14F-4D97-AF65-F5344CB8AC3E}">
        <p14:creationId xmlns:p14="http://schemas.microsoft.com/office/powerpoint/2010/main" val="42708207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Date Placeholder 5"/>
          <p:cNvSpPr>
            <a:spLocks noGrp="1"/>
          </p:cNvSpPr>
          <p:nvPr>
            <p:ph type="dt" idx="12"/>
          </p:nvPr>
        </p:nvSpPr>
        <p:spPr/>
        <p:txBody>
          <a:bodyPr/>
          <a:lstStyle/>
          <a:p>
            <a:r>
              <a:rPr lang="en-US"/>
              <a:t>August 2026</a:t>
            </a:r>
            <a:endParaRPr lang="en-US" dirty="0"/>
          </a:p>
        </p:txBody>
      </p:sp>
    </p:spTree>
    <p:extLst>
      <p:ext uri="{BB962C8B-B14F-4D97-AF65-F5344CB8AC3E}">
        <p14:creationId xmlns:p14="http://schemas.microsoft.com/office/powerpoint/2010/main" val="15918735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4FC57-B4B7-F489-9A03-F28D2CA36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2BE82-DA8B-7CAC-95F3-5C6E8F1D63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0A1870-01D2-368C-3F6E-6EED8AB2D31B}"/>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A00739CD-AFAC-BF25-64EF-CE992BF2868F}"/>
              </a:ext>
            </a:extLst>
          </p:cNvPr>
          <p:cNvSpPr>
            <a:spLocks noGrp="1"/>
          </p:cNvSpPr>
          <p:nvPr>
            <p:ph type="dt" idx="1"/>
          </p:nvPr>
        </p:nvSpPr>
        <p:spPr/>
        <p:txBody>
          <a:bodyPr/>
          <a:lstStyle/>
          <a:p>
            <a:r>
              <a:rPr lang="en-US"/>
              <a:t>August 2026</a:t>
            </a:r>
            <a:endParaRPr lang="en-US" dirty="0"/>
          </a:p>
        </p:txBody>
      </p:sp>
    </p:spTree>
    <p:extLst>
      <p:ext uri="{BB962C8B-B14F-4D97-AF65-F5344CB8AC3E}">
        <p14:creationId xmlns:p14="http://schemas.microsoft.com/office/powerpoint/2010/main" val="3273420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321853286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283951671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30314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1038749">
              <a:defRPr/>
            </a:pPr>
            <a:endParaRPr lang="en-US" dirty="0">
              <a:solidFill>
                <a:prstClr val="black"/>
              </a:solidFill>
            </a:endParaRPr>
          </a:p>
        </p:txBody>
      </p:sp>
      <p:sp>
        <p:nvSpPr>
          <p:cNvPr id="10" name="Date Placeholder 9"/>
          <p:cNvSpPr>
            <a:spLocks noGrp="1"/>
          </p:cNvSpPr>
          <p:nvPr>
            <p:ph type="dt" idx="10"/>
          </p:nvPr>
        </p:nvSpPr>
        <p:spPr/>
        <p:txBody>
          <a:bodyPr/>
          <a:lstStyle/>
          <a:p>
            <a:r>
              <a:rPr lang="en-US"/>
              <a:t>August 2026</a:t>
            </a:r>
            <a:endParaRPr lang="en-US" dirty="0"/>
          </a:p>
        </p:txBody>
      </p:sp>
    </p:spTree>
    <p:extLst>
      <p:ext uri="{BB962C8B-B14F-4D97-AF65-F5344CB8AC3E}">
        <p14:creationId xmlns:p14="http://schemas.microsoft.com/office/powerpoint/2010/main" val="4232817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2"/>
          </a:solidFill>
        </p:spPr>
        <p:txBody>
          <a:bodyPr wrap="square" lIns="182880" tIns="91440" rIns="182880" bIns="91440" spcCol="0" anchor="ctr">
            <a:normAutofit/>
          </a:bodyPr>
          <a:lstStyle>
            <a:lvl1pPr algn="ctr">
              <a:lnSpc>
                <a:spcPct val="90000"/>
              </a:lnSpc>
              <a:defRPr sz="2700" baseline="0">
                <a:solidFill>
                  <a:schemeClr val="tx1"/>
                </a:solidFill>
              </a:defRPr>
            </a:lvl1pPr>
          </a:lstStyle>
          <a:p>
            <a:r>
              <a:rPr lang="en-US" dirty="0"/>
              <a:t>Click to enter the slideshow title</a:t>
            </a:r>
          </a:p>
        </p:txBody>
      </p:sp>
      <p:sp>
        <p:nvSpPr>
          <p:cNvPr id="3" name="Rectangle 2"/>
          <p:cNvSpPr/>
          <p:nvPr userDrawn="1"/>
        </p:nvSpPr>
        <p:spPr>
          <a:xfrm>
            <a:off x="0" y="5387787"/>
            <a:ext cx="9144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0" y="5503407"/>
            <a:ext cx="4940300" cy="903062"/>
          </a:xfrm>
        </p:spPr>
        <p:txBody>
          <a:bodyPr>
            <a:normAutofit/>
          </a:bodyPr>
          <a:lstStyle>
            <a:lvl1pPr marL="0" indent="0" algn="ctr">
              <a:spcBef>
                <a:spcPts val="0"/>
              </a:spcBef>
              <a:spcAft>
                <a:spcPts val="750"/>
              </a:spcAft>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3665" y="1798682"/>
            <a:ext cx="5796669" cy="919671"/>
          </a:xfrm>
          <a:prstGeom prst="rect">
            <a:avLst/>
          </a:prstGeom>
        </p:spPr>
      </p:pic>
    </p:spTree>
    <p:extLst>
      <p:ext uri="{BB962C8B-B14F-4D97-AF65-F5344CB8AC3E}">
        <p14:creationId xmlns:p14="http://schemas.microsoft.com/office/powerpoint/2010/main" val="4127634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sz="1875">
                <a:solidFill>
                  <a:schemeClr val="bg1"/>
                </a:solidFill>
              </a:defRPr>
            </a:lvl1pPr>
            <a:lvl2pPr marL="857250" indent="-171450">
              <a:lnSpc>
                <a:spcPct val="100000"/>
              </a:lnSpc>
              <a:buClr>
                <a:schemeClr val="accent2"/>
              </a:buClr>
              <a:defRPr sz="1575">
                <a:solidFill>
                  <a:schemeClr val="bg1"/>
                </a:solidFill>
              </a:defRPr>
            </a:lvl2pPr>
            <a:lvl3pPr marL="1200150" indent="-171450">
              <a:lnSpc>
                <a:spcPct val="100000"/>
              </a:lnSpc>
              <a:buClr>
                <a:schemeClr val="accent2"/>
              </a:buClr>
              <a:defRPr sz="1275">
                <a:solidFill>
                  <a:schemeClr val="bg1"/>
                </a:solidFill>
              </a:defRPr>
            </a:lvl3pPr>
            <a:lvl4pPr marL="1543050" indent="-171450">
              <a:lnSpc>
                <a:spcPct val="100000"/>
              </a:lnSpc>
              <a:buClr>
                <a:schemeClr val="accent2"/>
              </a:buClr>
              <a:defRPr sz="1275">
                <a:solidFill>
                  <a:schemeClr val="bg1"/>
                </a:solidFill>
              </a:defRPr>
            </a:lvl4pPr>
            <a:lvl5pPr marL="1885950" indent="-171450">
              <a:lnSpc>
                <a:spcPct val="100000"/>
              </a:lnSpc>
              <a:buClr>
                <a:schemeClr val="accent2"/>
              </a:buClr>
              <a:defRPr sz="1275">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3"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3047695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spTree>
    <p:extLst>
      <p:ext uri="{BB962C8B-B14F-4D97-AF65-F5344CB8AC3E}">
        <p14:creationId xmlns:p14="http://schemas.microsoft.com/office/powerpoint/2010/main" val="1410218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a:solidFill>
                  <a:schemeClr val="bg1"/>
                </a:solidFill>
              </a:defRPr>
            </a:lvl1pPr>
            <a:lvl2pPr marL="857250" indent="-171450">
              <a:lnSpc>
                <a:spcPct val="100000"/>
              </a:lnSpc>
              <a:buClr>
                <a:schemeClr val="accent2"/>
              </a:buClr>
              <a:defRPr>
                <a:solidFill>
                  <a:schemeClr val="bg1"/>
                </a:solidFill>
              </a:defRPr>
            </a:lvl2pPr>
            <a:lvl3pPr marL="1200150" indent="-171450">
              <a:lnSpc>
                <a:spcPct val="100000"/>
              </a:lnSpc>
              <a:buClr>
                <a:schemeClr val="accent2"/>
              </a:buClr>
              <a:defRPr>
                <a:solidFill>
                  <a:schemeClr val="bg1"/>
                </a:solidFill>
              </a:defRPr>
            </a:lvl3pPr>
            <a:lvl4pPr marL="1543050" indent="-171450">
              <a:lnSpc>
                <a:spcPct val="100000"/>
              </a:lnSpc>
              <a:buClr>
                <a:schemeClr val="accent2"/>
              </a:buClr>
              <a:defRPr>
                <a:solidFill>
                  <a:schemeClr val="bg1"/>
                </a:solidFill>
              </a:defRPr>
            </a:lvl4pPr>
            <a:lvl5pPr marL="1885950" indent="-171450">
              <a:lnSpc>
                <a:spcPct val="100000"/>
              </a:lnSpc>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Tree>
    <p:extLst>
      <p:ext uri="{BB962C8B-B14F-4D97-AF65-F5344CB8AC3E}">
        <p14:creationId xmlns:p14="http://schemas.microsoft.com/office/powerpoint/2010/main" val="1665032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0" y="6356351"/>
            <a:ext cx="1018943" cy="365125"/>
          </a:xfrm>
        </p:spPr>
        <p:txBody>
          <a:bodyPr/>
          <a:lstStyle/>
          <a:p>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9" name="Slide Number Placeholder 6"/>
          <p:cNvSpPr>
            <a:spLocks noGrp="1"/>
          </p:cNvSpPr>
          <p:nvPr>
            <p:ph type="sldNum" sz="quarter" idx="12"/>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98836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43196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959870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21486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622847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0"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2010497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628650" y="1366346"/>
            <a:ext cx="4676215"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sz="quarter" idx="13"/>
          </p:nvPr>
        </p:nvSpPr>
        <p:spPr>
          <a:xfrm>
            <a:off x="5740174" y="1364826"/>
            <a:ext cx="3403826" cy="4538434"/>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9418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6" name="Picture Placeholder 2"/>
          <p:cNvSpPr>
            <a:spLocks noGrp="1"/>
          </p:cNvSpPr>
          <p:nvPr>
            <p:ph type="pic" sz="quarter" idx="13" hasCustomPrompt="1"/>
          </p:nvPr>
        </p:nvSpPr>
        <p:spPr>
          <a:xfrm>
            <a:off x="604749" y="1981899"/>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436290"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2734632"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4864515"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6994398"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07122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wrap="square" lIns="182880" tIns="91440" rIns="182880" bIns="91440" spcCol="0" anchor="ctr">
            <a:normAutofit/>
          </a:bodyPr>
          <a:lstStyle>
            <a:lvl1pPr algn="ctr">
              <a:lnSpc>
                <a:spcPct val="90000"/>
              </a:lnSpc>
              <a:defRPr sz="2700" baseline="0">
                <a:solidFill>
                  <a:schemeClr val="bg1"/>
                </a:solidFill>
              </a:defRPr>
            </a:lvl1pPr>
          </a:lstStyle>
          <a:p>
            <a:r>
              <a:rPr lang="en-US" dirty="0"/>
              <a:t>Click to enter the slideshow title</a:t>
            </a:r>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0" y="5512601"/>
            <a:ext cx="4940300" cy="903062"/>
          </a:xfrm>
        </p:spPr>
        <p:txBody>
          <a:bodyPr>
            <a:normAutofit/>
          </a:bodyPr>
          <a:lstStyle>
            <a:lvl1pPr marL="0" indent="0" algn="ctr">
              <a:spcBef>
                <a:spcPts val="0"/>
              </a:spcBef>
              <a:spcAft>
                <a:spcPts val="750"/>
              </a:spcAft>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1308" y="1773837"/>
            <a:ext cx="5361384" cy="850611"/>
          </a:xfrm>
          <a:prstGeom prst="rect">
            <a:avLst/>
          </a:prstGeom>
        </p:spPr>
      </p:pic>
    </p:spTree>
    <p:extLst>
      <p:ext uri="{BB962C8B-B14F-4D97-AF65-F5344CB8AC3E}">
        <p14:creationId xmlns:p14="http://schemas.microsoft.com/office/powerpoint/2010/main" val="4222921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6" name="Picture Placeholder 2"/>
          <p:cNvSpPr>
            <a:spLocks noGrp="1"/>
          </p:cNvSpPr>
          <p:nvPr>
            <p:ph type="pic" sz="quarter" idx="13" hasCustomPrompt="1"/>
          </p:nvPr>
        </p:nvSpPr>
        <p:spPr>
          <a:xfrm>
            <a:off x="1179610" y="1964392"/>
            <a:ext cx="1749143" cy="2332190"/>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1101919"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18406"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3534177"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050663"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5966434"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806084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6"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a:xfrm>
            <a:off x="604749" y="1981899"/>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436290" y="4345147"/>
            <a:ext cx="1906858" cy="1623853"/>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2734632"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4864515"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6994398"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1627838"/>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9" name="Rectangle 1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74328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9" name="Picture Placeholder 2"/>
          <p:cNvSpPr>
            <a:spLocks noGrp="1"/>
          </p:cNvSpPr>
          <p:nvPr>
            <p:ph type="pic" sz="quarter" idx="13" hasCustomPrompt="1"/>
          </p:nvPr>
        </p:nvSpPr>
        <p:spPr>
          <a:xfrm>
            <a:off x="604749"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4" name="Text Placeholder 3"/>
          <p:cNvSpPr>
            <a:spLocks noGrp="1"/>
          </p:cNvSpPr>
          <p:nvPr>
            <p:ph type="body" sz="quarter" idx="16"/>
          </p:nvPr>
        </p:nvSpPr>
        <p:spPr>
          <a:xfrm>
            <a:off x="2157413"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3" name="Picture Placeholder 2"/>
          <p:cNvSpPr>
            <a:spLocks noGrp="1"/>
          </p:cNvSpPr>
          <p:nvPr>
            <p:ph type="pic" sz="quarter" idx="14" hasCustomPrompt="1"/>
          </p:nvPr>
        </p:nvSpPr>
        <p:spPr>
          <a:xfrm>
            <a:off x="604749"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4" name="Text Placeholder 3"/>
          <p:cNvSpPr>
            <a:spLocks noGrp="1"/>
          </p:cNvSpPr>
          <p:nvPr>
            <p:ph type="body" sz="quarter" idx="15"/>
          </p:nvPr>
        </p:nvSpPr>
        <p:spPr>
          <a:xfrm>
            <a:off x="2157413" y="3939362"/>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4"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6" name="Text Placeholder 3"/>
          <p:cNvSpPr>
            <a:spLocks noGrp="1"/>
          </p:cNvSpPr>
          <p:nvPr>
            <p:ph type="body" sz="quarter" idx="18"/>
          </p:nvPr>
        </p:nvSpPr>
        <p:spPr>
          <a:xfrm>
            <a:off x="6202517"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7" name="Picture Placeholder 2"/>
          <p:cNvSpPr>
            <a:spLocks noGrp="1"/>
          </p:cNvSpPr>
          <p:nvPr>
            <p:ph type="pic" sz="quarter" idx="19" hasCustomPrompt="1"/>
          </p:nvPr>
        </p:nvSpPr>
        <p:spPr>
          <a:xfrm>
            <a:off x="4649854"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8" name="Text Placeholder 3"/>
          <p:cNvSpPr>
            <a:spLocks noGrp="1"/>
          </p:cNvSpPr>
          <p:nvPr>
            <p:ph type="body" sz="quarter" idx="20"/>
          </p:nvPr>
        </p:nvSpPr>
        <p:spPr>
          <a:xfrm>
            <a:off x="6202517" y="3939361"/>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33070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604749"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16"/>
          </p:nvPr>
        </p:nvSpPr>
        <p:spPr>
          <a:xfrm>
            <a:off x="2157413"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3" name="Picture Placeholder 2"/>
          <p:cNvSpPr>
            <a:spLocks noGrp="1"/>
          </p:cNvSpPr>
          <p:nvPr>
            <p:ph type="pic" sz="quarter" idx="14" hasCustomPrompt="1"/>
          </p:nvPr>
        </p:nvSpPr>
        <p:spPr>
          <a:xfrm>
            <a:off x="604749"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4" name="Text Placeholder 3"/>
          <p:cNvSpPr>
            <a:spLocks noGrp="1"/>
          </p:cNvSpPr>
          <p:nvPr>
            <p:ph type="body" sz="quarter" idx="15"/>
          </p:nvPr>
        </p:nvSpPr>
        <p:spPr>
          <a:xfrm>
            <a:off x="2157413" y="3939362"/>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4"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7" name="Text Placeholder 3"/>
          <p:cNvSpPr>
            <a:spLocks noGrp="1"/>
          </p:cNvSpPr>
          <p:nvPr>
            <p:ph type="body" sz="quarter" idx="18"/>
          </p:nvPr>
        </p:nvSpPr>
        <p:spPr>
          <a:xfrm>
            <a:off x="6202517"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8" name="Picture Placeholder 2"/>
          <p:cNvSpPr>
            <a:spLocks noGrp="1"/>
          </p:cNvSpPr>
          <p:nvPr>
            <p:ph type="pic" sz="quarter" idx="19" hasCustomPrompt="1"/>
          </p:nvPr>
        </p:nvSpPr>
        <p:spPr>
          <a:xfrm>
            <a:off x="4649854"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9" name="Text Placeholder 3"/>
          <p:cNvSpPr>
            <a:spLocks noGrp="1"/>
          </p:cNvSpPr>
          <p:nvPr>
            <p:ph type="body" sz="quarter" idx="20"/>
          </p:nvPr>
        </p:nvSpPr>
        <p:spPr>
          <a:xfrm>
            <a:off x="6202517" y="393936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336546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9" name="Picture Placeholder 2"/>
          <p:cNvSpPr>
            <a:spLocks noGrp="1"/>
          </p:cNvSpPr>
          <p:nvPr>
            <p:ph type="pic" sz="quarter" idx="13" hasCustomPrompt="1"/>
          </p:nvPr>
        </p:nvSpPr>
        <p:spPr>
          <a:xfrm>
            <a:off x="604749"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4" name="Text Placeholder 3"/>
          <p:cNvSpPr>
            <a:spLocks noGrp="1"/>
          </p:cNvSpPr>
          <p:nvPr>
            <p:ph type="body" sz="quarter" idx="16"/>
          </p:nvPr>
        </p:nvSpPr>
        <p:spPr>
          <a:xfrm>
            <a:off x="2157413"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4"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6" name="Text Placeholder 3"/>
          <p:cNvSpPr>
            <a:spLocks noGrp="1"/>
          </p:cNvSpPr>
          <p:nvPr>
            <p:ph type="body" sz="quarter" idx="18"/>
          </p:nvPr>
        </p:nvSpPr>
        <p:spPr>
          <a:xfrm>
            <a:off x="6202517"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537437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Picture Placeholder 2"/>
          <p:cNvSpPr>
            <a:spLocks noGrp="1"/>
          </p:cNvSpPr>
          <p:nvPr>
            <p:ph type="pic" sz="quarter" idx="13" hasCustomPrompt="1"/>
          </p:nvPr>
        </p:nvSpPr>
        <p:spPr>
          <a:xfrm>
            <a:off x="604749"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16"/>
          </p:nvPr>
        </p:nvSpPr>
        <p:spPr>
          <a:xfrm>
            <a:off x="2157413"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4"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7" name="Text Placeholder 3"/>
          <p:cNvSpPr>
            <a:spLocks noGrp="1"/>
          </p:cNvSpPr>
          <p:nvPr>
            <p:ph type="body" sz="quarter" idx="18"/>
          </p:nvPr>
        </p:nvSpPr>
        <p:spPr>
          <a:xfrm>
            <a:off x="6202517"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821414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03865">
              <a:alpha val="87843"/>
            </a:srgbClr>
          </a:solidFill>
        </p:spPr>
        <p:txBody>
          <a:bodyPr>
            <a:normAutofit/>
          </a:bodyPr>
          <a:lstStyle>
            <a:lvl1pPr algn="ctr">
              <a:defRPr sz="27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9144000" cy="6857998"/>
          </a:xfrm>
        </p:spPr>
        <p:txBody>
          <a:bodyPr/>
          <a:lstStyle/>
          <a:p>
            <a:r>
              <a:rPr lang="en-US"/>
              <a:t>Click icon to add picture</a:t>
            </a:r>
          </a:p>
        </p:txBody>
      </p:sp>
    </p:spTree>
    <p:extLst>
      <p:ext uri="{BB962C8B-B14F-4D97-AF65-F5344CB8AC3E}">
        <p14:creationId xmlns:p14="http://schemas.microsoft.com/office/powerpoint/2010/main" val="7236965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D0D0D">
              <a:alpha val="87843"/>
            </a:srgbClr>
          </a:solidFill>
        </p:spPr>
        <p:txBody>
          <a:bodyPr>
            <a:normAutofit/>
          </a:bodyPr>
          <a:lstStyle>
            <a:lvl1pPr algn="ctr">
              <a:defRPr sz="27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3"/>
            <a:ext cx="9144000" cy="6857999"/>
          </a:xfrm>
        </p:spPr>
        <p:txBody>
          <a:bodyPr/>
          <a:lstStyle/>
          <a:p>
            <a:r>
              <a:rPr lang="en-US"/>
              <a:t>Click icon to add picture</a:t>
            </a:r>
          </a:p>
        </p:txBody>
      </p:sp>
    </p:spTree>
    <p:extLst>
      <p:ext uri="{BB962C8B-B14F-4D97-AF65-F5344CB8AC3E}">
        <p14:creationId xmlns:p14="http://schemas.microsoft.com/office/powerpoint/2010/main" val="7261241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9144000" cy="1219200"/>
          </a:xfrm>
          <a:solidFill>
            <a:srgbClr val="78BE21">
              <a:alpha val="87843"/>
            </a:srgbClr>
          </a:solidFill>
        </p:spPr>
        <p:txBody>
          <a:bodyPr>
            <a:normAutofit/>
          </a:bodyPr>
          <a:lstStyle>
            <a:lvl1pPr algn="ctr">
              <a:defRPr sz="2700">
                <a:solidFill>
                  <a:schemeClr val="tx2"/>
                </a:solidFill>
              </a:defRPr>
            </a:lvl1pPr>
          </a:lstStyle>
          <a:p>
            <a:r>
              <a:rPr lang="en-US" dirty="0"/>
              <a:t>Click to edit title</a:t>
            </a:r>
          </a:p>
        </p:txBody>
      </p:sp>
      <p:sp>
        <p:nvSpPr>
          <p:cNvPr id="4" name="Picture Placeholder 12"/>
          <p:cNvSpPr>
            <a:spLocks noGrp="1"/>
          </p:cNvSpPr>
          <p:nvPr>
            <p:ph type="pic" sz="quarter" idx="10"/>
          </p:nvPr>
        </p:nvSpPr>
        <p:spPr>
          <a:xfrm>
            <a:off x="0" y="3"/>
            <a:ext cx="9144000" cy="6857999"/>
          </a:xfrm>
        </p:spPr>
        <p:txBody>
          <a:bodyPr/>
          <a:lstStyle/>
          <a:p>
            <a:r>
              <a:rPr lang="en-US"/>
              <a:t>Click icon to add picture</a:t>
            </a:r>
          </a:p>
        </p:txBody>
      </p:sp>
    </p:spTree>
    <p:extLst>
      <p:ext uri="{BB962C8B-B14F-4D97-AF65-F5344CB8AC3E}">
        <p14:creationId xmlns:p14="http://schemas.microsoft.com/office/powerpoint/2010/main" val="5575725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5"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1524000" y="2233263"/>
            <a:ext cx="6096000" cy="2966751"/>
          </a:xfrm>
        </p:spPr>
        <p:txBody>
          <a:bodyPr/>
          <a:lstStyle/>
          <a:p>
            <a:endParaRPr lang="en-US"/>
          </a:p>
        </p:txBody>
      </p:sp>
    </p:spTree>
    <p:extLst>
      <p:ext uri="{BB962C8B-B14F-4D97-AF65-F5344CB8AC3E}">
        <p14:creationId xmlns:p14="http://schemas.microsoft.com/office/powerpoint/2010/main" val="1255941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9144000" cy="1295182"/>
          </a:xfrm>
          <a:solidFill>
            <a:schemeClr val="accent1"/>
          </a:solidFill>
        </p:spPr>
        <p:txBody>
          <a:bodyPr wrap="square" lIns="182880" tIns="91440" rIns="182880" bIns="91440" anchor="ctr">
            <a:normAutofit/>
          </a:bodyPr>
          <a:lstStyle>
            <a:lvl1pPr algn="ctr">
              <a:defRPr sz="2700">
                <a:solidFill>
                  <a:schemeClr val="bg1"/>
                </a:solidFill>
              </a:defRPr>
            </a:lvl1pPr>
          </a:lstStyle>
          <a:p>
            <a:r>
              <a:rPr lang="en-US" dirty="0"/>
              <a:t>Click to enter the slideshow title</a:t>
            </a:r>
          </a:p>
        </p:txBody>
      </p:sp>
      <p:sp>
        <p:nvSpPr>
          <p:cNvPr id="3" name="Rectangle 2"/>
          <p:cNvSpPr/>
          <p:nvPr userDrawn="1"/>
        </p:nvSpPr>
        <p:spPr>
          <a:xfrm>
            <a:off x="0" y="4773020"/>
            <a:ext cx="9144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1" y="5041204"/>
            <a:ext cx="4940300" cy="1097128"/>
          </a:xfrm>
        </p:spPr>
        <p:txBody>
          <a:bodyPr>
            <a:normAutofit/>
          </a:bodyPr>
          <a:lstStyle>
            <a:lvl1pPr marL="0" indent="0" algn="ctr">
              <a:spcBef>
                <a:spcPts val="0"/>
              </a:spcBef>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9" name="Footer Placeholder 4"/>
          <p:cNvSpPr>
            <a:spLocks noGrp="1"/>
          </p:cNvSpPr>
          <p:nvPr>
            <p:ph type="ftr" sz="quarter" idx="3"/>
          </p:nvPr>
        </p:nvSpPr>
        <p:spPr>
          <a:xfrm>
            <a:off x="4690171" y="6138333"/>
            <a:ext cx="4190735" cy="365125"/>
          </a:xfrm>
          <a:prstGeom prst="rect">
            <a:avLst/>
          </a:prstGeom>
        </p:spPr>
        <p:txBody>
          <a:bodyPr anchor="b"/>
          <a:lstStyle>
            <a:lvl1pPr algn="r">
              <a:defRPr sz="900">
                <a:solidFill>
                  <a:schemeClr val="tx2"/>
                </a:solidFill>
              </a:defRPr>
            </a:lvl1pPr>
          </a:lstStyle>
          <a:p>
            <a:endParaRPr lang="en-US" dirty="0">
              <a:solidFill>
                <a:srgbClr val="000000"/>
              </a:solidFill>
            </a:endParaRPr>
          </a:p>
        </p:txBody>
      </p:sp>
      <p:sp>
        <p:nvSpPr>
          <p:cNvPr id="6" name="Picture Placeholder 5"/>
          <p:cNvSpPr>
            <a:spLocks noGrp="1"/>
          </p:cNvSpPr>
          <p:nvPr>
            <p:ph type="pic" sz="quarter" idx="17"/>
          </p:nvPr>
        </p:nvSpPr>
        <p:spPr>
          <a:xfrm>
            <a:off x="0" y="0"/>
            <a:ext cx="9144000" cy="3380732"/>
          </a:xfrm>
        </p:spPr>
        <p:txBody>
          <a:bodyPr/>
          <a:lstStyle/>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095" y="6164033"/>
            <a:ext cx="2106032" cy="334133"/>
          </a:xfrm>
          <a:prstGeom prst="rect">
            <a:avLst/>
          </a:prstGeom>
        </p:spPr>
      </p:pic>
    </p:spTree>
    <p:extLst>
      <p:ext uri="{BB962C8B-B14F-4D97-AF65-F5344CB8AC3E}">
        <p14:creationId xmlns:p14="http://schemas.microsoft.com/office/powerpoint/2010/main" val="8038131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1524000" y="2233263"/>
            <a:ext cx="6096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7676891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0839794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
        <p:nvSpPr>
          <p:cNvPr id="11"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536180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11923" y="287066"/>
            <a:ext cx="2641445"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611982" y="3211514"/>
            <a:ext cx="2641387"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628650" y="6356351"/>
            <a:ext cx="1018943" cy="365125"/>
          </a:xfrm>
        </p:spPr>
        <p:txBody>
          <a:bodyPr/>
          <a:lstStyle/>
          <a:p>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1" name="Slide Number Placeholder 6"/>
          <p:cNvSpPr>
            <a:spLocks noGrp="1"/>
          </p:cNvSpPr>
          <p:nvPr>
            <p:ph type="sldNum" sz="quarter" idx="13"/>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031678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611921" y="1365204"/>
            <a:ext cx="7916772"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28617688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34639" y="434837"/>
            <a:ext cx="5121496"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3732591" y="691883"/>
            <a:ext cx="4725590"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9358848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000350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4"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9711227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7"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058570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4"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18"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68120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3865"/>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Agenda</a:t>
            </a:r>
          </a:p>
        </p:txBody>
      </p:sp>
      <p:sp>
        <p:nvSpPr>
          <p:cNvPr id="12" name="Table Placeholder 9"/>
          <p:cNvSpPr>
            <a:spLocks noGrp="1"/>
          </p:cNvSpPr>
          <p:nvPr>
            <p:ph type="tbl" sz="quarter" idx="13"/>
          </p:nvPr>
        </p:nvSpPr>
        <p:spPr>
          <a:xfrm>
            <a:off x="628650" y="1335089"/>
            <a:ext cx="7886700" cy="4841875"/>
          </a:xfrm>
        </p:spPr>
        <p:txBody>
          <a:bodyPr/>
          <a:lstStyle/>
          <a:p>
            <a:endParaRPr lang="en-US"/>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11620171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609968" y="685800"/>
            <a:ext cx="4114800" cy="5486400"/>
          </a:xfrm>
          <a:prstGeom prst="ellipse">
            <a:avLst/>
          </a:prstGeom>
          <a:solidFill>
            <a:srgbClr val="003865">
              <a:alpha val="87843"/>
            </a:srgbClr>
          </a:solidFill>
        </p:spPr>
        <p:txBody>
          <a:bodyPr>
            <a:noAutofit/>
          </a:bodyPr>
          <a:lstStyle>
            <a:lvl1pPr algn="ctr">
              <a:tabLst>
                <a:tab pos="1756172" algn="l"/>
                <a:tab pos="2827735" algn="l"/>
              </a:tabLst>
              <a:defRPr sz="4125" baseline="0">
                <a:solidFill>
                  <a:schemeClr val="bg1"/>
                </a:solidFill>
              </a:defRPr>
            </a:lvl1pPr>
          </a:lstStyle>
          <a:p>
            <a:r>
              <a:rPr lang="en-US" dirty="0"/>
              <a:t>Click to edit title</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2870193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290298" y="912530"/>
            <a:ext cx="3496041" cy="4661388"/>
          </a:xfrm>
          <a:prstGeom prst="ellipse">
            <a:avLst/>
          </a:prstGeom>
          <a:solidFill>
            <a:srgbClr val="003865">
              <a:alpha val="87843"/>
            </a:srgbClr>
          </a:solidFill>
        </p:spPr>
        <p:txBody>
          <a:bodyPr>
            <a:noAutofit/>
          </a:bodyPr>
          <a:lstStyle>
            <a:lvl1pPr algn="ctr">
              <a:tabLst>
                <a:tab pos="2827735" algn="l"/>
              </a:tabLst>
              <a:defRPr sz="3375"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7158612" y="524007"/>
            <a:ext cx="1616475" cy="2155300"/>
          </a:xfrm>
          <a:prstGeom prst="ellipse">
            <a:avLst/>
          </a:prstGeom>
          <a:solidFill>
            <a:srgbClr val="78BE21">
              <a:alpha val="87843"/>
            </a:srgbClr>
          </a:solidFill>
        </p:spPr>
        <p:txBody>
          <a:bodyPr anchor="ctr">
            <a:normAutofit/>
          </a:bodyPr>
          <a:lstStyle>
            <a:lvl1pPr marL="0" indent="0" algn="ctr">
              <a:buNone/>
              <a:defRPr sz="1875"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6938251" y="3581845"/>
            <a:ext cx="1978484" cy="2637978"/>
          </a:xfrm>
          <a:prstGeom prst="ellipse">
            <a:avLst/>
          </a:prstGeom>
          <a:solidFill>
            <a:srgbClr val="000000">
              <a:alpha val="87843"/>
            </a:srgbClr>
          </a:solidFill>
        </p:spPr>
        <p:txBody>
          <a:bodyPr anchor="ctr">
            <a:normAutofit/>
          </a:bodyPr>
          <a:lstStyle>
            <a:lvl1pPr marL="0" indent="0" algn="ctr">
              <a:buNone/>
              <a:defRPr sz="1875" baseline="0">
                <a:solidFill>
                  <a:schemeClr val="bg1"/>
                </a:solidFill>
                <a:latin typeface="+mn-lt"/>
              </a:defRPr>
            </a:lvl1pPr>
          </a:lstStyle>
          <a:p>
            <a:pPr lvl="0"/>
            <a:r>
              <a:rPr lang="en-US" dirty="0"/>
              <a:t>Third Point</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0080764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a:p>
        </p:txBody>
      </p:sp>
      <p:sp>
        <p:nvSpPr>
          <p:cNvPr id="2" name="Title 1"/>
          <p:cNvSpPr>
            <a:spLocks noGrp="1"/>
          </p:cNvSpPr>
          <p:nvPr>
            <p:ph type="title" hasCustomPrompt="1"/>
          </p:nvPr>
        </p:nvSpPr>
        <p:spPr>
          <a:xfrm>
            <a:off x="1724607" y="1609867"/>
            <a:ext cx="5694788" cy="3638266"/>
          </a:xfrm>
          <a:solidFill>
            <a:srgbClr val="003865">
              <a:alpha val="87843"/>
            </a:srgbClr>
          </a:solidFill>
        </p:spPr>
        <p:txBody>
          <a:bodyPr>
            <a:noAutofit/>
          </a:bodyPr>
          <a:lstStyle>
            <a:lvl1pPr algn="ctr">
              <a:spcAft>
                <a:spcPts val="750"/>
              </a:spcAft>
              <a:tabLst>
                <a:tab pos="2827735" algn="l"/>
              </a:tabLst>
              <a:defRPr sz="5250" baseline="0">
                <a:solidFill>
                  <a:schemeClr val="bg1"/>
                </a:solidFill>
              </a:defRPr>
            </a:lvl1pPr>
          </a:lstStyle>
          <a:p>
            <a:r>
              <a:rPr lang="en-US" dirty="0"/>
              <a:t>Quote or </a:t>
            </a:r>
            <a:br>
              <a:rPr lang="en-US" dirty="0"/>
            </a:br>
            <a:r>
              <a:rPr lang="en-US" dirty="0"/>
              <a:t>Statement</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410626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547959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6"/>
            <a:ext cx="9144000" cy="1340989"/>
          </a:xfrm>
          <a:solidFill>
            <a:schemeClr val="tx1"/>
          </a:solidFill>
        </p:spPr>
        <p:txBody>
          <a:bodyPr>
            <a:noAutofit/>
          </a:bodyPr>
          <a:lstStyle>
            <a:lvl1pPr algn="ctr">
              <a:tabLst>
                <a:tab pos="2827735" algn="l"/>
              </a:tabLst>
              <a:defRPr sz="525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2"/>
                </a:solidFill>
              </a:defRPr>
            </a:lvl1pPr>
          </a:lstStyle>
          <a:p>
            <a:endParaRPr lang="en-US" dirty="0">
              <a:solidFill>
                <a:srgbClr val="000000"/>
              </a:solidFill>
            </a:endParaRPr>
          </a:p>
        </p:txBody>
      </p:sp>
      <p:sp>
        <p:nvSpPr>
          <p:cNvPr id="4" name="Slide Number Placeholder 3"/>
          <p:cNvSpPr>
            <a:spLocks noGrp="1"/>
          </p:cNvSpPr>
          <p:nvPr>
            <p:ph type="sldNum" sz="quarter" idx="11"/>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362286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9144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6286167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9144000" cy="6858000"/>
          </a:xfrm>
        </p:spPr>
        <p:txBody>
          <a:bodyPr/>
          <a:lstStyle/>
          <a:p>
            <a:endParaRPr lang="en-US"/>
          </a:p>
        </p:txBody>
      </p:sp>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3637613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0736689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8650" y="2212734"/>
            <a:ext cx="7886700" cy="1472163"/>
          </a:xfrm>
        </p:spPr>
        <p:txBody>
          <a:bodyPr>
            <a:noAutofit/>
          </a:bodyPr>
          <a:lstStyle>
            <a:lvl1pPr algn="ctr">
              <a:tabLst>
                <a:tab pos="2827735" algn="l"/>
              </a:tabLst>
              <a:defRPr sz="525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a:xfrm>
            <a:off x="628650" y="3684897"/>
            <a:ext cx="78867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
        <p:nvSpPr>
          <p:cNvPr id="8" name="Rectangle 7"/>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595566"/>
            <a:ext cx="2900940" cy="460249"/>
          </a:xfrm>
          <a:prstGeom prst="rect">
            <a:avLst/>
          </a:prstGeom>
        </p:spPr>
      </p:pic>
    </p:spTree>
    <p:extLst>
      <p:ext uri="{BB962C8B-B14F-4D97-AF65-F5344CB8AC3E}">
        <p14:creationId xmlns:p14="http://schemas.microsoft.com/office/powerpoint/2010/main" val="18062715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9144000" cy="1733266"/>
          </a:xfrm>
          <a:solidFill>
            <a:schemeClr val="tx1"/>
          </a:solidFill>
        </p:spPr>
        <p:txBody>
          <a:bodyPr>
            <a:noAutofit/>
          </a:bodyPr>
          <a:lstStyle>
            <a:lvl1pPr algn="ctr">
              <a:tabLst>
                <a:tab pos="2827735" algn="l"/>
              </a:tabLst>
              <a:defRPr sz="525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a:xfrm>
            <a:off x="628650" y="3521123"/>
            <a:ext cx="78867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tx2"/>
                </a:solidFill>
              </a:defRPr>
            </a:lvl1pPr>
          </a:lstStyle>
          <a:p>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endParaRPr lang="en-US" dirty="0">
              <a:solidFill>
                <a:srgbClr val="003865"/>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
        <p:nvSpPr>
          <p:cNvPr id="6" name="Rectangle 5"/>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22470" y="595566"/>
            <a:ext cx="2900940" cy="460249"/>
          </a:xfrm>
          <a:prstGeom prst="rect">
            <a:avLst/>
          </a:prstGeom>
        </p:spPr>
      </p:pic>
    </p:spTree>
    <p:extLst>
      <p:ext uri="{BB962C8B-B14F-4D97-AF65-F5344CB8AC3E}">
        <p14:creationId xmlns:p14="http://schemas.microsoft.com/office/powerpoint/2010/main" val="299757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anchor="ctr">
            <a:normAutofit/>
          </a:bodyPr>
          <a:lstStyle>
            <a:lvl1pPr algn="ctr">
              <a:defRPr sz="2700">
                <a:solidFill>
                  <a:schemeClr val="bg1"/>
                </a:solidFill>
              </a:defRPr>
            </a:lvl1pPr>
          </a:lstStyle>
          <a:p>
            <a:r>
              <a:rPr lang="en-US" dirty="0"/>
              <a:t>Click to edit section title</a:t>
            </a:r>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1" y="5644884"/>
            <a:ext cx="4940300" cy="440970"/>
          </a:xfrm>
        </p:spPr>
        <p:txBody>
          <a:bodyPr>
            <a:normAutofit/>
          </a:bodyPr>
          <a:lstStyle>
            <a:lvl1pPr marL="0" indent="0" algn="ctr">
              <a:buNone/>
              <a:defRPr sz="1350" baseline="0"/>
            </a:lvl1pPr>
          </a:lstStyle>
          <a:p>
            <a:r>
              <a:rPr lang="en-US" sz="1350" dirty="0" err="1"/>
              <a:t>Firstname</a:t>
            </a:r>
            <a:r>
              <a:rPr lang="en-US" sz="1350" dirty="0"/>
              <a:t> </a:t>
            </a:r>
            <a:r>
              <a:rPr lang="en-US" sz="1350" dirty="0" err="1"/>
              <a:t>Lastname</a:t>
            </a:r>
            <a:r>
              <a:rPr lang="en-US" sz="1350" dirty="0"/>
              <a:t> | Job Title</a:t>
            </a:r>
          </a:p>
        </p:txBody>
      </p:sp>
      <p:sp>
        <p:nvSpPr>
          <p:cNvPr id="11" name="Picture Placeholder 2"/>
          <p:cNvSpPr>
            <a:spLocks noGrp="1"/>
          </p:cNvSpPr>
          <p:nvPr>
            <p:ph type="pic" sz="quarter" idx="13" hasCustomPrompt="1"/>
          </p:nvPr>
        </p:nvSpPr>
        <p:spPr>
          <a:xfrm>
            <a:off x="0" y="1789113"/>
            <a:ext cx="9144000" cy="2298700"/>
          </a:xfrm>
        </p:spPr>
        <p:txBody>
          <a:bodyPr/>
          <a:lstStyle/>
          <a:p>
            <a:r>
              <a:rPr lang="en-US" dirty="0"/>
              <a:t>Click Icon to add picture</a:t>
            </a:r>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360302"/>
            <a:ext cx="2900940" cy="460249"/>
          </a:xfrm>
          <a:prstGeom prst="rect">
            <a:avLst/>
          </a:prstGeom>
        </p:spPr>
      </p:pic>
    </p:spTree>
    <p:extLst>
      <p:ext uri="{BB962C8B-B14F-4D97-AF65-F5344CB8AC3E}">
        <p14:creationId xmlns:p14="http://schemas.microsoft.com/office/powerpoint/2010/main" val="11789668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2"/>
          </a:solidFill>
        </p:spPr>
        <p:txBody>
          <a:bodyPr wrap="square" lIns="182880" tIns="91440" rIns="182880" bIns="91440" spcCol="0" anchor="ctr">
            <a:normAutofit/>
          </a:bodyPr>
          <a:lstStyle>
            <a:lvl1pPr algn="ctr">
              <a:lnSpc>
                <a:spcPct val="90000"/>
              </a:lnSpc>
              <a:defRPr sz="2700" baseline="0">
                <a:solidFill>
                  <a:schemeClr val="tx1"/>
                </a:solidFill>
              </a:defRPr>
            </a:lvl1pPr>
          </a:lstStyle>
          <a:p>
            <a:r>
              <a:rPr lang="en-US" dirty="0"/>
              <a:t>Click to enter the slideshow title</a:t>
            </a:r>
          </a:p>
        </p:txBody>
      </p:sp>
      <p:sp>
        <p:nvSpPr>
          <p:cNvPr id="3" name="Rectangle 2"/>
          <p:cNvSpPr/>
          <p:nvPr userDrawn="1"/>
        </p:nvSpPr>
        <p:spPr>
          <a:xfrm>
            <a:off x="0" y="5387787"/>
            <a:ext cx="9144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0" y="5503407"/>
            <a:ext cx="4940300" cy="903062"/>
          </a:xfrm>
        </p:spPr>
        <p:txBody>
          <a:bodyPr>
            <a:normAutofit/>
          </a:bodyPr>
          <a:lstStyle>
            <a:lvl1pPr marL="0" indent="0" algn="ctr">
              <a:spcBef>
                <a:spcPts val="0"/>
              </a:spcBef>
              <a:spcAft>
                <a:spcPts val="750"/>
              </a:spcAft>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3665" y="1798682"/>
            <a:ext cx="5796669" cy="919671"/>
          </a:xfrm>
          <a:prstGeom prst="rect">
            <a:avLst/>
          </a:prstGeom>
        </p:spPr>
      </p:pic>
    </p:spTree>
    <p:extLst>
      <p:ext uri="{BB962C8B-B14F-4D97-AF65-F5344CB8AC3E}">
        <p14:creationId xmlns:p14="http://schemas.microsoft.com/office/powerpoint/2010/main" val="36998807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wrap="square" lIns="182880" tIns="91440" rIns="182880" bIns="91440" spcCol="0" anchor="ctr">
            <a:normAutofit/>
          </a:bodyPr>
          <a:lstStyle>
            <a:lvl1pPr algn="ctr">
              <a:lnSpc>
                <a:spcPct val="90000"/>
              </a:lnSpc>
              <a:defRPr sz="2700" baseline="0">
                <a:solidFill>
                  <a:schemeClr val="bg1"/>
                </a:solidFill>
              </a:defRPr>
            </a:lvl1pPr>
          </a:lstStyle>
          <a:p>
            <a:r>
              <a:rPr lang="en-US" dirty="0"/>
              <a:t>Click to enter the slideshow title</a:t>
            </a:r>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0" y="5512601"/>
            <a:ext cx="4940300" cy="903062"/>
          </a:xfrm>
        </p:spPr>
        <p:txBody>
          <a:bodyPr>
            <a:normAutofit/>
          </a:bodyPr>
          <a:lstStyle>
            <a:lvl1pPr marL="0" indent="0" algn="ctr">
              <a:spcBef>
                <a:spcPts val="0"/>
              </a:spcBef>
              <a:spcAft>
                <a:spcPts val="750"/>
              </a:spcAft>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1308" y="1773837"/>
            <a:ext cx="5361384" cy="850611"/>
          </a:xfrm>
          <a:prstGeom prst="rect">
            <a:avLst/>
          </a:prstGeom>
        </p:spPr>
      </p:pic>
    </p:spTree>
    <p:extLst>
      <p:ext uri="{BB962C8B-B14F-4D97-AF65-F5344CB8AC3E}">
        <p14:creationId xmlns:p14="http://schemas.microsoft.com/office/powerpoint/2010/main" val="10296444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9144000" cy="1295182"/>
          </a:xfrm>
          <a:solidFill>
            <a:schemeClr val="accent1"/>
          </a:solidFill>
        </p:spPr>
        <p:txBody>
          <a:bodyPr wrap="square" lIns="182880" tIns="91440" rIns="182880" bIns="91440" anchor="ctr">
            <a:normAutofit/>
          </a:bodyPr>
          <a:lstStyle>
            <a:lvl1pPr algn="ctr">
              <a:defRPr sz="2700">
                <a:solidFill>
                  <a:schemeClr val="bg1"/>
                </a:solidFill>
              </a:defRPr>
            </a:lvl1pPr>
          </a:lstStyle>
          <a:p>
            <a:r>
              <a:rPr lang="en-US" dirty="0"/>
              <a:t>Click to enter the slideshow title</a:t>
            </a:r>
          </a:p>
        </p:txBody>
      </p:sp>
      <p:sp>
        <p:nvSpPr>
          <p:cNvPr id="3" name="Rectangle 2"/>
          <p:cNvSpPr/>
          <p:nvPr userDrawn="1"/>
        </p:nvSpPr>
        <p:spPr>
          <a:xfrm>
            <a:off x="0" y="4773020"/>
            <a:ext cx="9144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1" y="5041204"/>
            <a:ext cx="4940300" cy="1097128"/>
          </a:xfrm>
        </p:spPr>
        <p:txBody>
          <a:bodyPr>
            <a:normAutofit/>
          </a:bodyPr>
          <a:lstStyle>
            <a:lvl1pPr marL="0" indent="0" algn="ctr">
              <a:spcBef>
                <a:spcPts val="0"/>
              </a:spcBef>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9" name="Footer Placeholder 4"/>
          <p:cNvSpPr>
            <a:spLocks noGrp="1"/>
          </p:cNvSpPr>
          <p:nvPr>
            <p:ph type="ftr" sz="quarter" idx="3"/>
          </p:nvPr>
        </p:nvSpPr>
        <p:spPr>
          <a:xfrm>
            <a:off x="4690171" y="6138333"/>
            <a:ext cx="4190735" cy="365125"/>
          </a:xfrm>
          <a:prstGeom prst="rect">
            <a:avLst/>
          </a:prstGeom>
        </p:spPr>
        <p:txBody>
          <a:bodyPr anchor="b"/>
          <a:lstStyle>
            <a:lvl1pPr algn="r">
              <a:defRPr sz="900">
                <a:solidFill>
                  <a:schemeClr val="tx2"/>
                </a:solidFill>
              </a:defRPr>
            </a:lvl1pPr>
          </a:lstStyle>
          <a:p>
            <a:endParaRPr lang="en-US" dirty="0">
              <a:solidFill>
                <a:srgbClr val="000000"/>
              </a:solidFill>
            </a:endParaRPr>
          </a:p>
        </p:txBody>
      </p:sp>
      <p:sp>
        <p:nvSpPr>
          <p:cNvPr id="6" name="Picture Placeholder 5"/>
          <p:cNvSpPr>
            <a:spLocks noGrp="1"/>
          </p:cNvSpPr>
          <p:nvPr>
            <p:ph type="pic" sz="quarter" idx="17"/>
          </p:nvPr>
        </p:nvSpPr>
        <p:spPr>
          <a:xfrm>
            <a:off x="0" y="0"/>
            <a:ext cx="9144000" cy="3380732"/>
          </a:xfrm>
        </p:spPr>
        <p:txBody>
          <a:bodyPr/>
          <a:lstStyle/>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095" y="6164033"/>
            <a:ext cx="2106032" cy="334133"/>
          </a:xfrm>
          <a:prstGeom prst="rect">
            <a:avLst/>
          </a:prstGeom>
        </p:spPr>
      </p:pic>
    </p:spTree>
    <p:extLst>
      <p:ext uri="{BB962C8B-B14F-4D97-AF65-F5344CB8AC3E}">
        <p14:creationId xmlns:p14="http://schemas.microsoft.com/office/powerpoint/2010/main" val="4469890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3865"/>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Agenda</a:t>
            </a:r>
          </a:p>
        </p:txBody>
      </p:sp>
      <p:sp>
        <p:nvSpPr>
          <p:cNvPr id="12" name="Table Placeholder 9"/>
          <p:cNvSpPr>
            <a:spLocks noGrp="1"/>
          </p:cNvSpPr>
          <p:nvPr>
            <p:ph type="tbl" sz="quarter" idx="13"/>
          </p:nvPr>
        </p:nvSpPr>
        <p:spPr>
          <a:xfrm>
            <a:off x="628650" y="1335089"/>
            <a:ext cx="7886700" cy="4841875"/>
          </a:xfrm>
        </p:spPr>
        <p:txBody>
          <a:bodyPr/>
          <a:lstStyle/>
          <a:p>
            <a:endParaRPr lang="en-US"/>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1254491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anchor="ctr">
            <a:normAutofit/>
          </a:bodyPr>
          <a:lstStyle>
            <a:lvl1pPr algn="ctr">
              <a:defRPr sz="2700">
                <a:solidFill>
                  <a:schemeClr val="bg1"/>
                </a:solidFill>
              </a:defRPr>
            </a:lvl1pPr>
          </a:lstStyle>
          <a:p>
            <a:r>
              <a:rPr lang="en-US" dirty="0"/>
              <a:t>Click to edit section title</a:t>
            </a:r>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1" y="5644884"/>
            <a:ext cx="4940300" cy="440970"/>
          </a:xfrm>
        </p:spPr>
        <p:txBody>
          <a:bodyPr>
            <a:normAutofit/>
          </a:bodyPr>
          <a:lstStyle>
            <a:lvl1pPr marL="0" indent="0" algn="ctr">
              <a:buNone/>
              <a:defRPr sz="1350" baseline="0"/>
            </a:lvl1pPr>
          </a:lstStyle>
          <a:p>
            <a:r>
              <a:rPr lang="en-US" sz="1350" dirty="0" err="1"/>
              <a:t>Firstname</a:t>
            </a:r>
            <a:r>
              <a:rPr lang="en-US" sz="1350" dirty="0"/>
              <a:t> </a:t>
            </a:r>
            <a:r>
              <a:rPr lang="en-US" sz="1350" dirty="0" err="1"/>
              <a:t>Lastname</a:t>
            </a:r>
            <a:r>
              <a:rPr lang="en-US" sz="1350" dirty="0"/>
              <a:t> | Job Title</a:t>
            </a:r>
          </a:p>
        </p:txBody>
      </p:sp>
      <p:sp>
        <p:nvSpPr>
          <p:cNvPr id="11" name="Picture Placeholder 2"/>
          <p:cNvSpPr>
            <a:spLocks noGrp="1"/>
          </p:cNvSpPr>
          <p:nvPr>
            <p:ph type="pic" sz="quarter" idx="13" hasCustomPrompt="1"/>
          </p:nvPr>
        </p:nvSpPr>
        <p:spPr>
          <a:xfrm>
            <a:off x="0" y="1789113"/>
            <a:ext cx="9144000" cy="2298700"/>
          </a:xfrm>
        </p:spPr>
        <p:txBody>
          <a:bodyPr/>
          <a:lstStyle/>
          <a:p>
            <a:r>
              <a:rPr lang="en-US" dirty="0"/>
              <a:t>Click Icon to add picture</a:t>
            </a:r>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360302"/>
            <a:ext cx="2900940" cy="460249"/>
          </a:xfrm>
          <a:prstGeom prst="rect">
            <a:avLst/>
          </a:prstGeom>
        </p:spPr>
      </p:pic>
    </p:spTree>
    <p:extLst>
      <p:ext uri="{BB962C8B-B14F-4D97-AF65-F5344CB8AC3E}">
        <p14:creationId xmlns:p14="http://schemas.microsoft.com/office/powerpoint/2010/main" val="39382060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41611198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78BE21"/>
              </a:solidFill>
            </a:endParaRPr>
          </a:p>
        </p:txBody>
      </p:sp>
    </p:spTree>
    <p:extLst>
      <p:ext uri="{BB962C8B-B14F-4D97-AF65-F5344CB8AC3E}">
        <p14:creationId xmlns:p14="http://schemas.microsoft.com/office/powerpoint/2010/main" val="5169680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idx="1"/>
          </p:nvPr>
        </p:nvSpPr>
        <p:spPr>
          <a:xfrm>
            <a:off x="628650" y="1335281"/>
            <a:ext cx="7886700" cy="4841682"/>
          </a:xfrm>
          <a:solidFill>
            <a:schemeClr val="bg1"/>
          </a:solidFill>
        </p:spPr>
        <p:txBody>
          <a:bodyPr lIns="228600" tIns="548640" rIns="274320"/>
          <a:lstStyle>
            <a:lvl1pPr marL="257175" indent="-257175">
              <a:lnSpc>
                <a:spcPct val="100000"/>
              </a:lnSpc>
              <a:spcAft>
                <a:spcPts val="750"/>
              </a:spcAft>
              <a:buClr>
                <a:schemeClr val="accent1"/>
              </a:buClr>
              <a:buFont typeface="Arial" panose="020B0604020202020204" pitchFamily="34" charset="0"/>
              <a:buChar char="•"/>
              <a:defRPr sz="1875"/>
            </a:lvl1pPr>
            <a:lvl2pPr marL="600075" indent="-257175">
              <a:lnSpc>
                <a:spcPct val="100000"/>
              </a:lnSpc>
              <a:spcAft>
                <a:spcPts val="750"/>
              </a:spcAft>
              <a:buClr>
                <a:schemeClr val="accent1"/>
              </a:buClr>
              <a:buFont typeface="Arial" panose="020B0604020202020204" pitchFamily="34" charset="0"/>
              <a:buChar char="•"/>
              <a:defRPr sz="1575"/>
            </a:lvl2pPr>
            <a:lvl3pPr marL="900113" indent="-214313">
              <a:lnSpc>
                <a:spcPct val="100000"/>
              </a:lnSpc>
              <a:spcAft>
                <a:spcPts val="750"/>
              </a:spcAft>
              <a:buClr>
                <a:schemeClr val="accent1"/>
              </a:buClr>
              <a:buFont typeface="Arial" panose="020B0604020202020204" pitchFamily="34" charset="0"/>
              <a:buChar char="•"/>
              <a:defRPr sz="1275"/>
            </a:lvl3pPr>
            <a:lvl4pPr marL="1243013" indent="-214313">
              <a:lnSpc>
                <a:spcPct val="100000"/>
              </a:lnSpc>
              <a:spcAft>
                <a:spcPts val="750"/>
              </a:spcAft>
              <a:buClr>
                <a:schemeClr val="accent1"/>
              </a:buClr>
              <a:buFont typeface="Arial" panose="020B0604020202020204" pitchFamily="34" charset="0"/>
              <a:buChar char="•"/>
              <a:defRPr sz="1275"/>
            </a:lvl4pPr>
            <a:lvl5pPr marL="1585913" indent="-214313">
              <a:lnSpc>
                <a:spcPct val="100000"/>
              </a:lnSpc>
              <a:spcAft>
                <a:spcPts val="750"/>
              </a:spcAft>
              <a:buClr>
                <a:schemeClr val="accent1"/>
              </a:buClr>
              <a:buFont typeface="Arial" panose="020B0604020202020204" pitchFamily="34" charset="0"/>
              <a:buChar char="•"/>
              <a:defRPr sz="127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28236629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026504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sz="1875">
                <a:solidFill>
                  <a:schemeClr val="bg1"/>
                </a:solidFill>
              </a:defRPr>
            </a:lvl1pPr>
            <a:lvl2pPr marL="857250" indent="-171450">
              <a:lnSpc>
                <a:spcPct val="100000"/>
              </a:lnSpc>
              <a:buClr>
                <a:schemeClr val="accent2"/>
              </a:buClr>
              <a:defRPr sz="1575">
                <a:solidFill>
                  <a:schemeClr val="bg1"/>
                </a:solidFill>
              </a:defRPr>
            </a:lvl2pPr>
            <a:lvl3pPr marL="1200150" indent="-171450">
              <a:lnSpc>
                <a:spcPct val="100000"/>
              </a:lnSpc>
              <a:buClr>
                <a:schemeClr val="accent2"/>
              </a:buClr>
              <a:defRPr sz="1275">
                <a:solidFill>
                  <a:schemeClr val="bg1"/>
                </a:solidFill>
              </a:defRPr>
            </a:lvl3pPr>
            <a:lvl4pPr marL="1543050" indent="-171450">
              <a:lnSpc>
                <a:spcPct val="100000"/>
              </a:lnSpc>
              <a:buClr>
                <a:schemeClr val="accent2"/>
              </a:buClr>
              <a:defRPr sz="1275">
                <a:solidFill>
                  <a:schemeClr val="bg1"/>
                </a:solidFill>
              </a:defRPr>
            </a:lvl4pPr>
            <a:lvl5pPr marL="1885950" indent="-171450">
              <a:lnSpc>
                <a:spcPct val="100000"/>
              </a:lnSpc>
              <a:buClr>
                <a:schemeClr val="accent2"/>
              </a:buClr>
              <a:defRPr sz="1275">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3"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24135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351412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a:solidFill>
                  <a:schemeClr val="bg1"/>
                </a:solidFill>
              </a:defRPr>
            </a:lvl1pPr>
            <a:lvl2pPr marL="857250" indent="-171450">
              <a:lnSpc>
                <a:spcPct val="100000"/>
              </a:lnSpc>
              <a:buClr>
                <a:schemeClr val="accent2"/>
              </a:buClr>
              <a:defRPr>
                <a:solidFill>
                  <a:schemeClr val="bg1"/>
                </a:solidFill>
              </a:defRPr>
            </a:lvl2pPr>
            <a:lvl3pPr marL="1200150" indent="-171450">
              <a:lnSpc>
                <a:spcPct val="100000"/>
              </a:lnSpc>
              <a:buClr>
                <a:schemeClr val="accent2"/>
              </a:buClr>
              <a:defRPr>
                <a:solidFill>
                  <a:schemeClr val="bg1"/>
                </a:solidFill>
              </a:defRPr>
            </a:lvl3pPr>
            <a:lvl4pPr marL="1543050" indent="-171450">
              <a:lnSpc>
                <a:spcPct val="100000"/>
              </a:lnSpc>
              <a:buClr>
                <a:schemeClr val="accent2"/>
              </a:buClr>
              <a:defRPr>
                <a:solidFill>
                  <a:schemeClr val="bg1"/>
                </a:solidFill>
              </a:defRPr>
            </a:lvl4pPr>
            <a:lvl5pPr marL="1885950" indent="-171450">
              <a:lnSpc>
                <a:spcPct val="100000"/>
              </a:lnSpc>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Tree>
    <p:extLst>
      <p:ext uri="{BB962C8B-B14F-4D97-AF65-F5344CB8AC3E}">
        <p14:creationId xmlns:p14="http://schemas.microsoft.com/office/powerpoint/2010/main" val="11008756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0" y="6356351"/>
            <a:ext cx="1018943" cy="365125"/>
          </a:xfrm>
        </p:spPr>
        <p:txBody>
          <a:bodyPr/>
          <a:lstStyle/>
          <a:p>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9" name="Slide Number Placeholder 6"/>
          <p:cNvSpPr>
            <a:spLocks noGrp="1"/>
          </p:cNvSpPr>
          <p:nvPr>
            <p:ph type="sldNum" sz="quarter" idx="12"/>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33837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2347568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9913097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775675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9265977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0"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5418453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628650" y="1366346"/>
            <a:ext cx="4676215"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sz="quarter" idx="13"/>
          </p:nvPr>
        </p:nvSpPr>
        <p:spPr>
          <a:xfrm>
            <a:off x="5740174" y="1364826"/>
            <a:ext cx="3403826" cy="4538434"/>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272769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6" name="Picture Placeholder 2"/>
          <p:cNvSpPr>
            <a:spLocks noGrp="1"/>
          </p:cNvSpPr>
          <p:nvPr>
            <p:ph type="pic" sz="quarter" idx="13" hasCustomPrompt="1"/>
          </p:nvPr>
        </p:nvSpPr>
        <p:spPr>
          <a:xfrm>
            <a:off x="604749" y="1981899"/>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436290"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2734632"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4864515"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6994398"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438616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6" name="Picture Placeholder 2"/>
          <p:cNvSpPr>
            <a:spLocks noGrp="1"/>
          </p:cNvSpPr>
          <p:nvPr>
            <p:ph type="pic" sz="quarter" idx="13" hasCustomPrompt="1"/>
          </p:nvPr>
        </p:nvSpPr>
        <p:spPr>
          <a:xfrm>
            <a:off x="1179610" y="1964392"/>
            <a:ext cx="1749143" cy="2332190"/>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1101919"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18406"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3534177"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050663"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5966434"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22386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78BE21"/>
              </a:solidFill>
            </a:endParaRPr>
          </a:p>
        </p:txBody>
      </p:sp>
    </p:spTree>
    <p:extLst>
      <p:ext uri="{BB962C8B-B14F-4D97-AF65-F5344CB8AC3E}">
        <p14:creationId xmlns:p14="http://schemas.microsoft.com/office/powerpoint/2010/main" val="37065298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6"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a:xfrm>
            <a:off x="604749" y="1981899"/>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436290" y="4345147"/>
            <a:ext cx="1906858" cy="1623853"/>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2734632"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4864515"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6994398"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1627838"/>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9" name="Rectangle 1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5145586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9" name="Picture Placeholder 2"/>
          <p:cNvSpPr>
            <a:spLocks noGrp="1"/>
          </p:cNvSpPr>
          <p:nvPr>
            <p:ph type="pic" sz="quarter" idx="13" hasCustomPrompt="1"/>
          </p:nvPr>
        </p:nvSpPr>
        <p:spPr>
          <a:xfrm>
            <a:off x="604749"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4" name="Text Placeholder 3"/>
          <p:cNvSpPr>
            <a:spLocks noGrp="1"/>
          </p:cNvSpPr>
          <p:nvPr>
            <p:ph type="body" sz="quarter" idx="16"/>
          </p:nvPr>
        </p:nvSpPr>
        <p:spPr>
          <a:xfrm>
            <a:off x="2157413"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3" name="Picture Placeholder 2"/>
          <p:cNvSpPr>
            <a:spLocks noGrp="1"/>
          </p:cNvSpPr>
          <p:nvPr>
            <p:ph type="pic" sz="quarter" idx="14" hasCustomPrompt="1"/>
          </p:nvPr>
        </p:nvSpPr>
        <p:spPr>
          <a:xfrm>
            <a:off x="604749"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4" name="Text Placeholder 3"/>
          <p:cNvSpPr>
            <a:spLocks noGrp="1"/>
          </p:cNvSpPr>
          <p:nvPr>
            <p:ph type="body" sz="quarter" idx="15"/>
          </p:nvPr>
        </p:nvSpPr>
        <p:spPr>
          <a:xfrm>
            <a:off x="2157413" y="3939362"/>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4"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6" name="Text Placeholder 3"/>
          <p:cNvSpPr>
            <a:spLocks noGrp="1"/>
          </p:cNvSpPr>
          <p:nvPr>
            <p:ph type="body" sz="quarter" idx="18"/>
          </p:nvPr>
        </p:nvSpPr>
        <p:spPr>
          <a:xfrm>
            <a:off x="6202517"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7" name="Picture Placeholder 2"/>
          <p:cNvSpPr>
            <a:spLocks noGrp="1"/>
          </p:cNvSpPr>
          <p:nvPr>
            <p:ph type="pic" sz="quarter" idx="19" hasCustomPrompt="1"/>
          </p:nvPr>
        </p:nvSpPr>
        <p:spPr>
          <a:xfrm>
            <a:off x="4649854"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8" name="Text Placeholder 3"/>
          <p:cNvSpPr>
            <a:spLocks noGrp="1"/>
          </p:cNvSpPr>
          <p:nvPr>
            <p:ph type="body" sz="quarter" idx="20"/>
          </p:nvPr>
        </p:nvSpPr>
        <p:spPr>
          <a:xfrm>
            <a:off x="6202517" y="3939361"/>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431990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604749"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16"/>
          </p:nvPr>
        </p:nvSpPr>
        <p:spPr>
          <a:xfrm>
            <a:off x="2157413"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3" name="Picture Placeholder 2"/>
          <p:cNvSpPr>
            <a:spLocks noGrp="1"/>
          </p:cNvSpPr>
          <p:nvPr>
            <p:ph type="pic" sz="quarter" idx="14" hasCustomPrompt="1"/>
          </p:nvPr>
        </p:nvSpPr>
        <p:spPr>
          <a:xfrm>
            <a:off x="604749"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4" name="Text Placeholder 3"/>
          <p:cNvSpPr>
            <a:spLocks noGrp="1"/>
          </p:cNvSpPr>
          <p:nvPr>
            <p:ph type="body" sz="quarter" idx="15"/>
          </p:nvPr>
        </p:nvSpPr>
        <p:spPr>
          <a:xfrm>
            <a:off x="2157413" y="3939362"/>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4"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7" name="Text Placeholder 3"/>
          <p:cNvSpPr>
            <a:spLocks noGrp="1"/>
          </p:cNvSpPr>
          <p:nvPr>
            <p:ph type="body" sz="quarter" idx="18"/>
          </p:nvPr>
        </p:nvSpPr>
        <p:spPr>
          <a:xfrm>
            <a:off x="6202517"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8" name="Picture Placeholder 2"/>
          <p:cNvSpPr>
            <a:spLocks noGrp="1"/>
          </p:cNvSpPr>
          <p:nvPr>
            <p:ph type="pic" sz="quarter" idx="19" hasCustomPrompt="1"/>
          </p:nvPr>
        </p:nvSpPr>
        <p:spPr>
          <a:xfrm>
            <a:off x="4649854"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9" name="Text Placeholder 3"/>
          <p:cNvSpPr>
            <a:spLocks noGrp="1"/>
          </p:cNvSpPr>
          <p:nvPr>
            <p:ph type="body" sz="quarter" idx="20"/>
          </p:nvPr>
        </p:nvSpPr>
        <p:spPr>
          <a:xfrm>
            <a:off x="6202517" y="393936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737250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9" name="Picture Placeholder 2"/>
          <p:cNvSpPr>
            <a:spLocks noGrp="1"/>
          </p:cNvSpPr>
          <p:nvPr>
            <p:ph type="pic" sz="quarter" idx="13" hasCustomPrompt="1"/>
          </p:nvPr>
        </p:nvSpPr>
        <p:spPr>
          <a:xfrm>
            <a:off x="604749"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4" name="Text Placeholder 3"/>
          <p:cNvSpPr>
            <a:spLocks noGrp="1"/>
          </p:cNvSpPr>
          <p:nvPr>
            <p:ph type="body" sz="quarter" idx="16"/>
          </p:nvPr>
        </p:nvSpPr>
        <p:spPr>
          <a:xfrm>
            <a:off x="2157413"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4"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6" name="Text Placeholder 3"/>
          <p:cNvSpPr>
            <a:spLocks noGrp="1"/>
          </p:cNvSpPr>
          <p:nvPr>
            <p:ph type="body" sz="quarter" idx="18"/>
          </p:nvPr>
        </p:nvSpPr>
        <p:spPr>
          <a:xfrm>
            <a:off x="6202517"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861651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Picture Placeholder 2"/>
          <p:cNvSpPr>
            <a:spLocks noGrp="1"/>
          </p:cNvSpPr>
          <p:nvPr>
            <p:ph type="pic" sz="quarter" idx="13" hasCustomPrompt="1"/>
          </p:nvPr>
        </p:nvSpPr>
        <p:spPr>
          <a:xfrm>
            <a:off x="604749"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16"/>
          </p:nvPr>
        </p:nvSpPr>
        <p:spPr>
          <a:xfrm>
            <a:off x="2157413"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4"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7" name="Text Placeholder 3"/>
          <p:cNvSpPr>
            <a:spLocks noGrp="1"/>
          </p:cNvSpPr>
          <p:nvPr>
            <p:ph type="body" sz="quarter" idx="18"/>
          </p:nvPr>
        </p:nvSpPr>
        <p:spPr>
          <a:xfrm>
            <a:off x="6202517"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1830988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03865">
              <a:alpha val="87843"/>
            </a:srgbClr>
          </a:solidFill>
        </p:spPr>
        <p:txBody>
          <a:bodyPr>
            <a:normAutofit/>
          </a:bodyPr>
          <a:lstStyle>
            <a:lvl1pPr algn="ctr">
              <a:defRPr sz="27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9144000" cy="6857998"/>
          </a:xfrm>
        </p:spPr>
        <p:txBody>
          <a:bodyPr/>
          <a:lstStyle/>
          <a:p>
            <a:r>
              <a:rPr lang="en-US"/>
              <a:t>Click icon to add picture</a:t>
            </a:r>
          </a:p>
        </p:txBody>
      </p:sp>
    </p:spTree>
    <p:extLst>
      <p:ext uri="{BB962C8B-B14F-4D97-AF65-F5344CB8AC3E}">
        <p14:creationId xmlns:p14="http://schemas.microsoft.com/office/powerpoint/2010/main" val="33212972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D0D0D">
              <a:alpha val="87843"/>
            </a:srgbClr>
          </a:solidFill>
        </p:spPr>
        <p:txBody>
          <a:bodyPr>
            <a:normAutofit/>
          </a:bodyPr>
          <a:lstStyle>
            <a:lvl1pPr algn="ctr">
              <a:defRPr sz="27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3"/>
            <a:ext cx="9144000" cy="6857999"/>
          </a:xfrm>
        </p:spPr>
        <p:txBody>
          <a:bodyPr/>
          <a:lstStyle/>
          <a:p>
            <a:r>
              <a:rPr lang="en-US"/>
              <a:t>Click icon to add picture</a:t>
            </a:r>
          </a:p>
        </p:txBody>
      </p:sp>
    </p:spTree>
    <p:extLst>
      <p:ext uri="{BB962C8B-B14F-4D97-AF65-F5344CB8AC3E}">
        <p14:creationId xmlns:p14="http://schemas.microsoft.com/office/powerpoint/2010/main" val="23865078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9144000" cy="1219200"/>
          </a:xfrm>
          <a:solidFill>
            <a:srgbClr val="78BE21">
              <a:alpha val="87843"/>
            </a:srgbClr>
          </a:solidFill>
        </p:spPr>
        <p:txBody>
          <a:bodyPr>
            <a:normAutofit/>
          </a:bodyPr>
          <a:lstStyle>
            <a:lvl1pPr algn="ctr">
              <a:defRPr sz="2700">
                <a:solidFill>
                  <a:schemeClr val="tx2"/>
                </a:solidFill>
              </a:defRPr>
            </a:lvl1pPr>
          </a:lstStyle>
          <a:p>
            <a:r>
              <a:rPr lang="en-US" dirty="0"/>
              <a:t>Click to edit title</a:t>
            </a:r>
          </a:p>
        </p:txBody>
      </p:sp>
      <p:sp>
        <p:nvSpPr>
          <p:cNvPr id="4" name="Picture Placeholder 12"/>
          <p:cNvSpPr>
            <a:spLocks noGrp="1"/>
          </p:cNvSpPr>
          <p:nvPr>
            <p:ph type="pic" sz="quarter" idx="10"/>
          </p:nvPr>
        </p:nvSpPr>
        <p:spPr>
          <a:xfrm>
            <a:off x="0" y="3"/>
            <a:ext cx="9144000" cy="6857999"/>
          </a:xfrm>
        </p:spPr>
        <p:txBody>
          <a:bodyPr/>
          <a:lstStyle/>
          <a:p>
            <a:r>
              <a:rPr lang="en-US"/>
              <a:t>Click icon to add picture</a:t>
            </a:r>
          </a:p>
        </p:txBody>
      </p:sp>
    </p:spTree>
    <p:extLst>
      <p:ext uri="{BB962C8B-B14F-4D97-AF65-F5344CB8AC3E}">
        <p14:creationId xmlns:p14="http://schemas.microsoft.com/office/powerpoint/2010/main" val="11056375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5"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1524000" y="2233263"/>
            <a:ext cx="6096000" cy="2966751"/>
          </a:xfrm>
        </p:spPr>
        <p:txBody>
          <a:bodyPr/>
          <a:lstStyle/>
          <a:p>
            <a:endParaRPr lang="en-US"/>
          </a:p>
        </p:txBody>
      </p:sp>
    </p:spTree>
    <p:extLst>
      <p:ext uri="{BB962C8B-B14F-4D97-AF65-F5344CB8AC3E}">
        <p14:creationId xmlns:p14="http://schemas.microsoft.com/office/powerpoint/2010/main" val="25050396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1524000" y="2233263"/>
            <a:ext cx="6096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00220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idx="1"/>
          </p:nvPr>
        </p:nvSpPr>
        <p:spPr>
          <a:xfrm>
            <a:off x="628650" y="1335281"/>
            <a:ext cx="7886700" cy="4841682"/>
          </a:xfrm>
          <a:solidFill>
            <a:schemeClr val="bg1"/>
          </a:solidFill>
        </p:spPr>
        <p:txBody>
          <a:bodyPr lIns="228600" tIns="548640" rIns="274320"/>
          <a:lstStyle>
            <a:lvl1pPr marL="257175" indent="-257175">
              <a:lnSpc>
                <a:spcPct val="100000"/>
              </a:lnSpc>
              <a:spcAft>
                <a:spcPts val="750"/>
              </a:spcAft>
              <a:buClr>
                <a:schemeClr val="accent1"/>
              </a:buClr>
              <a:buFont typeface="Arial" panose="020B0604020202020204" pitchFamily="34" charset="0"/>
              <a:buChar char="•"/>
              <a:defRPr sz="1875"/>
            </a:lvl1pPr>
            <a:lvl2pPr marL="600075" indent="-257175">
              <a:lnSpc>
                <a:spcPct val="100000"/>
              </a:lnSpc>
              <a:spcAft>
                <a:spcPts val="750"/>
              </a:spcAft>
              <a:buClr>
                <a:schemeClr val="accent1"/>
              </a:buClr>
              <a:buFont typeface="Arial" panose="020B0604020202020204" pitchFamily="34" charset="0"/>
              <a:buChar char="•"/>
              <a:defRPr sz="1575"/>
            </a:lvl2pPr>
            <a:lvl3pPr marL="900113" indent="-214313">
              <a:lnSpc>
                <a:spcPct val="100000"/>
              </a:lnSpc>
              <a:spcAft>
                <a:spcPts val="750"/>
              </a:spcAft>
              <a:buClr>
                <a:schemeClr val="accent1"/>
              </a:buClr>
              <a:buFont typeface="Arial" panose="020B0604020202020204" pitchFamily="34" charset="0"/>
              <a:buChar char="•"/>
              <a:defRPr sz="1275"/>
            </a:lvl3pPr>
            <a:lvl4pPr marL="1243013" indent="-214313">
              <a:lnSpc>
                <a:spcPct val="100000"/>
              </a:lnSpc>
              <a:spcAft>
                <a:spcPts val="750"/>
              </a:spcAft>
              <a:buClr>
                <a:schemeClr val="accent1"/>
              </a:buClr>
              <a:buFont typeface="Arial" panose="020B0604020202020204" pitchFamily="34" charset="0"/>
              <a:buChar char="•"/>
              <a:defRPr sz="1275"/>
            </a:lvl4pPr>
            <a:lvl5pPr marL="1585913" indent="-214313">
              <a:lnSpc>
                <a:spcPct val="100000"/>
              </a:lnSpc>
              <a:spcAft>
                <a:spcPts val="750"/>
              </a:spcAft>
              <a:buClr>
                <a:schemeClr val="accent1"/>
              </a:buClr>
              <a:buFont typeface="Arial" panose="020B0604020202020204" pitchFamily="34" charset="0"/>
              <a:buChar char="•"/>
              <a:defRPr sz="127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35559627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7129734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
        <p:nvSpPr>
          <p:cNvPr id="11"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145093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11923" y="287066"/>
            <a:ext cx="2641445"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611982" y="3211514"/>
            <a:ext cx="2641387"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628650" y="6356351"/>
            <a:ext cx="1018943" cy="365125"/>
          </a:xfrm>
        </p:spPr>
        <p:txBody>
          <a:bodyPr/>
          <a:lstStyle/>
          <a:p>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1" name="Slide Number Placeholder 6"/>
          <p:cNvSpPr>
            <a:spLocks noGrp="1"/>
          </p:cNvSpPr>
          <p:nvPr>
            <p:ph type="sldNum" sz="quarter" idx="13"/>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257236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611921" y="1365204"/>
            <a:ext cx="7916772"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163316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34639" y="434837"/>
            <a:ext cx="5121496"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3732591" y="691883"/>
            <a:ext cx="4725590"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6456618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10823267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4"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90123029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7"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16658517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4"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18"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3041736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609968" y="685800"/>
            <a:ext cx="4114800" cy="5486400"/>
          </a:xfrm>
          <a:prstGeom prst="ellipse">
            <a:avLst/>
          </a:prstGeom>
          <a:solidFill>
            <a:srgbClr val="003865">
              <a:alpha val="87843"/>
            </a:srgbClr>
          </a:solidFill>
        </p:spPr>
        <p:txBody>
          <a:bodyPr>
            <a:noAutofit/>
          </a:bodyPr>
          <a:lstStyle>
            <a:lvl1pPr algn="ctr">
              <a:tabLst>
                <a:tab pos="1756172" algn="l"/>
                <a:tab pos="2827735" algn="l"/>
              </a:tabLst>
              <a:defRPr sz="4125" baseline="0">
                <a:solidFill>
                  <a:schemeClr val="bg1"/>
                </a:solidFill>
              </a:defRPr>
            </a:lvl1pPr>
          </a:lstStyle>
          <a:p>
            <a:r>
              <a:rPr lang="en-US" dirty="0"/>
              <a:t>Click to edit title</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593802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4848558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290298" y="912530"/>
            <a:ext cx="3496041" cy="4661388"/>
          </a:xfrm>
          <a:prstGeom prst="ellipse">
            <a:avLst/>
          </a:prstGeom>
          <a:solidFill>
            <a:srgbClr val="003865">
              <a:alpha val="87843"/>
            </a:srgbClr>
          </a:solidFill>
        </p:spPr>
        <p:txBody>
          <a:bodyPr>
            <a:noAutofit/>
          </a:bodyPr>
          <a:lstStyle>
            <a:lvl1pPr algn="ctr">
              <a:tabLst>
                <a:tab pos="2827735" algn="l"/>
              </a:tabLst>
              <a:defRPr sz="3375"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7158612" y="524007"/>
            <a:ext cx="1616475" cy="2155300"/>
          </a:xfrm>
          <a:prstGeom prst="ellipse">
            <a:avLst/>
          </a:prstGeom>
          <a:solidFill>
            <a:srgbClr val="78BE21">
              <a:alpha val="87843"/>
            </a:srgbClr>
          </a:solidFill>
        </p:spPr>
        <p:txBody>
          <a:bodyPr anchor="ctr">
            <a:normAutofit/>
          </a:bodyPr>
          <a:lstStyle>
            <a:lvl1pPr marL="0" indent="0" algn="ctr">
              <a:buNone/>
              <a:defRPr sz="1875"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6938251" y="3581845"/>
            <a:ext cx="1978484" cy="2637978"/>
          </a:xfrm>
          <a:prstGeom prst="ellipse">
            <a:avLst/>
          </a:prstGeom>
          <a:solidFill>
            <a:srgbClr val="000000">
              <a:alpha val="87843"/>
            </a:srgbClr>
          </a:solidFill>
        </p:spPr>
        <p:txBody>
          <a:bodyPr anchor="ctr">
            <a:normAutofit/>
          </a:bodyPr>
          <a:lstStyle>
            <a:lvl1pPr marL="0" indent="0" algn="ctr">
              <a:buNone/>
              <a:defRPr sz="1875" baseline="0">
                <a:solidFill>
                  <a:schemeClr val="bg1"/>
                </a:solidFill>
                <a:latin typeface="+mn-lt"/>
              </a:defRPr>
            </a:lvl1pPr>
          </a:lstStyle>
          <a:p>
            <a:pPr lvl="0"/>
            <a:r>
              <a:rPr lang="en-US" dirty="0"/>
              <a:t>Third Point</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83150887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a:p>
        </p:txBody>
      </p:sp>
      <p:sp>
        <p:nvSpPr>
          <p:cNvPr id="2" name="Title 1"/>
          <p:cNvSpPr>
            <a:spLocks noGrp="1"/>
          </p:cNvSpPr>
          <p:nvPr>
            <p:ph type="title" hasCustomPrompt="1"/>
          </p:nvPr>
        </p:nvSpPr>
        <p:spPr>
          <a:xfrm>
            <a:off x="1724607" y="1609867"/>
            <a:ext cx="5694788" cy="3638266"/>
          </a:xfrm>
          <a:solidFill>
            <a:srgbClr val="003865">
              <a:alpha val="87843"/>
            </a:srgbClr>
          </a:solidFill>
        </p:spPr>
        <p:txBody>
          <a:bodyPr>
            <a:noAutofit/>
          </a:bodyPr>
          <a:lstStyle>
            <a:lvl1pPr algn="ctr">
              <a:spcAft>
                <a:spcPts val="750"/>
              </a:spcAft>
              <a:tabLst>
                <a:tab pos="2827735" algn="l"/>
              </a:tabLst>
              <a:defRPr sz="5250" baseline="0">
                <a:solidFill>
                  <a:schemeClr val="bg1"/>
                </a:solidFill>
              </a:defRPr>
            </a:lvl1pPr>
          </a:lstStyle>
          <a:p>
            <a:r>
              <a:rPr lang="en-US" dirty="0"/>
              <a:t>Quote or </a:t>
            </a:r>
            <a:br>
              <a:rPr lang="en-US" dirty="0"/>
            </a:br>
            <a:r>
              <a:rPr lang="en-US" dirty="0"/>
              <a:t>Statement</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5411861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5341218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6"/>
            <a:ext cx="9144000" cy="1340989"/>
          </a:xfrm>
          <a:solidFill>
            <a:schemeClr val="tx1"/>
          </a:solidFill>
        </p:spPr>
        <p:txBody>
          <a:bodyPr>
            <a:noAutofit/>
          </a:bodyPr>
          <a:lstStyle>
            <a:lvl1pPr algn="ctr">
              <a:tabLst>
                <a:tab pos="2827735" algn="l"/>
              </a:tabLst>
              <a:defRPr sz="525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2"/>
                </a:solidFill>
              </a:defRPr>
            </a:lvl1pPr>
          </a:lstStyle>
          <a:p>
            <a:endParaRPr lang="en-US" dirty="0">
              <a:solidFill>
                <a:srgbClr val="000000"/>
              </a:solidFill>
            </a:endParaRPr>
          </a:p>
        </p:txBody>
      </p:sp>
      <p:sp>
        <p:nvSpPr>
          <p:cNvPr id="4" name="Slide Number Placeholder 3"/>
          <p:cNvSpPr>
            <a:spLocks noGrp="1"/>
          </p:cNvSpPr>
          <p:nvPr>
            <p:ph type="sldNum" sz="quarter" idx="11"/>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608329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9144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170609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9144000" cy="6858000"/>
          </a:xfrm>
        </p:spPr>
        <p:txBody>
          <a:bodyPr/>
          <a:lstStyle/>
          <a:p>
            <a:endParaRPr lang="en-US"/>
          </a:p>
        </p:txBody>
      </p:sp>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012422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52210169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8650" y="2212734"/>
            <a:ext cx="7886700" cy="1472163"/>
          </a:xfrm>
        </p:spPr>
        <p:txBody>
          <a:bodyPr>
            <a:noAutofit/>
          </a:bodyPr>
          <a:lstStyle>
            <a:lvl1pPr algn="ctr">
              <a:tabLst>
                <a:tab pos="2827735" algn="l"/>
              </a:tabLst>
              <a:defRPr sz="525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a:xfrm>
            <a:off x="628650" y="3684897"/>
            <a:ext cx="78867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
        <p:nvSpPr>
          <p:cNvPr id="8" name="Rectangle 7"/>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595566"/>
            <a:ext cx="2900940" cy="460249"/>
          </a:xfrm>
          <a:prstGeom prst="rect">
            <a:avLst/>
          </a:prstGeom>
        </p:spPr>
      </p:pic>
    </p:spTree>
    <p:extLst>
      <p:ext uri="{BB962C8B-B14F-4D97-AF65-F5344CB8AC3E}">
        <p14:creationId xmlns:p14="http://schemas.microsoft.com/office/powerpoint/2010/main" val="10328812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9144000" cy="1733266"/>
          </a:xfrm>
          <a:solidFill>
            <a:schemeClr val="tx1"/>
          </a:solidFill>
        </p:spPr>
        <p:txBody>
          <a:bodyPr>
            <a:noAutofit/>
          </a:bodyPr>
          <a:lstStyle>
            <a:lvl1pPr algn="ctr">
              <a:tabLst>
                <a:tab pos="2827735" algn="l"/>
              </a:tabLst>
              <a:defRPr sz="525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a:xfrm>
            <a:off x="628650" y="3521123"/>
            <a:ext cx="78867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tx2"/>
                </a:solidFill>
              </a:defRPr>
            </a:lvl1pPr>
          </a:lstStyle>
          <a:p>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endParaRPr lang="en-US" dirty="0">
              <a:solidFill>
                <a:srgbClr val="003865"/>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
        <p:nvSpPr>
          <p:cNvPr id="6" name="Rectangle 5"/>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22470" y="595566"/>
            <a:ext cx="2900940" cy="460249"/>
          </a:xfrm>
          <a:prstGeom prst="rect">
            <a:avLst/>
          </a:prstGeom>
        </p:spPr>
      </p:pic>
    </p:spTree>
    <p:extLst>
      <p:ext uri="{BB962C8B-B14F-4D97-AF65-F5344CB8AC3E}">
        <p14:creationId xmlns:p14="http://schemas.microsoft.com/office/powerpoint/2010/main" val="57958063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35927853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50" Type="http://schemas.openxmlformats.org/officeDocument/2006/relationships/theme" Target="../theme/theme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slideLayout" Target="../slideLayouts/slideLayout78.xml"/><Relationship Id="rId41" Type="http://schemas.openxmlformats.org/officeDocument/2006/relationships/slideLayout" Target="../slideLayouts/slideLayout90.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slideLayout" Target="../slideLayouts/slideLayout98.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8"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0.xml"/><Relationship Id="rId1"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64002856"/>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679" r:id="rId24"/>
    <p:sldLayoutId id="2147483680" r:id="rId25"/>
    <p:sldLayoutId id="2147483681" r:id="rId26"/>
    <p:sldLayoutId id="2147483682" r:id="rId27"/>
    <p:sldLayoutId id="2147483683" r:id="rId28"/>
    <p:sldLayoutId id="2147483684" r:id="rId29"/>
    <p:sldLayoutId id="2147483685" r:id="rId30"/>
    <p:sldLayoutId id="2147483686" r:id="rId31"/>
    <p:sldLayoutId id="2147483687" r:id="rId32"/>
    <p:sldLayoutId id="2147483688" r:id="rId33"/>
    <p:sldLayoutId id="2147483689" r:id="rId34"/>
    <p:sldLayoutId id="2147483690" r:id="rId35"/>
    <p:sldLayoutId id="2147483691" r:id="rId36"/>
    <p:sldLayoutId id="2147483692" r:id="rId37"/>
    <p:sldLayoutId id="2147483693" r:id="rId38"/>
    <p:sldLayoutId id="2147483694" r:id="rId39"/>
    <p:sldLayoutId id="2147483695" r:id="rId40"/>
    <p:sldLayoutId id="2147483696" r:id="rId41"/>
    <p:sldLayoutId id="2147483697" r:id="rId42"/>
    <p:sldLayoutId id="2147483698" r:id="rId43"/>
    <p:sldLayoutId id="2147483699" r:id="rId44"/>
    <p:sldLayoutId id="2147483700" r:id="rId45"/>
    <p:sldLayoutId id="2147483701" r:id="rId46"/>
    <p:sldLayoutId id="2147483702" r:id="rId47"/>
    <p:sldLayoutId id="2147483703" r:id="rId48"/>
    <p:sldLayoutId id="2147483704" r:id="rId49"/>
  </p:sldLayoutIdLst>
  <p:hf sldNum="0" hdr="0" ftr="0" dt="0"/>
  <p:txStyles>
    <p:titleStyle>
      <a:lvl1pPr algn="l" defTabSz="685800" rtl="0" eaLnBrk="1" latinLnBrk="0" hangingPunct="1">
        <a:lnSpc>
          <a:spcPct val="90000"/>
        </a:lnSpc>
        <a:spcBef>
          <a:spcPct val="0"/>
        </a:spcBef>
        <a:buNone/>
        <a:defRPr sz="3300" b="0" i="0" u="none"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1875"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575" b="0" i="0" u="none"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7666394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 id="2147483729" r:id="rId24"/>
    <p:sldLayoutId id="2147483730" r:id="rId25"/>
    <p:sldLayoutId id="2147483731" r:id="rId26"/>
    <p:sldLayoutId id="2147483732" r:id="rId27"/>
    <p:sldLayoutId id="2147483733" r:id="rId28"/>
    <p:sldLayoutId id="2147483734" r:id="rId29"/>
    <p:sldLayoutId id="2147483735" r:id="rId30"/>
    <p:sldLayoutId id="2147483736" r:id="rId31"/>
    <p:sldLayoutId id="2147483737" r:id="rId32"/>
    <p:sldLayoutId id="2147483738" r:id="rId33"/>
    <p:sldLayoutId id="2147483739" r:id="rId34"/>
    <p:sldLayoutId id="2147483740" r:id="rId35"/>
    <p:sldLayoutId id="2147483741" r:id="rId36"/>
    <p:sldLayoutId id="2147483742" r:id="rId37"/>
    <p:sldLayoutId id="2147483743" r:id="rId38"/>
    <p:sldLayoutId id="2147483744" r:id="rId39"/>
    <p:sldLayoutId id="2147483745" r:id="rId40"/>
    <p:sldLayoutId id="2147483746" r:id="rId41"/>
    <p:sldLayoutId id="2147483747" r:id="rId42"/>
    <p:sldLayoutId id="2147483748" r:id="rId43"/>
    <p:sldLayoutId id="2147483749" r:id="rId44"/>
    <p:sldLayoutId id="2147483750" r:id="rId45"/>
    <p:sldLayoutId id="2147483751" r:id="rId46"/>
    <p:sldLayoutId id="2147483752" r:id="rId47"/>
    <p:sldLayoutId id="2147483753" r:id="rId48"/>
    <p:sldLayoutId id="2147483754" r:id="rId49"/>
  </p:sldLayoutIdLst>
  <p:hf sldNum="0" hdr="0" ftr="0" dt="0"/>
  <p:txStyles>
    <p:titleStyle>
      <a:lvl1pPr algn="l" defTabSz="685800" rtl="0" eaLnBrk="1" latinLnBrk="0" hangingPunct="1">
        <a:lnSpc>
          <a:spcPct val="90000"/>
        </a:lnSpc>
        <a:spcBef>
          <a:spcPct val="0"/>
        </a:spcBef>
        <a:buNone/>
        <a:defRPr sz="3300" b="0" i="0" u="none"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1875"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575" b="0" i="0" u="none"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42485843"/>
      </p:ext>
    </p:extLst>
  </p:cSld>
  <p:clrMap bg1="lt1" tx1="dk1" bg2="lt2" tx2="dk2" accent1="accent1" accent2="accent2" accent3="accent3" accent4="accent4" accent5="accent5" accent6="accent6" hlink="hlink" folHlink="folHlink"/>
  <p:sldLayoutIdLst>
    <p:sldLayoutId id="2147483770" r:id="rId1"/>
    <p:sldLayoutId id="2147483776" r:id="rId2"/>
  </p:sldLayoutIdLst>
  <p:hf sldNum="0" hdr="0" ftr="0" dt="0"/>
  <p:txStyles>
    <p:titleStyle>
      <a:lvl1pPr algn="l" defTabSz="685800" rtl="0" eaLnBrk="1" latinLnBrk="0" hangingPunct="1">
        <a:lnSpc>
          <a:spcPct val="90000"/>
        </a:lnSpc>
        <a:spcBef>
          <a:spcPct val="0"/>
        </a:spcBef>
        <a:buNone/>
        <a:defRPr sz="3300" b="0" i="0" u="none"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1875"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575" b="0" i="0" u="none"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99.xml"/><Relationship Id="rId6" Type="http://schemas.openxmlformats.org/officeDocument/2006/relationships/hyperlink" Target="https://www.mnhs.org/preservation/state-archives" TargetMode="External"/><Relationship Id="rId5" Type="http://schemas.openxmlformats.org/officeDocument/2006/relationships/hyperlink" Target="https://sites.google.com/site/mngrin/" TargetMode="Externa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99.xml"/><Relationship Id="rId5" Type="http://schemas.openxmlformats.org/officeDocument/2006/relationships/image" Target="../media/image14.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9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9.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99.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99.xml"/></Relationships>
</file>

<file path=ppt/slides/_rels/slide2.xml.rels><?xml version="1.0" encoding="UTF-8" standalone="yes"?>
<Relationships xmlns="http://schemas.openxmlformats.org/package/2006/relationships"><Relationship Id="rId3" Type="http://schemas.openxmlformats.org/officeDocument/2006/relationships/hyperlink" Target="https://mn.gov/admin/data-practices/" TargetMode="External"/><Relationship Id="rId2" Type="http://schemas.openxmlformats.org/officeDocument/2006/relationships/notesSlide" Target="../notesSlides/notesSlide2.xml"/><Relationship Id="rId1" Type="http://schemas.openxmlformats.org/officeDocument/2006/relationships/slideLayout" Target="../slideLayouts/slideLayout5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hyperlink" Target="https://youtu.be/DH49QlViY2Y?si=7zKD3ukNfxl32ZG7" TargetMode="External"/><Relationship Id="rId2" Type="http://schemas.openxmlformats.org/officeDocument/2006/relationships/hyperlink" Target="https://youtu.be/VjO-r0ffNJs?si=_HMjWKEXmEffzo69" TargetMode="External"/><Relationship Id="rId1" Type="http://schemas.openxmlformats.org/officeDocument/2006/relationships/slideLayout" Target="../slideLayouts/slideLayout99.xml"/><Relationship Id="rId5" Type="http://schemas.openxmlformats.org/officeDocument/2006/relationships/hyperlink" Target="https://youtu.be/laPwPOkll7I?si=c1cpkT8AlNe7nabB" TargetMode="External"/><Relationship Id="rId4" Type="http://schemas.openxmlformats.org/officeDocument/2006/relationships/hyperlink" Target="https://youtu.be/EiYAXTAwZsQ?si=_q1JOfC9vUXf7E8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9.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99.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9.xml"/><Relationship Id="rId1" Type="http://schemas.openxmlformats.org/officeDocument/2006/relationships/slideLayout" Target="../slideLayouts/slideLayout9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5.xml"/></Relationships>
</file>

<file path=ppt/slides/_rels/slide42.xml.rels><?xml version="1.0" encoding="UTF-8" standalone="yes"?>
<Relationships xmlns="http://schemas.openxmlformats.org/package/2006/relationships"><Relationship Id="rId3" Type="http://schemas.openxmlformats.org/officeDocument/2006/relationships/hyperlink" Target="https://mn.gov/admin/data-practices/data/types/lawenforcement/policies/" TargetMode="External"/><Relationship Id="rId2" Type="http://schemas.openxmlformats.org/officeDocument/2006/relationships/notesSlide" Target="../notesSlides/notesSlide38.xml"/><Relationship Id="rId1" Type="http://schemas.openxmlformats.org/officeDocument/2006/relationships/slideLayout" Target="../slideLayouts/slideLayout55.xml"/></Relationships>
</file>

<file path=ppt/slides/_rels/slide43.xml.rels><?xml version="1.0" encoding="UTF-8" standalone="yes"?>
<Relationships xmlns="http://schemas.openxmlformats.org/package/2006/relationships"><Relationship Id="rId3" Type="http://schemas.openxmlformats.org/officeDocument/2006/relationships/hyperlink" Target="https://mn.gov/admin/data-practices/opinions/library/opinions-library.jsp?id=36-266477" TargetMode="External"/><Relationship Id="rId2" Type="http://schemas.openxmlformats.org/officeDocument/2006/relationships/notesSlide" Target="../notesSlides/notesSlide39.xml"/><Relationship Id="rId1" Type="http://schemas.openxmlformats.org/officeDocument/2006/relationships/slideLayout" Target="../slideLayouts/slideLayout55.xml"/><Relationship Id="rId5" Type="http://schemas.openxmlformats.org/officeDocument/2006/relationships/hyperlink" Target="https://mn.gov/admin/data-practices/opinions/library/opinions-library.jsp?id=36-514480" TargetMode="External"/><Relationship Id="rId4" Type="http://schemas.openxmlformats.org/officeDocument/2006/relationships/hyperlink" Target="https://mn.gov/admin/data-practices/opinions/library/opinions-library.jsp?id=36-266427"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2.xml.rels><?xml version="1.0" encoding="UTF-8" standalone="yes"?>
<Relationships xmlns="http://schemas.openxmlformats.org/package/2006/relationships"><Relationship Id="rId3" Type="http://schemas.openxmlformats.org/officeDocument/2006/relationships/hyperlink" Target="https://mn.gov/admin/data-practices/data/rules/policies/" TargetMode="External"/><Relationship Id="rId2" Type="http://schemas.openxmlformats.org/officeDocument/2006/relationships/notesSlide" Target="../notesSlides/notesSlide47.xml"/><Relationship Id="rId1" Type="http://schemas.openxmlformats.org/officeDocument/2006/relationships/slideLayout" Target="../slideLayouts/slideLayout5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5.xml.rels><?xml version="1.0" encoding="UTF-8" standalone="yes"?>
<Relationships xmlns="http://schemas.openxmlformats.org/package/2006/relationships"><Relationship Id="rId3" Type="http://schemas.openxmlformats.org/officeDocument/2006/relationships/hyperlink" Target="https://youtu.be/VjO-r0ffNJs?si=_HMjWKEXmEffzo69" TargetMode="External"/><Relationship Id="rId2" Type="http://schemas.openxmlformats.org/officeDocument/2006/relationships/notesSlide" Target="../notesSlides/notesSlide49.xml"/><Relationship Id="rId1" Type="http://schemas.openxmlformats.org/officeDocument/2006/relationships/slideLayout" Target="../slideLayouts/slideLayout55.xml"/></Relationships>
</file>

<file path=ppt/slides/_rels/slide56.xml.rels><?xml version="1.0" encoding="UTF-8" standalone="yes"?>
<Relationships xmlns="http://schemas.openxmlformats.org/package/2006/relationships"><Relationship Id="rId3" Type="http://schemas.openxmlformats.org/officeDocument/2006/relationships/hyperlink" Target="https://youtube.com/watch?v=laPwPOkll7I&amp;feature=share&amp;si=EMSIkaIECMiOmarE6JChQQ" TargetMode="External"/><Relationship Id="rId2" Type="http://schemas.openxmlformats.org/officeDocument/2006/relationships/notesSlide" Target="../notesSlides/notesSlide50.xml"/><Relationship Id="rId1" Type="http://schemas.openxmlformats.org/officeDocument/2006/relationships/slideLayout" Target="../slideLayouts/slideLayout55.xml"/><Relationship Id="rId4" Type="http://schemas.openxmlformats.org/officeDocument/2006/relationships/hyperlink" Target="https://www.youtube.com/playlist?list=PL4Mw43gNMEqQikE6d5dj5HSDgCzrRXlmY"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8.xml"/></Relationships>
</file>

<file path=ppt/slides/_rels/slide5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52.xml"/><Relationship Id="rId1" Type="http://schemas.openxmlformats.org/officeDocument/2006/relationships/slideLayout" Target="../slideLayouts/slideLayout55.xml"/></Relationships>
</file>

<file path=ppt/slides/_rels/slide5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3.xml"/><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99.xml"/></Relationships>
</file>

<file path=ppt/slides/_rels/slide6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54.xml"/><Relationship Id="rId1" Type="http://schemas.openxmlformats.org/officeDocument/2006/relationships/slideLayout" Target="../slideLayouts/slideLayout5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5.xml"/></Relationships>
</file>

<file path=ppt/slides/_rels/slide6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58.xml"/><Relationship Id="rId1" Type="http://schemas.openxmlformats.org/officeDocument/2006/relationships/slideLayout" Target="../slideLayouts/slideLayout5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5.xml"/></Relationships>
</file>

<file path=ppt/slides/_rels/slide7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5.xml"/><Relationship Id="rId1" Type="http://schemas.openxmlformats.org/officeDocument/2006/relationships/slideLayout" Target="../slideLayouts/slideLayout5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5.xml"/></Relationships>
</file>

<file path=ppt/slides/_rels/slide7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67.xml"/><Relationship Id="rId1" Type="http://schemas.openxmlformats.org/officeDocument/2006/relationships/slideLayout" Target="../slideLayouts/slideLayout55.xml"/></Relationships>
</file>

<file path=ppt/slides/_rels/slide7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8.xml"/><Relationship Id="rId1" Type="http://schemas.openxmlformats.org/officeDocument/2006/relationships/slideLayout" Target="../slideLayouts/slideLayout55.xml"/></Relationships>
</file>

<file path=ppt/slides/_rels/slide75.xml.rels><?xml version="1.0" encoding="UTF-8" standalone="yes"?>
<Relationships xmlns="http://schemas.openxmlformats.org/package/2006/relationships"><Relationship Id="rId3" Type="http://schemas.openxmlformats.org/officeDocument/2006/relationships/hyperlink" Target="https://youtu.be/RAwIRBQG85M?si=ZWYcKyZj8dpKXz5c" TargetMode="External"/><Relationship Id="rId2" Type="http://schemas.openxmlformats.org/officeDocument/2006/relationships/notesSlide" Target="../notesSlides/notesSlide69.xml"/><Relationship Id="rId1" Type="http://schemas.openxmlformats.org/officeDocument/2006/relationships/slideLayout" Target="../slideLayouts/slideLayout5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9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9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98.xml"/></Relationships>
</file>

<file path=ppt/slides/_rels/slide8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7.xml"/><Relationship Id="rId1" Type="http://schemas.openxmlformats.org/officeDocument/2006/relationships/slideLayout" Target="../slideLayouts/slideLayout5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99.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6.xml"/></Relationships>
</file>

<file path=ppt/slides/_rels/slide91.xml.rels><?xml version="1.0" encoding="UTF-8" standalone="yes"?>
<Relationships xmlns="http://schemas.openxmlformats.org/package/2006/relationships"><Relationship Id="rId3" Type="http://schemas.openxmlformats.org/officeDocument/2006/relationships/hyperlink" Target="https://mn.gov/mnit/about-mnit/security/cir/" TargetMode="External"/><Relationship Id="rId2" Type="http://schemas.openxmlformats.org/officeDocument/2006/relationships/notesSlide" Target="../notesSlides/notesSlide79.xml"/><Relationship Id="rId1" Type="http://schemas.openxmlformats.org/officeDocument/2006/relationships/slideLayout" Target="../slideLayouts/slideLayout5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98.xml"/></Relationships>
</file>

<file path=ppt/slides/_rels/slide93.xml.rels><?xml version="1.0" encoding="UTF-8" standalone="yes"?>
<Relationships xmlns="http://schemas.openxmlformats.org/package/2006/relationships"><Relationship Id="rId3" Type="http://schemas.openxmlformats.org/officeDocument/2006/relationships/hyperlink" Target="mailto:info.dpo@state.mn.us" TargetMode="External"/><Relationship Id="rId2" Type="http://schemas.openxmlformats.org/officeDocument/2006/relationships/notesSlide" Target="../notesSlides/notesSlide81.xml"/><Relationship Id="rId1" Type="http://schemas.openxmlformats.org/officeDocument/2006/relationships/slideLayout" Target="../slideLayouts/slideLayout98.xml"/><Relationship Id="rId4" Type="http://schemas.openxmlformats.org/officeDocument/2006/relationships/hyperlink" Target="https://mn.gov/admin/data-practic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rPr lang="en-US" sz="4800" dirty="0"/>
              <a:t>Essentials of Data Practices for Responsible Authorities</a:t>
            </a:r>
          </a:p>
        </p:txBody>
      </p:sp>
      <p:sp>
        <p:nvSpPr>
          <p:cNvPr id="5" name="Text Placeholder 4"/>
          <p:cNvSpPr>
            <a:spLocks noGrp="1"/>
          </p:cNvSpPr>
          <p:nvPr>
            <p:ph type="body" sz="quarter" idx="14"/>
          </p:nvPr>
        </p:nvSpPr>
        <p:spPr>
          <a:xfrm>
            <a:off x="2057400" y="5486400"/>
            <a:ext cx="5060950" cy="1345400"/>
          </a:xfrm>
        </p:spPr>
        <p:txBody>
          <a:bodyPr>
            <a:noAutofit/>
          </a:bodyPr>
          <a:lstStyle/>
          <a:p>
            <a:r>
              <a:rPr lang="en-US" sz="2000" dirty="0"/>
              <a:t>Data Practices Office</a:t>
            </a:r>
          </a:p>
          <a:p>
            <a:r>
              <a:rPr lang="en-US" sz="2000" dirty="0"/>
              <a:t>Taya Moxley-Goldsmith</a:t>
            </a:r>
          </a:p>
          <a:p>
            <a:r>
              <a:rPr lang="en-US" sz="2000" dirty="0"/>
              <a:t>Grace Baehren</a:t>
            </a:r>
          </a:p>
        </p:txBody>
      </p:sp>
    </p:spTree>
    <p:extLst>
      <p:ext uri="{BB962C8B-B14F-4D97-AF65-F5344CB8AC3E}">
        <p14:creationId xmlns:p14="http://schemas.microsoft.com/office/powerpoint/2010/main" val="4143998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2" descr="photo of time sheet"/>
          <p:cNvPicPr>
            <a:picLocks noChangeAspect="1" noChangeArrowheads="1"/>
          </p:cNvPicPr>
          <p:nvPr/>
        </p:nvPicPr>
        <p:blipFill>
          <a:blip r:embed="rId3" cstate="print"/>
          <a:srcRect/>
          <a:stretch>
            <a:fillRect/>
          </a:stretch>
        </p:blipFill>
        <p:spPr bwMode="auto">
          <a:xfrm>
            <a:off x="6362700" y="1863725"/>
            <a:ext cx="2514600" cy="1793875"/>
          </a:xfrm>
          <a:prstGeom prst="rect">
            <a:avLst/>
          </a:prstGeom>
          <a:noFill/>
          <a:ln w="9525">
            <a:noFill/>
            <a:miter lim="800000"/>
            <a:headEnd/>
            <a:tailEnd/>
          </a:ln>
        </p:spPr>
      </p:pic>
      <p:pic>
        <p:nvPicPr>
          <p:cNvPr id="6" name="Picture 2" descr="photo of documents in a shredder"/>
          <p:cNvPicPr>
            <a:picLocks noChangeAspect="1" noChangeArrowheads="1"/>
          </p:cNvPicPr>
          <p:nvPr/>
        </p:nvPicPr>
        <p:blipFill>
          <a:blip r:embed="rId4" cstate="print"/>
          <a:srcRect/>
          <a:stretch>
            <a:fillRect/>
          </a:stretch>
        </p:blipFill>
        <p:spPr bwMode="auto">
          <a:xfrm>
            <a:off x="6362700" y="4195622"/>
            <a:ext cx="2514600" cy="1671778"/>
          </a:xfrm>
          <a:prstGeom prst="rect">
            <a:avLst/>
          </a:prstGeom>
          <a:noFill/>
          <a:ln w="9525">
            <a:noFill/>
            <a:miter lim="800000"/>
            <a:headEnd/>
            <a:tailEnd/>
          </a:ln>
        </p:spPr>
      </p:pic>
      <p:sp>
        <p:nvSpPr>
          <p:cNvPr id="3" name="Content Placeholder 2"/>
          <p:cNvSpPr>
            <a:spLocks noGrp="1"/>
          </p:cNvSpPr>
          <p:nvPr>
            <p:ph idx="1"/>
          </p:nvPr>
        </p:nvSpPr>
        <p:spPr>
          <a:xfrm>
            <a:off x="51122" y="1371601"/>
            <a:ext cx="6311578" cy="5395106"/>
          </a:xfrm>
        </p:spPr>
        <p:txBody>
          <a:bodyPr anchor="ctr">
            <a:normAutofit/>
          </a:bodyPr>
          <a:lstStyle/>
          <a:p>
            <a:pPr marL="457200" lvl="2" indent="-457200" defTabSz="914400">
              <a:spcBef>
                <a:spcPct val="20000"/>
              </a:spcBef>
              <a:spcAft>
                <a:spcPts val="0"/>
              </a:spcAft>
              <a:buClr>
                <a:srgbClr val="0054A6"/>
              </a:buClr>
            </a:pPr>
            <a:r>
              <a:rPr lang="en-US" sz="3200" b="1" dirty="0"/>
              <a:t>Official Records Act </a:t>
            </a:r>
            <a:br>
              <a:rPr lang="en-US" sz="3200" b="1" dirty="0"/>
            </a:br>
            <a:r>
              <a:rPr lang="en-US" sz="2400" dirty="0"/>
              <a:t>(Minn. Stat., section 15.17)</a:t>
            </a:r>
            <a:endParaRPr lang="en-US" dirty="0"/>
          </a:p>
          <a:p>
            <a:pPr marL="685800" lvl="3" indent="-342900" defTabSz="914400">
              <a:spcBef>
                <a:spcPct val="20000"/>
              </a:spcBef>
              <a:spcAft>
                <a:spcPts val="0"/>
              </a:spcAft>
              <a:buClr>
                <a:srgbClr val="0054A6"/>
              </a:buClr>
            </a:pPr>
            <a:r>
              <a:rPr lang="en-US" sz="2200" dirty="0"/>
              <a:t>Make and preserve all records necessary to a full and accurate knowledge of official activities</a:t>
            </a:r>
          </a:p>
          <a:p>
            <a:pPr marL="742950" lvl="1" indent="-285750" defTabSz="914400">
              <a:spcBef>
                <a:spcPct val="20000"/>
              </a:spcBef>
              <a:spcAft>
                <a:spcPts val="0"/>
              </a:spcAft>
              <a:buClr>
                <a:srgbClr val="0054A6"/>
              </a:buClr>
              <a:buSzPct val="75000"/>
            </a:pPr>
            <a:endParaRPr lang="en-US" sz="1400" dirty="0"/>
          </a:p>
          <a:p>
            <a:pPr marL="457200" lvl="2" indent="-457200" defTabSz="914400">
              <a:spcBef>
                <a:spcPct val="20000"/>
              </a:spcBef>
              <a:spcAft>
                <a:spcPts val="0"/>
              </a:spcAft>
              <a:buClr>
                <a:srgbClr val="0054A6"/>
              </a:buClr>
            </a:pPr>
            <a:r>
              <a:rPr lang="en-US" sz="3200" b="1" dirty="0"/>
              <a:t>Records Management Statute </a:t>
            </a:r>
            <a:r>
              <a:rPr lang="en-US" sz="2400" dirty="0"/>
              <a:t>(Minn. Stat., section 138.17)</a:t>
            </a:r>
          </a:p>
          <a:p>
            <a:pPr marL="914400" lvl="1" indent="-457200" defTabSz="914400">
              <a:spcBef>
                <a:spcPct val="20000"/>
              </a:spcBef>
              <a:spcAft>
                <a:spcPts val="0"/>
              </a:spcAft>
              <a:buClr>
                <a:srgbClr val="0054A6"/>
              </a:buClr>
              <a:buSzPct val="75000"/>
            </a:pPr>
            <a:r>
              <a:rPr lang="en-US" sz="2200" dirty="0"/>
              <a:t>Maintain records according to schedule </a:t>
            </a:r>
          </a:p>
          <a:p>
            <a:pPr marL="914400" lvl="1" indent="-457200" defTabSz="914400">
              <a:spcBef>
                <a:spcPct val="20000"/>
              </a:spcBef>
              <a:spcAft>
                <a:spcPts val="0"/>
              </a:spcAft>
              <a:buClr>
                <a:srgbClr val="0054A6"/>
              </a:buClr>
              <a:buSzPct val="75000"/>
            </a:pPr>
            <a:r>
              <a:rPr lang="en-US" sz="2200" dirty="0"/>
              <a:t>MNGRIN: </a:t>
            </a:r>
            <a:r>
              <a:rPr lang="en-US" sz="2200" dirty="0">
                <a:hlinkClick r:id="rId5"/>
              </a:rPr>
              <a:t>https://sites.google.com/site/mngrin/</a:t>
            </a:r>
            <a:r>
              <a:rPr lang="en-US" sz="2200" dirty="0"/>
              <a:t> </a:t>
            </a:r>
          </a:p>
          <a:p>
            <a:pPr marL="914400" lvl="1" indent="-457200" defTabSz="914400">
              <a:spcBef>
                <a:spcPct val="20000"/>
              </a:spcBef>
              <a:spcAft>
                <a:spcPts val="0"/>
              </a:spcAft>
              <a:buClr>
                <a:srgbClr val="0054A6"/>
              </a:buClr>
              <a:buSzPct val="75000"/>
            </a:pPr>
            <a:r>
              <a:rPr lang="en-US" altLang="en-US" sz="2200" dirty="0"/>
              <a:t>MN State Archives website: </a:t>
            </a:r>
            <a:r>
              <a:rPr lang="en-US" altLang="en-US" sz="2200" dirty="0">
                <a:hlinkClick r:id="rId6"/>
              </a:rPr>
              <a:t>https://www.mnhs.org/preservation/state-archives</a:t>
            </a:r>
            <a:r>
              <a:rPr lang="en-US" altLang="en-US" sz="2200" dirty="0"/>
              <a:t> </a:t>
            </a:r>
          </a:p>
          <a:p>
            <a:endParaRPr lang="en-US" dirty="0"/>
          </a:p>
        </p:txBody>
      </p:sp>
      <p:sp>
        <p:nvSpPr>
          <p:cNvPr id="2" name="Title 1"/>
          <p:cNvSpPr>
            <a:spLocks noGrp="1"/>
          </p:cNvSpPr>
          <p:nvPr>
            <p:ph type="title"/>
          </p:nvPr>
        </p:nvSpPr>
        <p:spPr bwMode="ltGray">
          <a:xfrm>
            <a:off x="0" y="0"/>
            <a:ext cx="9144000" cy="1219200"/>
          </a:xfrm>
        </p:spPr>
        <p:txBody>
          <a:bodyPr>
            <a:normAutofit/>
          </a:bodyPr>
          <a:lstStyle/>
          <a:p>
            <a:pPr algn="l"/>
            <a:r>
              <a:rPr lang="en-US" sz="3600" dirty="0"/>
              <a:t>Other data practices related laws</a:t>
            </a:r>
          </a:p>
        </p:txBody>
      </p:sp>
    </p:spTree>
    <p:extLst>
      <p:ext uri="{BB962C8B-B14F-4D97-AF65-F5344CB8AC3E}">
        <p14:creationId xmlns:p14="http://schemas.microsoft.com/office/powerpoint/2010/main" val="418877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shredded paper"/>
          <p:cNvPicPr>
            <a:picLocks noChangeAspect="1" noChangeArrowheads="1"/>
          </p:cNvPicPr>
          <p:nvPr/>
        </p:nvPicPr>
        <p:blipFill>
          <a:blip r:embed="rId3" cstate="print"/>
          <a:srcRect/>
          <a:stretch>
            <a:fillRect/>
          </a:stretch>
        </p:blipFill>
        <p:spPr bwMode="auto">
          <a:xfrm>
            <a:off x="6156960" y="4944148"/>
            <a:ext cx="2484120" cy="1651514"/>
          </a:xfrm>
          <a:prstGeom prst="rect">
            <a:avLst/>
          </a:prstGeom>
          <a:noFill/>
          <a:ln w="9525">
            <a:noFill/>
            <a:miter lim="800000"/>
            <a:headEnd/>
            <a:tailEnd/>
          </a:ln>
        </p:spPr>
      </p:pic>
      <p:sp>
        <p:nvSpPr>
          <p:cNvPr id="12" name="TextBox 3"/>
          <p:cNvSpPr txBox="1">
            <a:spLocks noChangeArrowheads="1"/>
          </p:cNvSpPr>
          <p:nvPr/>
        </p:nvSpPr>
        <p:spPr bwMode="auto">
          <a:xfrm>
            <a:off x="4890249" y="4121756"/>
            <a:ext cx="4335783" cy="769441"/>
          </a:xfrm>
          <a:prstGeom prst="rect">
            <a:avLst/>
          </a:prstGeom>
          <a:noFill/>
          <a:ln w="9525">
            <a:noFill/>
            <a:miter lim="800000"/>
            <a:headEnd/>
            <a:tailEnd/>
          </a:ln>
        </p:spPr>
        <p:txBody>
          <a:bodyPr wrap="square">
            <a:spAutoFit/>
          </a:bodyPr>
          <a:lstStyle/>
          <a:p>
            <a:r>
              <a:rPr lang="en-US" sz="2600" dirty="0"/>
              <a:t>Records Management Statute</a:t>
            </a:r>
          </a:p>
          <a:p>
            <a:r>
              <a:rPr lang="en-US" dirty="0"/>
              <a:t>Destroy data</a:t>
            </a:r>
          </a:p>
        </p:txBody>
      </p:sp>
      <p:sp>
        <p:nvSpPr>
          <p:cNvPr id="11" name="Right Arrow 10" descr="right arrow pointing from filing cabinet to shredder"/>
          <p:cNvSpPr/>
          <p:nvPr/>
        </p:nvSpPr>
        <p:spPr>
          <a:xfrm rot="2611512" flipV="1">
            <a:off x="6281529" y="3293863"/>
            <a:ext cx="1114809" cy="452837"/>
          </a:xfrm>
          <a:prstGeom prst="rightArrow">
            <a:avLst>
              <a:gd name="adj1" fmla="val 50000"/>
              <a:gd name="adj2" fmla="val 8042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8" name="Picture 4" descr="Woman looking at file in filing cabinet&#10;"/>
          <p:cNvPicPr>
            <a:picLocks noChangeAspect="1" noChangeArrowheads="1"/>
          </p:cNvPicPr>
          <p:nvPr/>
        </p:nvPicPr>
        <p:blipFill>
          <a:blip r:embed="rId4" cstate="print"/>
          <a:srcRect/>
          <a:stretch>
            <a:fillRect/>
          </a:stretch>
        </p:blipFill>
        <p:spPr bwMode="auto">
          <a:xfrm>
            <a:off x="3124200" y="2173923"/>
            <a:ext cx="2743200" cy="1849437"/>
          </a:xfrm>
          <a:prstGeom prst="rect">
            <a:avLst/>
          </a:prstGeom>
          <a:noFill/>
          <a:ln w="9525">
            <a:noFill/>
            <a:miter lim="800000"/>
            <a:headEnd/>
            <a:tailEnd/>
          </a:ln>
        </p:spPr>
      </p:pic>
      <p:sp>
        <p:nvSpPr>
          <p:cNvPr id="6" name="TextBox 4"/>
          <p:cNvSpPr txBox="1">
            <a:spLocks noChangeArrowheads="1"/>
          </p:cNvSpPr>
          <p:nvPr/>
        </p:nvSpPr>
        <p:spPr bwMode="auto">
          <a:xfrm>
            <a:off x="2209800" y="1404482"/>
            <a:ext cx="4572000" cy="769441"/>
          </a:xfrm>
          <a:prstGeom prst="rect">
            <a:avLst/>
          </a:prstGeom>
          <a:noFill/>
          <a:ln w="9525">
            <a:noFill/>
            <a:miter lim="800000"/>
            <a:headEnd/>
            <a:tailEnd/>
          </a:ln>
        </p:spPr>
        <p:txBody>
          <a:bodyPr wrap="square">
            <a:spAutoFit/>
          </a:bodyPr>
          <a:lstStyle/>
          <a:p>
            <a:r>
              <a:rPr lang="en-US" sz="2600" dirty="0"/>
              <a:t>Government Data Practices Act</a:t>
            </a:r>
          </a:p>
          <a:p>
            <a:r>
              <a:rPr lang="en-US" dirty="0"/>
              <a:t>Administer Data</a:t>
            </a:r>
          </a:p>
        </p:txBody>
      </p:sp>
      <p:sp>
        <p:nvSpPr>
          <p:cNvPr id="10" name="Right Arrow 9" descr="right arrow pointing from paper packet to filing cabinet"/>
          <p:cNvSpPr/>
          <p:nvPr/>
        </p:nvSpPr>
        <p:spPr>
          <a:xfrm rot="19464003" flipV="1">
            <a:off x="1494947" y="3167848"/>
            <a:ext cx="1045419" cy="410788"/>
          </a:xfrm>
          <a:prstGeom prst="rightArrow">
            <a:avLst>
              <a:gd name="adj1" fmla="val 50000"/>
              <a:gd name="adj2" fmla="val 8042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9" name="Picture 12" descr="Picture of a paper packet"/>
          <p:cNvPicPr>
            <a:picLocks noChangeAspect="1" noChangeArrowheads="1"/>
          </p:cNvPicPr>
          <p:nvPr/>
        </p:nvPicPr>
        <p:blipFill>
          <a:blip r:embed="rId5" cstate="print"/>
          <a:srcRect/>
          <a:stretch>
            <a:fillRect/>
          </a:stretch>
        </p:blipFill>
        <p:spPr bwMode="auto">
          <a:xfrm>
            <a:off x="563880" y="4944148"/>
            <a:ext cx="2255520" cy="1609052"/>
          </a:xfrm>
          <a:prstGeom prst="rect">
            <a:avLst/>
          </a:prstGeom>
          <a:noFill/>
          <a:ln w="9525">
            <a:noFill/>
            <a:miter lim="800000"/>
            <a:headEnd/>
            <a:tailEnd/>
          </a:ln>
        </p:spPr>
      </p:pic>
      <p:sp>
        <p:nvSpPr>
          <p:cNvPr id="5" name="TextBox 3"/>
          <p:cNvSpPr txBox="1">
            <a:spLocks noChangeArrowheads="1"/>
          </p:cNvSpPr>
          <p:nvPr/>
        </p:nvSpPr>
        <p:spPr bwMode="auto">
          <a:xfrm>
            <a:off x="338137" y="4068321"/>
            <a:ext cx="3048000" cy="769937"/>
          </a:xfrm>
          <a:prstGeom prst="rect">
            <a:avLst/>
          </a:prstGeom>
          <a:noFill/>
          <a:ln w="9525">
            <a:noFill/>
            <a:miter lim="800000"/>
            <a:headEnd/>
            <a:tailEnd/>
          </a:ln>
        </p:spPr>
        <p:txBody>
          <a:bodyPr>
            <a:spAutoFit/>
          </a:bodyPr>
          <a:lstStyle/>
          <a:p>
            <a:r>
              <a:rPr lang="en-US" sz="2600" dirty="0"/>
              <a:t>Official Records Act</a:t>
            </a:r>
          </a:p>
          <a:p>
            <a:r>
              <a:rPr lang="en-US" dirty="0"/>
              <a:t>Create and Maintain Data</a:t>
            </a:r>
          </a:p>
        </p:txBody>
      </p:sp>
      <p:sp>
        <p:nvSpPr>
          <p:cNvPr id="2" name="Title 1"/>
          <p:cNvSpPr>
            <a:spLocks noGrp="1"/>
          </p:cNvSpPr>
          <p:nvPr>
            <p:ph type="title"/>
          </p:nvPr>
        </p:nvSpPr>
        <p:spPr bwMode="ltGray">
          <a:xfrm>
            <a:off x="0" y="0"/>
            <a:ext cx="9144000" cy="1238250"/>
          </a:xfrm>
        </p:spPr>
        <p:txBody>
          <a:bodyPr>
            <a:normAutofit/>
          </a:bodyPr>
          <a:lstStyle/>
          <a:p>
            <a:pPr algn="l"/>
            <a:r>
              <a:rPr lang="en-US" sz="3600" dirty="0"/>
              <a:t>Lifecycle of government data</a:t>
            </a:r>
          </a:p>
        </p:txBody>
      </p:sp>
    </p:spTree>
    <p:extLst>
      <p:ext uri="{BB962C8B-B14F-4D97-AF65-F5344CB8AC3E}">
        <p14:creationId xmlns:p14="http://schemas.microsoft.com/office/powerpoint/2010/main" val="1689114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38250"/>
          </a:xfrm>
        </p:spPr>
        <p:txBody>
          <a:bodyPr>
            <a:normAutofit/>
          </a:bodyPr>
          <a:lstStyle/>
          <a:p>
            <a:pPr algn="l"/>
            <a:r>
              <a:rPr lang="en-US" sz="3600" dirty="0"/>
              <a:t>Official records vs. government data</a:t>
            </a:r>
          </a:p>
        </p:txBody>
      </p:sp>
      <p:graphicFrame>
        <p:nvGraphicFramePr>
          <p:cNvPr id="4" name="Content Placeholder 3" descr="Venn diagram depicting official records as a subset of government data"/>
          <p:cNvGraphicFramePr>
            <a:graphicFrameLocks noGrp="1"/>
          </p:cNvGraphicFramePr>
          <p:nvPr>
            <p:ph idx="1"/>
          </p:nvPr>
        </p:nvGraphicFramePr>
        <p:xfrm>
          <a:off x="563563" y="1524000"/>
          <a:ext cx="8229917" cy="52120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3256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38250"/>
          </a:xfrm>
        </p:spPr>
        <p:txBody>
          <a:bodyPr>
            <a:normAutofit/>
          </a:bodyPr>
          <a:lstStyle/>
          <a:p>
            <a:pPr algn="l"/>
            <a:r>
              <a:rPr lang="en-US" sz="3600" dirty="0"/>
              <a:t>Chapter 13 check!</a:t>
            </a:r>
          </a:p>
        </p:txBody>
      </p:sp>
      <p:sp>
        <p:nvSpPr>
          <p:cNvPr id="3" name="Content Placeholder 2"/>
          <p:cNvSpPr>
            <a:spLocks noGrp="1"/>
          </p:cNvSpPr>
          <p:nvPr>
            <p:ph idx="1"/>
          </p:nvPr>
        </p:nvSpPr>
        <p:spPr/>
        <p:txBody>
          <a:bodyPr>
            <a:normAutofit/>
          </a:bodyPr>
          <a:lstStyle/>
          <a:p>
            <a:pPr marL="0" lvl="0" indent="0" defTabSz="914400">
              <a:spcBef>
                <a:spcPct val="20000"/>
              </a:spcBef>
              <a:spcAft>
                <a:spcPts val="0"/>
              </a:spcAft>
              <a:buClr>
                <a:srgbClr val="0054A6"/>
              </a:buClr>
              <a:buNone/>
            </a:pPr>
            <a:r>
              <a:rPr lang="en-US" sz="3200" dirty="0"/>
              <a:t>You have three versions of a report from last year including the final report.</a:t>
            </a:r>
          </a:p>
          <a:p>
            <a:pPr marL="342900" lvl="0" indent="-342900" defTabSz="914400">
              <a:spcBef>
                <a:spcPct val="20000"/>
              </a:spcBef>
              <a:spcAft>
                <a:spcPts val="0"/>
              </a:spcAft>
              <a:buClr>
                <a:srgbClr val="0054A6"/>
              </a:buClr>
            </a:pPr>
            <a:endParaRPr lang="en-US" sz="1200" dirty="0"/>
          </a:p>
          <a:p>
            <a:pPr marL="914400" lvl="1" indent="-457200" defTabSz="914400">
              <a:spcBef>
                <a:spcPct val="20000"/>
              </a:spcBef>
              <a:spcAft>
                <a:spcPts val="0"/>
              </a:spcAft>
              <a:buClr>
                <a:srgbClr val="0054A6"/>
              </a:buClr>
            </a:pPr>
            <a:r>
              <a:rPr lang="en-US" sz="2800" dirty="0"/>
              <a:t>What is the official record?</a:t>
            </a:r>
          </a:p>
          <a:p>
            <a:pPr marL="914400" lvl="1" indent="-457200" defTabSz="914400">
              <a:spcBef>
                <a:spcPct val="20000"/>
              </a:spcBef>
              <a:spcAft>
                <a:spcPts val="0"/>
              </a:spcAft>
              <a:buClr>
                <a:srgbClr val="0054A6"/>
              </a:buClr>
            </a:pPr>
            <a:endParaRPr lang="en-US" sz="2800" dirty="0"/>
          </a:p>
          <a:p>
            <a:pPr marL="914400" lvl="1" indent="-457200" defTabSz="914400">
              <a:spcBef>
                <a:spcPct val="20000"/>
              </a:spcBef>
              <a:spcAft>
                <a:spcPts val="0"/>
              </a:spcAft>
              <a:buClr>
                <a:srgbClr val="0054A6"/>
              </a:buClr>
            </a:pPr>
            <a:r>
              <a:rPr lang="en-US" sz="2800" dirty="0"/>
              <a:t>Are all the drafts government data?</a:t>
            </a:r>
          </a:p>
          <a:p>
            <a:pPr marL="1257300" lvl="2" indent="-342900" defTabSz="914400">
              <a:spcBef>
                <a:spcPct val="20000"/>
              </a:spcBef>
              <a:spcAft>
                <a:spcPts val="0"/>
              </a:spcAft>
              <a:buClr>
                <a:srgbClr val="0054A6"/>
              </a:buClr>
            </a:pPr>
            <a:endParaRPr lang="en-US" sz="2400" dirty="0"/>
          </a:p>
          <a:p>
            <a:pPr marL="914400" lvl="1" indent="-457200" defTabSz="914400">
              <a:spcBef>
                <a:spcPct val="20000"/>
              </a:spcBef>
              <a:spcAft>
                <a:spcPts val="0"/>
              </a:spcAft>
              <a:buClr>
                <a:srgbClr val="0054A6"/>
              </a:buClr>
            </a:pPr>
            <a:r>
              <a:rPr lang="en-US" sz="2800" dirty="0"/>
              <a:t>Can you destroy the drafts?</a:t>
            </a:r>
          </a:p>
          <a:p>
            <a:pPr marL="914400" lvl="2" indent="0" defTabSz="914400">
              <a:spcBef>
                <a:spcPct val="20000"/>
              </a:spcBef>
              <a:spcAft>
                <a:spcPts val="0"/>
              </a:spcAft>
              <a:buClr>
                <a:srgbClr val="0054A6"/>
              </a:buClr>
              <a:buNone/>
            </a:pPr>
            <a:endParaRPr lang="en-US" sz="2400" dirty="0"/>
          </a:p>
          <a:p>
            <a:endParaRPr lang="en-US" dirty="0"/>
          </a:p>
        </p:txBody>
      </p:sp>
    </p:spTree>
    <p:extLst>
      <p:ext uri="{BB962C8B-B14F-4D97-AF65-F5344CB8AC3E}">
        <p14:creationId xmlns:p14="http://schemas.microsoft.com/office/powerpoint/2010/main" val="2789409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38250"/>
          </a:xfrm>
        </p:spPr>
        <p:txBody>
          <a:bodyPr>
            <a:normAutofit/>
          </a:bodyPr>
          <a:lstStyle/>
          <a:p>
            <a:pPr algn="l"/>
            <a:r>
              <a:rPr lang="en-US" sz="3600" dirty="0"/>
              <a:t>Chapter 13 check!</a:t>
            </a:r>
          </a:p>
        </p:txBody>
      </p:sp>
      <p:sp>
        <p:nvSpPr>
          <p:cNvPr id="3" name="Content Placeholder 2"/>
          <p:cNvSpPr>
            <a:spLocks noGrp="1"/>
          </p:cNvSpPr>
          <p:nvPr>
            <p:ph idx="1"/>
          </p:nvPr>
        </p:nvSpPr>
        <p:spPr/>
        <p:txBody>
          <a:bodyPr>
            <a:normAutofit/>
          </a:bodyPr>
          <a:lstStyle/>
          <a:p>
            <a:pPr marL="0" lvl="0" indent="0" defTabSz="914400">
              <a:spcBef>
                <a:spcPct val="20000"/>
              </a:spcBef>
              <a:spcAft>
                <a:spcPts val="0"/>
              </a:spcAft>
              <a:buClr>
                <a:srgbClr val="0054A6"/>
              </a:buClr>
              <a:buNone/>
            </a:pPr>
            <a:r>
              <a:rPr lang="en-US" sz="3200" dirty="0"/>
              <a:t>You have three versions of a report from last year including the final report.</a:t>
            </a:r>
          </a:p>
          <a:p>
            <a:pPr marL="342900" lvl="0" indent="-342900" defTabSz="914400">
              <a:spcBef>
                <a:spcPct val="20000"/>
              </a:spcBef>
              <a:spcAft>
                <a:spcPts val="0"/>
              </a:spcAft>
              <a:buClr>
                <a:srgbClr val="0054A6"/>
              </a:buClr>
            </a:pPr>
            <a:endParaRPr lang="en-US" sz="1200" dirty="0"/>
          </a:p>
          <a:p>
            <a:pPr marL="914400" lvl="1" indent="-457200" defTabSz="914400">
              <a:spcBef>
                <a:spcPct val="20000"/>
              </a:spcBef>
              <a:spcAft>
                <a:spcPts val="0"/>
              </a:spcAft>
              <a:buClr>
                <a:srgbClr val="0054A6"/>
              </a:buClr>
            </a:pPr>
            <a:r>
              <a:rPr lang="en-US" sz="2800" dirty="0"/>
              <a:t>What is the official record?</a:t>
            </a:r>
          </a:p>
          <a:p>
            <a:pPr marL="1257300" lvl="2" indent="-342900" defTabSz="914400">
              <a:spcBef>
                <a:spcPct val="20000"/>
              </a:spcBef>
              <a:spcAft>
                <a:spcPts val="0"/>
              </a:spcAft>
              <a:buClr>
                <a:srgbClr val="0054A6"/>
              </a:buClr>
            </a:pPr>
            <a:r>
              <a:rPr lang="en-US" sz="2400" dirty="0"/>
              <a:t>Final report (exceptions)</a:t>
            </a:r>
          </a:p>
          <a:p>
            <a:pPr marL="914400" lvl="1" indent="-457200" defTabSz="914400">
              <a:spcBef>
                <a:spcPct val="20000"/>
              </a:spcBef>
              <a:spcAft>
                <a:spcPts val="0"/>
              </a:spcAft>
              <a:buClr>
                <a:srgbClr val="0054A6"/>
              </a:buClr>
            </a:pPr>
            <a:r>
              <a:rPr lang="en-US" sz="2800" dirty="0"/>
              <a:t>Are all the drafts government data?</a:t>
            </a:r>
          </a:p>
          <a:p>
            <a:pPr marL="1257300" lvl="2" indent="-342900" defTabSz="914400">
              <a:spcBef>
                <a:spcPct val="20000"/>
              </a:spcBef>
              <a:spcAft>
                <a:spcPts val="0"/>
              </a:spcAft>
              <a:buClr>
                <a:srgbClr val="0054A6"/>
              </a:buClr>
            </a:pPr>
            <a:r>
              <a:rPr lang="en-US" sz="2400" dirty="0"/>
              <a:t>Yes</a:t>
            </a:r>
          </a:p>
          <a:p>
            <a:pPr marL="914400" lvl="1" indent="-457200" defTabSz="914400">
              <a:spcBef>
                <a:spcPct val="20000"/>
              </a:spcBef>
              <a:spcAft>
                <a:spcPts val="0"/>
              </a:spcAft>
              <a:buClr>
                <a:srgbClr val="0054A6"/>
              </a:buClr>
            </a:pPr>
            <a:r>
              <a:rPr lang="en-US" sz="2800" dirty="0"/>
              <a:t>Can you destroy the drafts?</a:t>
            </a:r>
          </a:p>
          <a:p>
            <a:pPr marL="1257300" lvl="2" indent="-342900" defTabSz="914400">
              <a:spcBef>
                <a:spcPct val="20000"/>
              </a:spcBef>
              <a:spcAft>
                <a:spcPts val="0"/>
              </a:spcAft>
              <a:buClr>
                <a:srgbClr val="0054A6"/>
              </a:buClr>
            </a:pPr>
            <a:r>
              <a:rPr lang="en-US" sz="2400" dirty="0"/>
              <a:t>Yes</a:t>
            </a:r>
          </a:p>
          <a:p>
            <a:endParaRPr lang="en-US" dirty="0"/>
          </a:p>
        </p:txBody>
      </p:sp>
    </p:spTree>
    <p:extLst>
      <p:ext uri="{BB962C8B-B14F-4D97-AF65-F5344CB8AC3E}">
        <p14:creationId xmlns:p14="http://schemas.microsoft.com/office/powerpoint/2010/main" val="4021754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ture of server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4285148"/>
            <a:ext cx="3124200" cy="2082279"/>
          </a:xfrm>
          <a:prstGeom prst="rect">
            <a:avLst/>
          </a:prstGeom>
          <a:ln>
            <a:solidFill>
              <a:srgbClr val="78A6DE"/>
            </a:solidFill>
          </a:ln>
        </p:spPr>
      </p:pic>
      <p:pic>
        <p:nvPicPr>
          <p:cNvPr id="8" name="Picture 6" descr="messy file cabinet" title="Files">
            <a:extLst>
              <a:ext uri="{FF2B5EF4-FFF2-40B4-BE49-F238E27FC236}">
                <a16:creationId xmlns:a16="http://schemas.microsoft.com/office/drawing/2014/main" id="{C29C494D-9ACE-43D1-80B9-F8DFC6997C96}"/>
              </a:ext>
            </a:extLst>
          </p:cNvPr>
          <p:cNvPicPr>
            <a:picLocks noChangeAspect="1" noChangeArrowheads="1"/>
          </p:cNvPicPr>
          <p:nvPr/>
        </p:nvPicPr>
        <p:blipFill>
          <a:blip r:embed="rId4" cstate="print"/>
          <a:srcRect/>
          <a:stretch>
            <a:fillRect/>
          </a:stretch>
        </p:blipFill>
        <p:spPr bwMode="auto">
          <a:xfrm>
            <a:off x="1828800" y="3875796"/>
            <a:ext cx="1921337" cy="2782579"/>
          </a:xfrm>
          <a:prstGeom prst="rect">
            <a:avLst/>
          </a:prstGeom>
          <a:noFill/>
          <a:ln w="9525">
            <a:noFill/>
            <a:miter lim="800000"/>
            <a:headEnd/>
            <a:tailEnd/>
          </a:ln>
        </p:spPr>
      </p:pic>
      <p:sp>
        <p:nvSpPr>
          <p:cNvPr id="3" name="Content Placeholder 2"/>
          <p:cNvSpPr>
            <a:spLocks noGrp="1"/>
          </p:cNvSpPr>
          <p:nvPr>
            <p:ph idx="1"/>
          </p:nvPr>
        </p:nvSpPr>
        <p:spPr>
          <a:xfrm>
            <a:off x="320501" y="1725141"/>
            <a:ext cx="8213899" cy="4351338"/>
          </a:xfrm>
        </p:spPr>
        <p:txBody>
          <a:bodyPr>
            <a:normAutofit/>
          </a:bodyPr>
          <a:lstStyle/>
          <a:p>
            <a:r>
              <a:rPr lang="en-US" sz="2400" dirty="0"/>
              <a:t>No requirement to maintain data in a particular format or organization system</a:t>
            </a:r>
          </a:p>
          <a:p>
            <a:r>
              <a:rPr lang="en-US" sz="2400" dirty="0"/>
              <a:t>However…</a:t>
            </a:r>
          </a:p>
          <a:p>
            <a:pPr lvl="1"/>
            <a:r>
              <a:rPr lang="en-US" sz="2400" dirty="0"/>
              <a:t>Data must be </a:t>
            </a:r>
            <a:r>
              <a:rPr lang="en-US" sz="2400" b="1" dirty="0"/>
              <a:t>“easily accessible for convenient use”</a:t>
            </a:r>
          </a:p>
        </p:txBody>
      </p:sp>
      <p:sp>
        <p:nvSpPr>
          <p:cNvPr id="6" name="Title 1"/>
          <p:cNvSpPr>
            <a:spLocks noGrp="1"/>
          </p:cNvSpPr>
          <p:nvPr>
            <p:ph type="title"/>
          </p:nvPr>
        </p:nvSpPr>
        <p:spPr bwMode="ltGray">
          <a:xfrm>
            <a:off x="124610" y="196127"/>
            <a:ext cx="8001000" cy="838201"/>
          </a:xfrm>
        </p:spPr>
        <p:txBody>
          <a:bodyPr>
            <a:normAutofit/>
          </a:bodyPr>
          <a:lstStyle/>
          <a:p>
            <a:pPr algn="l"/>
            <a:r>
              <a:rPr lang="en-US" sz="3600" dirty="0"/>
              <a:t>Maintaining government data</a:t>
            </a:r>
          </a:p>
        </p:txBody>
      </p:sp>
    </p:spTree>
    <p:extLst>
      <p:ext uri="{BB962C8B-B14F-4D97-AF65-F5344CB8AC3E}">
        <p14:creationId xmlns:p14="http://schemas.microsoft.com/office/powerpoint/2010/main" val="3011718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D7755-475E-5A2A-A634-54A1691F441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11F8C0-383E-1435-E28D-0FCF16084FE4}"/>
              </a:ext>
            </a:extLst>
          </p:cNvPr>
          <p:cNvSpPr>
            <a:spLocks noGrp="1"/>
          </p:cNvSpPr>
          <p:nvPr>
            <p:ph idx="1"/>
          </p:nvPr>
        </p:nvSpPr>
        <p:spPr>
          <a:xfrm>
            <a:off x="448177" y="1569122"/>
            <a:ext cx="7886700" cy="4516809"/>
          </a:xfrm>
        </p:spPr>
        <p:txBody>
          <a:bodyPr>
            <a:normAutofit fontScale="85000" lnSpcReduction="20000"/>
          </a:bodyPr>
          <a:lstStyle/>
          <a:p>
            <a:pPr>
              <a:buClr>
                <a:schemeClr val="tx2"/>
              </a:buClr>
              <a:buSzPct val="80000"/>
            </a:pPr>
            <a:r>
              <a:rPr lang="en-US" sz="2800" dirty="0"/>
              <a:t>Responsible authority (RA):</a:t>
            </a:r>
          </a:p>
          <a:p>
            <a:pPr lvl="1"/>
            <a:r>
              <a:rPr lang="en-US" sz="2400" dirty="0"/>
              <a:t>A county-level elected official</a:t>
            </a:r>
          </a:p>
          <a:p>
            <a:pPr lvl="1"/>
            <a:r>
              <a:rPr lang="en-US" sz="2400" dirty="0"/>
              <a:t>Director of county social services agency</a:t>
            </a:r>
          </a:p>
          <a:p>
            <a:pPr lvl="1"/>
            <a:r>
              <a:rPr lang="en-US" sz="2400" dirty="0"/>
              <a:t>County Veterans Services Officer </a:t>
            </a:r>
          </a:p>
          <a:p>
            <a:pPr lvl="1"/>
            <a:r>
              <a:rPr lang="en-US" sz="2400" dirty="0"/>
              <a:t>For other County data, individual appointed by the county board –if none, then the RA is the county coordinator or administrator or, if the county does not have a coordinator or administrator, the county auditor. </a:t>
            </a:r>
          </a:p>
          <a:p>
            <a:pPr>
              <a:buClr>
                <a:schemeClr val="tx2"/>
              </a:buClr>
              <a:buSzPct val="80000"/>
            </a:pPr>
            <a:r>
              <a:rPr lang="en-US" sz="2800" dirty="0"/>
              <a:t>Data practices compliance official (DPCO) </a:t>
            </a:r>
          </a:p>
          <a:p>
            <a:pPr>
              <a:buClr>
                <a:schemeClr val="tx2"/>
              </a:buClr>
              <a:buSzPct val="80000"/>
            </a:pPr>
            <a:r>
              <a:rPr lang="en-US" sz="2800" dirty="0"/>
              <a:t>Designees (optional, consider police department) </a:t>
            </a:r>
          </a:p>
          <a:p>
            <a:pPr>
              <a:buClr>
                <a:schemeClr val="tx2"/>
              </a:buClr>
              <a:buSzPct val="80000"/>
            </a:pPr>
            <a:r>
              <a:rPr lang="en-US" sz="2800" dirty="0"/>
              <a:t>All staff have some data practices responsibilities</a:t>
            </a:r>
          </a:p>
        </p:txBody>
      </p:sp>
      <p:sp>
        <p:nvSpPr>
          <p:cNvPr id="2" name="Title 1">
            <a:extLst>
              <a:ext uri="{FF2B5EF4-FFF2-40B4-BE49-F238E27FC236}">
                <a16:creationId xmlns:a16="http://schemas.microsoft.com/office/drawing/2014/main" id="{8951530F-8F7A-BFB3-CE39-4657A024F8DC}"/>
              </a:ext>
            </a:extLst>
          </p:cNvPr>
          <p:cNvSpPr>
            <a:spLocks noGrp="1"/>
          </p:cNvSpPr>
          <p:nvPr>
            <p:ph type="title"/>
          </p:nvPr>
        </p:nvSpPr>
        <p:spPr bwMode="ltGray">
          <a:xfrm>
            <a:off x="0" y="-1"/>
            <a:ext cx="9144000" cy="1228725"/>
          </a:xfrm>
        </p:spPr>
        <p:txBody>
          <a:bodyPr>
            <a:normAutofit/>
          </a:bodyPr>
          <a:lstStyle/>
          <a:p>
            <a:pPr algn="l"/>
            <a:r>
              <a:rPr lang="en-US" sz="3600" dirty="0"/>
              <a:t>Staff with data practices duties</a:t>
            </a:r>
          </a:p>
        </p:txBody>
      </p:sp>
    </p:spTree>
    <p:extLst>
      <p:ext uri="{BB962C8B-B14F-4D97-AF65-F5344CB8AC3E}">
        <p14:creationId xmlns:p14="http://schemas.microsoft.com/office/powerpoint/2010/main" val="4086359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CAA6F-2B5F-E402-5B7C-43B4502B12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D06B0-9129-3A26-F240-CD15FED70483}"/>
              </a:ext>
            </a:extLst>
          </p:cNvPr>
          <p:cNvSpPr>
            <a:spLocks noGrp="1"/>
          </p:cNvSpPr>
          <p:nvPr>
            <p:ph type="title"/>
          </p:nvPr>
        </p:nvSpPr>
        <p:spPr bwMode="ltGray">
          <a:xfrm>
            <a:off x="0" y="0"/>
            <a:ext cx="9144000" cy="1219200"/>
          </a:xfrm>
        </p:spPr>
        <p:txBody>
          <a:bodyPr>
            <a:normAutofit/>
          </a:bodyPr>
          <a:lstStyle/>
          <a:p>
            <a:pPr algn="l"/>
            <a:r>
              <a:rPr lang="en-US" sz="3600" dirty="0"/>
              <a:t>Duties of the RA</a:t>
            </a:r>
            <a:endParaRPr lang="en-US" sz="2400" dirty="0"/>
          </a:p>
        </p:txBody>
      </p:sp>
      <p:sp>
        <p:nvSpPr>
          <p:cNvPr id="3" name="Content Placeholder 2">
            <a:extLst>
              <a:ext uri="{FF2B5EF4-FFF2-40B4-BE49-F238E27FC236}">
                <a16:creationId xmlns:a16="http://schemas.microsoft.com/office/drawing/2014/main" id="{01439C2B-4C2D-E4C6-8482-C5625A31C395}"/>
              </a:ext>
            </a:extLst>
          </p:cNvPr>
          <p:cNvSpPr>
            <a:spLocks noGrp="1"/>
          </p:cNvSpPr>
          <p:nvPr>
            <p:ph idx="1"/>
          </p:nvPr>
        </p:nvSpPr>
        <p:spPr>
          <a:xfrm>
            <a:off x="242170" y="1459148"/>
            <a:ext cx="8324317" cy="5233481"/>
          </a:xfrm>
        </p:spPr>
        <p:txBody>
          <a:bodyPr>
            <a:normAutofit/>
          </a:bodyPr>
          <a:lstStyle/>
          <a:p>
            <a:r>
              <a:rPr lang="en-US" sz="3200" dirty="0"/>
              <a:t>Duties:</a:t>
            </a:r>
          </a:p>
          <a:p>
            <a:pPr lvl="1"/>
            <a:r>
              <a:rPr lang="en-US" sz="2400" dirty="0"/>
              <a:t>Create policies and procedures</a:t>
            </a:r>
          </a:p>
          <a:p>
            <a:pPr lvl="1"/>
            <a:r>
              <a:rPr lang="en-US" sz="2400" dirty="0"/>
              <a:t>Provide training</a:t>
            </a:r>
          </a:p>
          <a:p>
            <a:pPr lvl="1"/>
            <a:r>
              <a:rPr lang="en-US" sz="2400" dirty="0"/>
              <a:t>Coordinate responses to data requests</a:t>
            </a:r>
          </a:p>
          <a:p>
            <a:pPr lvl="1"/>
            <a:r>
              <a:rPr lang="en-US" sz="2400" dirty="0"/>
              <a:t>Appoint the data practices compliance official </a:t>
            </a:r>
          </a:p>
          <a:p>
            <a:pPr lvl="1"/>
            <a:r>
              <a:rPr lang="en-US" sz="2400" dirty="0"/>
              <a:t>Designate designees</a:t>
            </a:r>
          </a:p>
        </p:txBody>
      </p:sp>
    </p:spTree>
    <p:extLst>
      <p:ext uri="{BB962C8B-B14F-4D97-AF65-F5344CB8AC3E}">
        <p14:creationId xmlns:p14="http://schemas.microsoft.com/office/powerpoint/2010/main" val="1376438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C7B15-C2E8-90A6-3978-2F1CCFC313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198C4E-CD08-5C08-ADDB-50DA9601E56B}"/>
              </a:ext>
            </a:extLst>
          </p:cNvPr>
          <p:cNvSpPr>
            <a:spLocks noGrp="1"/>
          </p:cNvSpPr>
          <p:nvPr>
            <p:ph type="title"/>
          </p:nvPr>
        </p:nvSpPr>
        <p:spPr>
          <a:xfrm>
            <a:off x="171450" y="123825"/>
            <a:ext cx="7886700" cy="914400"/>
          </a:xfrm>
        </p:spPr>
        <p:txBody>
          <a:bodyPr>
            <a:normAutofit/>
          </a:bodyPr>
          <a:lstStyle/>
          <a:p>
            <a:pPr algn="l"/>
            <a:r>
              <a:rPr lang="en-US" dirty="0"/>
              <a:t>DPCO duties</a:t>
            </a:r>
            <a:br>
              <a:rPr lang="en-US" dirty="0"/>
            </a:br>
            <a:r>
              <a:rPr lang="en-US" sz="2700" dirty="0"/>
              <a:t>§ 13.05, subd. 13</a:t>
            </a:r>
          </a:p>
        </p:txBody>
      </p:sp>
      <p:sp>
        <p:nvSpPr>
          <p:cNvPr id="3" name="Content Placeholder 2">
            <a:extLst>
              <a:ext uri="{FF2B5EF4-FFF2-40B4-BE49-F238E27FC236}">
                <a16:creationId xmlns:a16="http://schemas.microsoft.com/office/drawing/2014/main" id="{A027B3C7-4F8D-3256-8DAA-CD0CDD0CB1BF}"/>
              </a:ext>
            </a:extLst>
          </p:cNvPr>
          <p:cNvSpPr>
            <a:spLocks noGrp="1"/>
          </p:cNvSpPr>
          <p:nvPr>
            <p:ph idx="1"/>
          </p:nvPr>
        </p:nvSpPr>
        <p:spPr/>
        <p:txBody>
          <a:bodyPr>
            <a:normAutofit/>
          </a:bodyPr>
          <a:lstStyle/>
          <a:p>
            <a:pPr marL="0" indent="0">
              <a:buNone/>
            </a:pPr>
            <a:r>
              <a:rPr lang="en-US" sz="2400" dirty="0"/>
              <a:t>The </a:t>
            </a:r>
            <a:r>
              <a:rPr lang="en-US" sz="2400" b="1" dirty="0"/>
              <a:t>data practices compliance official </a:t>
            </a:r>
            <a:r>
              <a:rPr lang="en-US" sz="2400" dirty="0"/>
              <a:t>is the designated employee of the government entity to whom persons may direct questions or concerns regarding problems in obtaining access to data or other data practices problems. The responsible authority may be the data practices compliance official.</a:t>
            </a:r>
          </a:p>
        </p:txBody>
      </p:sp>
    </p:spTree>
    <p:extLst>
      <p:ext uri="{BB962C8B-B14F-4D97-AF65-F5344CB8AC3E}">
        <p14:creationId xmlns:p14="http://schemas.microsoft.com/office/powerpoint/2010/main" val="3464057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3E550-264C-2B86-CE38-2089BA3816EF}"/>
            </a:ext>
          </a:extLst>
        </p:cNvPr>
        <p:cNvGrpSpPr/>
        <p:nvPr/>
      </p:nvGrpSpPr>
      <p:grpSpPr>
        <a:xfrm>
          <a:off x="0" y="0"/>
          <a:ext cx="0" cy="0"/>
          <a:chOff x="0" y="0"/>
          <a:chExt cx="0" cy="0"/>
        </a:xfrm>
      </p:grpSpPr>
      <p:pic>
        <p:nvPicPr>
          <p:cNvPr id="5" name="Picture 4" descr="&quot;please take a number&quot; dispenser" title="picture">
            <a:extLst>
              <a:ext uri="{FF2B5EF4-FFF2-40B4-BE49-F238E27FC236}">
                <a16:creationId xmlns:a16="http://schemas.microsoft.com/office/drawing/2014/main" id="{31448634-DCD2-6CCA-F6F8-6C3CB772FA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3145573"/>
            <a:ext cx="2133600" cy="3140927"/>
          </a:xfrm>
          <a:prstGeom prst="rect">
            <a:avLst/>
          </a:prstGeom>
          <a:noFill/>
          <a:ln w="28575">
            <a:solidFill>
              <a:schemeClr val="accent1"/>
            </a:solidFill>
          </a:ln>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75F9CF9-9855-F173-0FEC-9FC3F7DC57B4}"/>
              </a:ext>
            </a:extLst>
          </p:cNvPr>
          <p:cNvSpPr>
            <a:spLocks noGrp="1"/>
          </p:cNvSpPr>
          <p:nvPr>
            <p:ph idx="1"/>
          </p:nvPr>
        </p:nvSpPr>
        <p:spPr>
          <a:xfrm>
            <a:off x="353271" y="1475789"/>
            <a:ext cx="8285406" cy="4961108"/>
          </a:xfrm>
        </p:spPr>
        <p:txBody>
          <a:bodyPr/>
          <a:lstStyle/>
          <a:p>
            <a:pPr marL="0" lvl="0" indent="0" defTabSz="914400">
              <a:spcBef>
                <a:spcPct val="20000"/>
              </a:spcBef>
              <a:spcAft>
                <a:spcPts val="0"/>
              </a:spcAft>
              <a:buClr>
                <a:srgbClr val="1F497D"/>
              </a:buClr>
              <a:buSzPct val="100000"/>
              <a:buNone/>
            </a:pPr>
            <a:r>
              <a:rPr lang="en-US" sz="3200" dirty="0"/>
              <a:t>Members of the public and data subjects can request data – to inspect or get copies</a:t>
            </a:r>
          </a:p>
          <a:p>
            <a:pPr marL="914400" lvl="1" indent="-457200" defTabSz="914400">
              <a:spcBef>
                <a:spcPct val="20000"/>
              </a:spcBef>
              <a:spcAft>
                <a:spcPts val="0"/>
              </a:spcAft>
              <a:buClr>
                <a:srgbClr val="1F497D"/>
              </a:buClr>
              <a:buSzPct val="100000"/>
            </a:pPr>
            <a:r>
              <a:rPr lang="en-US" sz="2800" dirty="0"/>
              <a:t>Written requests </a:t>
            </a:r>
          </a:p>
          <a:p>
            <a:pPr marL="914400" lvl="1" indent="-457200" defTabSz="914400">
              <a:spcBef>
                <a:spcPct val="20000"/>
              </a:spcBef>
              <a:spcAft>
                <a:spcPts val="0"/>
              </a:spcAft>
              <a:buClr>
                <a:srgbClr val="1F497D"/>
              </a:buClr>
              <a:buSzPct val="100000"/>
            </a:pPr>
            <a:r>
              <a:rPr lang="en-US" sz="2800" dirty="0"/>
              <a:t>Accepting requests</a:t>
            </a:r>
          </a:p>
          <a:p>
            <a:pPr marL="1257300" lvl="2" indent="-342900" defTabSz="914400">
              <a:spcBef>
                <a:spcPct val="20000"/>
              </a:spcBef>
              <a:spcAft>
                <a:spcPts val="0"/>
              </a:spcAft>
              <a:buClr>
                <a:srgbClr val="1F497D"/>
              </a:buClr>
              <a:buSzPct val="100000"/>
            </a:pPr>
            <a:r>
              <a:rPr lang="en-US" sz="2400" dirty="0"/>
              <a:t>Designated email</a:t>
            </a:r>
            <a:br>
              <a:rPr lang="en-US" sz="2400" dirty="0"/>
            </a:br>
            <a:r>
              <a:rPr lang="en-US" sz="2400" dirty="0"/>
              <a:t>address for data requests</a:t>
            </a:r>
          </a:p>
          <a:p>
            <a:pPr marL="1257300" lvl="2" indent="-342900" defTabSz="914400">
              <a:spcBef>
                <a:spcPct val="20000"/>
              </a:spcBef>
              <a:spcAft>
                <a:spcPts val="0"/>
              </a:spcAft>
              <a:buClr>
                <a:srgbClr val="1F497D"/>
              </a:buClr>
              <a:buSzPct val="100000"/>
            </a:pPr>
            <a:r>
              <a:rPr lang="en-US" sz="2400" dirty="0"/>
              <a:t>Forms</a:t>
            </a:r>
          </a:p>
          <a:p>
            <a:pPr marL="1257300" lvl="2" indent="-342900" defTabSz="914400">
              <a:spcBef>
                <a:spcPct val="20000"/>
              </a:spcBef>
              <a:spcAft>
                <a:spcPts val="0"/>
              </a:spcAft>
              <a:buClr>
                <a:srgbClr val="1F497D"/>
              </a:buClr>
              <a:buSzPct val="100000"/>
            </a:pPr>
            <a:r>
              <a:rPr lang="en-US" sz="2400" dirty="0"/>
              <a:t>Use of portal/vendor</a:t>
            </a:r>
          </a:p>
          <a:p>
            <a:endParaRPr lang="en-US" dirty="0"/>
          </a:p>
        </p:txBody>
      </p:sp>
      <p:sp>
        <p:nvSpPr>
          <p:cNvPr id="2" name="Title 1">
            <a:extLst>
              <a:ext uri="{FF2B5EF4-FFF2-40B4-BE49-F238E27FC236}">
                <a16:creationId xmlns:a16="http://schemas.microsoft.com/office/drawing/2014/main" id="{27DECD03-9F80-8F45-6F58-F7714E5158D4}"/>
              </a:ext>
            </a:extLst>
          </p:cNvPr>
          <p:cNvSpPr>
            <a:spLocks noGrp="1"/>
          </p:cNvSpPr>
          <p:nvPr>
            <p:ph type="title"/>
          </p:nvPr>
        </p:nvSpPr>
        <p:spPr bwMode="ltGray">
          <a:xfrm>
            <a:off x="0" y="-1"/>
            <a:ext cx="9144000" cy="1200151"/>
          </a:xfrm>
        </p:spPr>
        <p:txBody>
          <a:bodyPr>
            <a:normAutofit/>
          </a:bodyPr>
          <a:lstStyle/>
          <a:p>
            <a:pPr algn="l"/>
            <a:r>
              <a:rPr lang="en-US" sz="3600" dirty="0"/>
              <a:t>Requests for data</a:t>
            </a:r>
            <a:br>
              <a:rPr lang="en-US" sz="3600" dirty="0"/>
            </a:br>
            <a:r>
              <a:rPr lang="en-US" sz="3200" dirty="0"/>
              <a:t>(</a:t>
            </a:r>
            <a:r>
              <a:rPr lang="en-US" sz="2800" dirty="0"/>
              <a:t>Minn. Statutes §§13.03 and 13.04)</a:t>
            </a:r>
            <a:endParaRPr lang="en-US" sz="3600" dirty="0"/>
          </a:p>
        </p:txBody>
      </p:sp>
    </p:spTree>
    <p:extLst>
      <p:ext uri="{BB962C8B-B14F-4D97-AF65-F5344CB8AC3E}">
        <p14:creationId xmlns:p14="http://schemas.microsoft.com/office/powerpoint/2010/main" val="1495366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52399"/>
            <a:ext cx="8534400" cy="838201"/>
          </a:xfrm>
        </p:spPr>
        <p:txBody>
          <a:bodyPr>
            <a:normAutofit/>
          </a:bodyPr>
          <a:lstStyle/>
          <a:p>
            <a:pPr algn="l"/>
            <a:r>
              <a:rPr lang="en-US" sz="3600" dirty="0"/>
              <a:t>Who we are and what we do</a:t>
            </a:r>
          </a:p>
        </p:txBody>
      </p:sp>
      <p:sp>
        <p:nvSpPr>
          <p:cNvPr id="7" name="Content Placeholder 2"/>
          <p:cNvSpPr>
            <a:spLocks noGrp="1"/>
          </p:cNvSpPr>
          <p:nvPr>
            <p:ph idx="1"/>
          </p:nvPr>
        </p:nvSpPr>
        <p:spPr>
          <a:xfrm>
            <a:off x="301658" y="1597009"/>
            <a:ext cx="8232742" cy="4577547"/>
          </a:xfrm>
        </p:spPr>
        <p:txBody>
          <a:bodyPr>
            <a:normAutofit/>
          </a:bodyPr>
          <a:lstStyle/>
          <a:p>
            <a:pPr marL="0" indent="0">
              <a:buClr>
                <a:srgbClr val="0054A6"/>
              </a:buClr>
              <a:buNone/>
            </a:pPr>
            <a:r>
              <a:rPr lang="en-US" sz="3200" dirty="0">
                <a:solidFill>
                  <a:schemeClr val="tx2"/>
                </a:solidFill>
              </a:rPr>
              <a:t>Data Practices Office</a:t>
            </a:r>
          </a:p>
          <a:p>
            <a:pPr lvl="1">
              <a:buClr>
                <a:srgbClr val="0054A6"/>
              </a:buClr>
            </a:pPr>
            <a:r>
              <a:rPr lang="en-US" sz="2000" dirty="0">
                <a:solidFill>
                  <a:schemeClr val="tx2"/>
                </a:solidFill>
              </a:rPr>
              <a:t>Informal advice/technical assistance</a:t>
            </a:r>
          </a:p>
          <a:p>
            <a:pPr lvl="1">
              <a:buClr>
                <a:srgbClr val="0054A6"/>
              </a:buClr>
            </a:pPr>
            <a:r>
              <a:rPr lang="en-US" sz="2000" dirty="0">
                <a:solidFill>
                  <a:schemeClr val="tx2"/>
                </a:solidFill>
              </a:rPr>
              <a:t>Commissioner of Administration advisory opinions</a:t>
            </a:r>
          </a:p>
          <a:p>
            <a:pPr lvl="1">
              <a:buClr>
                <a:srgbClr val="0054A6"/>
              </a:buClr>
            </a:pPr>
            <a:r>
              <a:rPr lang="en-US" sz="2000" dirty="0">
                <a:solidFill>
                  <a:schemeClr val="tx2"/>
                </a:solidFill>
              </a:rPr>
              <a:t>Website and info pages: </a:t>
            </a:r>
            <a:r>
              <a:rPr lang="en-US" sz="2000" dirty="0">
                <a:solidFill>
                  <a:schemeClr val="tx2"/>
                </a:solidFill>
                <a:hlinkClick r:id="rId3"/>
              </a:rPr>
              <a:t>https://mn.gov/admin/data-practices/</a:t>
            </a:r>
            <a:r>
              <a:rPr lang="en-US" sz="2000" dirty="0">
                <a:solidFill>
                  <a:schemeClr val="tx2"/>
                </a:solidFill>
              </a:rPr>
              <a:t> </a:t>
            </a:r>
          </a:p>
          <a:p>
            <a:pPr lvl="1">
              <a:buClr>
                <a:srgbClr val="0054A6"/>
              </a:buClr>
            </a:pPr>
            <a:r>
              <a:rPr lang="en-US" sz="2000" dirty="0">
                <a:solidFill>
                  <a:schemeClr val="tx2"/>
                </a:solidFill>
              </a:rPr>
              <a:t>Email list and newsletters</a:t>
            </a:r>
          </a:p>
          <a:p>
            <a:pPr lvl="1">
              <a:buClr>
                <a:srgbClr val="0054A6"/>
              </a:buClr>
            </a:pPr>
            <a:r>
              <a:rPr lang="en-US" sz="2000" dirty="0">
                <a:solidFill>
                  <a:schemeClr val="tx2"/>
                </a:solidFill>
              </a:rPr>
              <a:t>Legislative assistance</a:t>
            </a:r>
          </a:p>
          <a:p>
            <a:pPr lvl="1">
              <a:buClr>
                <a:srgbClr val="0054A6"/>
              </a:buClr>
            </a:pPr>
            <a:r>
              <a:rPr lang="en-US" sz="2000" dirty="0">
                <a:solidFill>
                  <a:schemeClr val="tx2"/>
                </a:solidFill>
              </a:rPr>
              <a:t>Training</a:t>
            </a:r>
          </a:p>
        </p:txBody>
      </p:sp>
      <p:pic>
        <p:nvPicPr>
          <p:cNvPr id="4" name="Picture 3"/>
          <p:cNvPicPr>
            <a:picLocks noChangeAspect="1"/>
          </p:cNvPicPr>
          <p:nvPr/>
        </p:nvPicPr>
        <p:blipFill>
          <a:blip r:embed="rId4"/>
          <a:stretch>
            <a:fillRect/>
          </a:stretch>
        </p:blipFill>
        <p:spPr>
          <a:xfrm>
            <a:off x="4343400" y="3849093"/>
            <a:ext cx="4800600" cy="3008907"/>
          </a:xfrm>
          <a:prstGeom prst="rect">
            <a:avLst/>
          </a:prstGeom>
        </p:spPr>
      </p:pic>
    </p:spTree>
    <p:extLst>
      <p:ext uri="{BB962C8B-B14F-4D97-AF65-F5344CB8AC3E}">
        <p14:creationId xmlns:p14="http://schemas.microsoft.com/office/powerpoint/2010/main" val="506395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E48A2-CB21-98F7-CCDA-C861E5F254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1F17E7-634B-4718-74F6-E916C7080CE3}"/>
              </a:ext>
            </a:extLst>
          </p:cNvPr>
          <p:cNvSpPr>
            <a:spLocks noGrp="1"/>
          </p:cNvSpPr>
          <p:nvPr>
            <p:ph type="title"/>
          </p:nvPr>
        </p:nvSpPr>
        <p:spPr>
          <a:xfrm>
            <a:off x="74468" y="143164"/>
            <a:ext cx="7886700" cy="914400"/>
          </a:xfrm>
        </p:spPr>
        <p:txBody>
          <a:bodyPr>
            <a:normAutofit/>
          </a:bodyPr>
          <a:lstStyle/>
          <a:p>
            <a:pPr algn="l"/>
            <a:r>
              <a:rPr lang="en-US" sz="3600" dirty="0"/>
              <a:t>Resources</a:t>
            </a:r>
          </a:p>
        </p:txBody>
      </p:sp>
      <p:sp>
        <p:nvSpPr>
          <p:cNvPr id="3" name="Content Placeholder 2">
            <a:extLst>
              <a:ext uri="{FF2B5EF4-FFF2-40B4-BE49-F238E27FC236}">
                <a16:creationId xmlns:a16="http://schemas.microsoft.com/office/drawing/2014/main" id="{5B5B2770-47C4-4987-2787-048404054DD3}"/>
              </a:ext>
            </a:extLst>
          </p:cNvPr>
          <p:cNvSpPr>
            <a:spLocks noGrp="1"/>
          </p:cNvSpPr>
          <p:nvPr>
            <p:ph idx="1"/>
          </p:nvPr>
        </p:nvSpPr>
        <p:spPr/>
        <p:txBody>
          <a:bodyPr>
            <a:normAutofit/>
          </a:bodyPr>
          <a:lstStyle/>
          <a:p>
            <a:r>
              <a:rPr lang="en-US" sz="2800" dirty="0">
                <a:hlinkClick r:id="rId2"/>
              </a:rPr>
              <a:t>Developing Data Practices Training</a:t>
            </a:r>
            <a:endParaRPr lang="en-US" sz="2800" dirty="0">
              <a:hlinkClick r:id="rId3"/>
            </a:endParaRPr>
          </a:p>
          <a:p>
            <a:r>
              <a:rPr lang="en-US" sz="2800" dirty="0">
                <a:hlinkClick r:id="rId3"/>
              </a:rPr>
              <a:t>Data Practices Basics Webinar</a:t>
            </a:r>
            <a:endParaRPr lang="en-US" sz="2800" dirty="0"/>
          </a:p>
          <a:p>
            <a:r>
              <a:rPr lang="en-US" sz="2800" dirty="0">
                <a:hlinkClick r:id="rId4"/>
              </a:rPr>
              <a:t>What All Responsible Authorities Need to Know</a:t>
            </a:r>
            <a:endParaRPr lang="en-US" sz="2800" dirty="0"/>
          </a:p>
          <a:p>
            <a:r>
              <a:rPr lang="en-US" sz="2800" dirty="0">
                <a:hlinkClick r:id="rId5"/>
              </a:rPr>
              <a:t>What All Employees Need to Know</a:t>
            </a:r>
            <a:endParaRPr lang="en-US" sz="2800" dirty="0"/>
          </a:p>
          <a:p>
            <a:endParaRPr lang="en-US" sz="2800" dirty="0"/>
          </a:p>
        </p:txBody>
      </p:sp>
    </p:spTree>
    <p:extLst>
      <p:ext uri="{BB962C8B-B14F-4D97-AF65-F5344CB8AC3E}">
        <p14:creationId xmlns:p14="http://schemas.microsoft.com/office/powerpoint/2010/main" val="4035570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8439150" cy="1238250"/>
          </a:xfrm>
        </p:spPr>
        <p:txBody>
          <a:bodyPr>
            <a:normAutofit/>
          </a:bodyPr>
          <a:lstStyle/>
          <a:p>
            <a:pPr algn="l"/>
            <a:r>
              <a:rPr lang="en-US" sz="3600" dirty="0"/>
              <a:t>Government data</a:t>
            </a:r>
          </a:p>
        </p:txBody>
      </p:sp>
      <p:graphicFrame>
        <p:nvGraphicFramePr>
          <p:cNvPr id="4" name="Content Placeholder 3"/>
          <p:cNvGraphicFramePr>
            <a:graphicFrameLocks noGrp="1"/>
          </p:cNvGraphicFramePr>
          <p:nvPr>
            <p:ph idx="1"/>
          </p:nvPr>
        </p:nvGraphicFramePr>
        <p:xfrm>
          <a:off x="473075" y="1747838"/>
          <a:ext cx="8229600" cy="4285121"/>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536081">
                <a:tc>
                  <a:txBody>
                    <a:bodyPr/>
                    <a:lstStyle/>
                    <a:p>
                      <a:r>
                        <a:rPr lang="en-US" sz="2800" b="0" dirty="0"/>
                        <a:t>Data on individuals</a:t>
                      </a:r>
                    </a:p>
                  </a:txBody>
                  <a:tcPr/>
                </a:tc>
                <a:tc>
                  <a:txBody>
                    <a:bodyPr/>
                    <a:lstStyle/>
                    <a:p>
                      <a:r>
                        <a:rPr lang="en-US" sz="2800" b="0" dirty="0"/>
                        <a:t>Data not on individuals</a:t>
                      </a:r>
                    </a:p>
                  </a:txBody>
                  <a:tcPr/>
                </a:tc>
                <a:extLst>
                  <a:ext uri="{0D108BD9-81ED-4DB2-BD59-A6C34878D82A}">
                    <a16:rowId xmlns:a16="http://schemas.microsoft.com/office/drawing/2014/main" val="10000"/>
                  </a:ext>
                </a:extLst>
              </a:tr>
              <a:tr h="3260442">
                <a:tc>
                  <a:txBody>
                    <a:bodyPr/>
                    <a:lstStyle/>
                    <a:p>
                      <a:r>
                        <a:rPr lang="en-US" sz="2400" dirty="0"/>
                        <a:t>Data that identify someone</a:t>
                      </a:r>
                    </a:p>
                    <a:p>
                      <a:pPr marL="285750" indent="-285750" algn="l">
                        <a:buFont typeface="Arial" panose="020B0604020202020204" pitchFamily="34" charset="0"/>
                        <a:buChar char="•"/>
                      </a:pPr>
                      <a:r>
                        <a:rPr lang="en-US" sz="2400" baseline="0" dirty="0"/>
                        <a:t>Employee’s telephone number</a:t>
                      </a:r>
                    </a:p>
                    <a:p>
                      <a:pPr marL="285750" indent="-285750" algn="l">
                        <a:buFont typeface="Arial" panose="020B0604020202020204" pitchFamily="34" charset="0"/>
                        <a:buChar char="•"/>
                      </a:pPr>
                      <a:r>
                        <a:rPr lang="en-US" sz="2400" baseline="0" dirty="0"/>
                        <a:t>Name and address of adult arrestee</a:t>
                      </a:r>
                    </a:p>
                    <a:p>
                      <a:pPr marL="285750" indent="-285750" algn="l">
                        <a:buFont typeface="Arial" panose="020B0604020202020204" pitchFamily="34" charset="0"/>
                        <a:buChar char="•"/>
                      </a:pPr>
                      <a:r>
                        <a:rPr lang="en-US" sz="2400" baseline="0" dirty="0"/>
                        <a:t>Athlete of the week photograph</a:t>
                      </a:r>
                    </a:p>
                  </a:txBody>
                  <a:tcPr/>
                </a:tc>
                <a:tc>
                  <a:txBody>
                    <a:bodyPr/>
                    <a:lstStyle/>
                    <a:p>
                      <a:r>
                        <a:rPr lang="en-US" sz="2400" dirty="0"/>
                        <a:t>Data that do not identify someone</a:t>
                      </a:r>
                    </a:p>
                    <a:p>
                      <a:pPr marL="285750" indent="-285750" algn="l">
                        <a:buFont typeface="Arial" panose="020B0604020202020204" pitchFamily="34" charset="0"/>
                        <a:buChar char="•"/>
                      </a:pPr>
                      <a:r>
                        <a:rPr lang="en-US" sz="2400" dirty="0"/>
                        <a:t>Makes</a:t>
                      </a:r>
                      <a:r>
                        <a:rPr lang="en-US" sz="2400" baseline="0" dirty="0"/>
                        <a:t> and models </a:t>
                      </a:r>
                      <a:r>
                        <a:rPr lang="en-US" sz="2400" dirty="0"/>
                        <a:t>of fleet</a:t>
                      </a:r>
                      <a:r>
                        <a:rPr lang="en-US" sz="2400" baseline="0" dirty="0"/>
                        <a:t> trucks</a:t>
                      </a:r>
                    </a:p>
                    <a:p>
                      <a:pPr marL="285750" indent="-285750" algn="l">
                        <a:buFont typeface="Arial" panose="020B0604020202020204" pitchFamily="34" charset="0"/>
                        <a:buChar char="•"/>
                      </a:pPr>
                      <a:r>
                        <a:rPr lang="en-US" sz="2400" baseline="0" dirty="0"/>
                        <a:t>Names of companies that are preferred vendors</a:t>
                      </a:r>
                    </a:p>
                    <a:p>
                      <a:pPr marL="285750" indent="-285750" algn="l">
                        <a:buFont typeface="Arial" panose="020B0604020202020204" pitchFamily="34" charset="0"/>
                        <a:buChar char="•"/>
                      </a:pPr>
                      <a:r>
                        <a:rPr lang="en-US" sz="2400" baseline="0" dirty="0"/>
                        <a:t>List of government websites</a:t>
                      </a:r>
                    </a:p>
                    <a:p>
                      <a:pPr marL="285750" indent="-285750" algn="l">
                        <a:buFont typeface="Arial" panose="020B0604020202020204" pitchFamily="34" charset="0"/>
                        <a:buChar char="•"/>
                      </a:pPr>
                      <a:r>
                        <a:rPr lang="en-US" sz="2400" baseline="0" dirty="0"/>
                        <a:t>De-identified data on individuals</a:t>
                      </a:r>
                    </a:p>
                    <a:p>
                      <a:endParaRPr lang="en-US" sz="2400" dirty="0"/>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397873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8562" y="1614792"/>
            <a:ext cx="8443608" cy="4679004"/>
          </a:xfrm>
        </p:spPr>
        <p:txBody>
          <a:bodyPr>
            <a:normAutofit/>
          </a:bodyPr>
          <a:lstStyle/>
          <a:p>
            <a:endParaRPr lang="en-US" dirty="0"/>
          </a:p>
        </p:txBody>
      </p:sp>
      <p:graphicFrame>
        <p:nvGraphicFramePr>
          <p:cNvPr id="4" name="Content Placeholder 3" descr="government data classification" title="chart"/>
          <p:cNvGraphicFramePr>
            <a:graphicFrameLocks/>
          </p:cNvGraphicFramePr>
          <p:nvPr/>
        </p:nvGraphicFramePr>
        <p:xfrm>
          <a:off x="139849" y="1344706"/>
          <a:ext cx="8927951" cy="5421854"/>
        </p:xfrm>
        <a:graphic>
          <a:graphicData uri="http://schemas.openxmlformats.org/drawingml/2006/table">
            <a:tbl>
              <a:tblPr firstRow="1" bandRow="1">
                <a:tableStyleId>{5C22544A-7EE6-4342-B048-85BDC9FD1C3A}</a:tableStyleId>
              </a:tblPr>
              <a:tblGrid>
                <a:gridCol w="1495313">
                  <a:extLst>
                    <a:ext uri="{9D8B030D-6E8A-4147-A177-3AD203B41FA5}">
                      <a16:colId xmlns:a16="http://schemas.microsoft.com/office/drawing/2014/main" val="20000"/>
                    </a:ext>
                  </a:extLst>
                </a:gridCol>
                <a:gridCol w="4409881">
                  <a:extLst>
                    <a:ext uri="{9D8B030D-6E8A-4147-A177-3AD203B41FA5}">
                      <a16:colId xmlns:a16="http://schemas.microsoft.com/office/drawing/2014/main" val="20001"/>
                    </a:ext>
                  </a:extLst>
                </a:gridCol>
                <a:gridCol w="3022757">
                  <a:extLst>
                    <a:ext uri="{9D8B030D-6E8A-4147-A177-3AD203B41FA5}">
                      <a16:colId xmlns:a16="http://schemas.microsoft.com/office/drawing/2014/main" val="20002"/>
                    </a:ext>
                  </a:extLst>
                </a:gridCol>
              </a:tblGrid>
              <a:tr h="666974">
                <a:tc>
                  <a:txBody>
                    <a:bodyPr/>
                    <a:lstStyle/>
                    <a:p>
                      <a:pPr algn="ctr"/>
                      <a:r>
                        <a:rPr lang="en-US" sz="1800" dirty="0"/>
                        <a:t>Classification</a:t>
                      </a:r>
                    </a:p>
                  </a:txBody>
                  <a:tcPr anchor="ctr"/>
                </a:tc>
                <a:tc>
                  <a:txBody>
                    <a:bodyPr/>
                    <a:lstStyle/>
                    <a:p>
                      <a:pPr algn="ctr"/>
                      <a:r>
                        <a:rPr lang="en-US" sz="1800" dirty="0"/>
                        <a:t>Meaning of classification</a:t>
                      </a:r>
                    </a:p>
                  </a:txBody>
                  <a:tcPr anchor="ctr"/>
                </a:tc>
                <a:tc>
                  <a:txBody>
                    <a:bodyPr/>
                    <a:lstStyle/>
                    <a:p>
                      <a:pPr algn="ctr"/>
                      <a:r>
                        <a:rPr lang="en-US" sz="1800" dirty="0"/>
                        <a:t>Examples</a:t>
                      </a:r>
                    </a:p>
                  </a:txBody>
                  <a:tcPr anchor="ctr"/>
                </a:tc>
                <a:extLst>
                  <a:ext uri="{0D108BD9-81ED-4DB2-BD59-A6C34878D82A}">
                    <a16:rowId xmlns:a16="http://schemas.microsoft.com/office/drawing/2014/main" val="10000"/>
                  </a:ext>
                </a:extLst>
              </a:tr>
              <a:tr h="663717">
                <a:tc>
                  <a:txBody>
                    <a:bodyPr/>
                    <a:lstStyle/>
                    <a:p>
                      <a:r>
                        <a:rPr lang="en-US" sz="2000" dirty="0"/>
                        <a:t>Public</a:t>
                      </a:r>
                    </a:p>
                  </a:txBody>
                  <a:tcPr anchor="ctr"/>
                </a:tc>
                <a:tc>
                  <a:txBody>
                    <a:bodyPr/>
                    <a:lstStyle/>
                    <a:p>
                      <a:r>
                        <a:rPr lang="en-US" sz="2000" dirty="0"/>
                        <a:t>Available to</a:t>
                      </a:r>
                      <a:r>
                        <a:rPr lang="en-US" sz="2000" baseline="0" dirty="0"/>
                        <a:t> anyone for any reason</a:t>
                      </a:r>
                      <a:endParaRPr lang="en-US" sz="2000" dirty="0"/>
                    </a:p>
                  </a:txBody>
                  <a:tcPr anchor="ctr"/>
                </a:tc>
                <a:tc>
                  <a:txBody>
                    <a:bodyPr/>
                    <a:lstStyle/>
                    <a:p>
                      <a:r>
                        <a:rPr lang="en-US" sz="2000" dirty="0"/>
                        <a:t>Employee name &amp; salary</a:t>
                      </a:r>
                    </a:p>
                  </a:txBody>
                  <a:tcPr anchor="ctr"/>
                </a:tc>
                <a:extLst>
                  <a:ext uri="{0D108BD9-81ED-4DB2-BD59-A6C34878D82A}">
                    <a16:rowId xmlns:a16="http://schemas.microsoft.com/office/drawing/2014/main" val="10001"/>
                  </a:ext>
                </a:extLst>
              </a:tr>
              <a:tr h="1974051">
                <a:tc>
                  <a:txBody>
                    <a:bodyPr/>
                    <a:lstStyle/>
                    <a:p>
                      <a:r>
                        <a:rPr lang="en-US" sz="2000" dirty="0"/>
                        <a:t>Private/</a:t>
                      </a:r>
                    </a:p>
                    <a:p>
                      <a:r>
                        <a:rPr lang="en-US" sz="2000" dirty="0"/>
                        <a:t>Nonpublic</a:t>
                      </a:r>
                    </a:p>
                  </a:txBody>
                  <a:tcPr anchor="ctr"/>
                </a:tc>
                <a:tc>
                  <a:txBody>
                    <a:bodyPr/>
                    <a:lstStyle/>
                    <a:p>
                      <a:r>
                        <a:rPr lang="en-US" sz="2000" dirty="0"/>
                        <a:t>Available to:</a:t>
                      </a:r>
                    </a:p>
                    <a:p>
                      <a:pPr marL="285750" indent="-285750">
                        <a:buFont typeface="Arial" panose="020B0604020202020204" pitchFamily="34" charset="0"/>
                        <a:buChar char="•"/>
                      </a:pPr>
                      <a:r>
                        <a:rPr lang="en-US" sz="2000" dirty="0"/>
                        <a:t>Data subject</a:t>
                      </a:r>
                    </a:p>
                    <a:p>
                      <a:pPr marL="285750" indent="-285750">
                        <a:buFont typeface="Arial" panose="020B0604020202020204" pitchFamily="34" charset="0"/>
                        <a:buChar char="•"/>
                      </a:pPr>
                      <a:r>
                        <a:rPr lang="en-US" sz="2000" dirty="0"/>
                        <a:t>Those in the entity whose work assignment requires access</a:t>
                      </a:r>
                    </a:p>
                    <a:p>
                      <a:pPr marL="285750" indent="-285750">
                        <a:buFont typeface="Arial" panose="020B0604020202020204" pitchFamily="34" charset="0"/>
                        <a:buChar char="•"/>
                      </a:pPr>
                      <a:r>
                        <a:rPr lang="en-US" sz="2000" dirty="0"/>
                        <a:t>Entities authorized by law</a:t>
                      </a:r>
                    </a:p>
                    <a:p>
                      <a:pPr marL="285750" indent="-285750">
                        <a:buFont typeface="Arial" panose="020B0604020202020204" pitchFamily="34" charset="0"/>
                        <a:buChar char="•"/>
                      </a:pPr>
                      <a:r>
                        <a:rPr lang="en-US" sz="2000" dirty="0"/>
                        <a:t>Those authorized by data subject</a:t>
                      </a:r>
                    </a:p>
                  </a:txBody>
                  <a:tcPr anchor="ctr"/>
                </a:tc>
                <a:tc>
                  <a:txBody>
                    <a:bodyPr/>
                    <a:lstStyle/>
                    <a:p>
                      <a:r>
                        <a:rPr lang="en-US" sz="2000" dirty="0"/>
                        <a:t>Employee home address &amp;</a:t>
                      </a:r>
                      <a:r>
                        <a:rPr lang="en-US" sz="2000" baseline="0" dirty="0"/>
                        <a:t> home phone number</a:t>
                      </a:r>
                      <a:endParaRPr lang="en-US" sz="2000" dirty="0"/>
                    </a:p>
                  </a:txBody>
                  <a:tcPr anchor="ctr"/>
                </a:tc>
                <a:extLst>
                  <a:ext uri="{0D108BD9-81ED-4DB2-BD59-A6C34878D82A}">
                    <a16:rowId xmlns:a16="http://schemas.microsoft.com/office/drawing/2014/main" val="10002"/>
                  </a:ext>
                </a:extLst>
              </a:tr>
              <a:tr h="2117112">
                <a:tc>
                  <a:txBody>
                    <a:bodyPr/>
                    <a:lstStyle/>
                    <a:p>
                      <a:r>
                        <a:rPr lang="en-US" sz="2000" dirty="0"/>
                        <a:t>Confidential/Protected</a:t>
                      </a:r>
                      <a:r>
                        <a:rPr lang="en-US" sz="2000" baseline="0" dirty="0"/>
                        <a:t> nonpublic</a:t>
                      </a:r>
                      <a:endParaRPr lang="en-US" sz="2000" dirty="0"/>
                    </a:p>
                  </a:txBody>
                  <a:tcPr anchor="ctr"/>
                </a:tc>
                <a:tc>
                  <a:txBody>
                    <a:bodyPr/>
                    <a:lstStyle/>
                    <a:p>
                      <a:r>
                        <a:rPr lang="en-US" sz="2000" dirty="0"/>
                        <a:t>Available to:</a:t>
                      </a:r>
                    </a:p>
                    <a:p>
                      <a:pPr marL="285750" indent="-285750">
                        <a:buFont typeface="Arial" panose="020B0604020202020204" pitchFamily="34" charset="0"/>
                        <a:buChar char="•"/>
                      </a:pPr>
                      <a:r>
                        <a:rPr lang="en-US" sz="2000" dirty="0"/>
                        <a:t>Those in the entity whose work assignment requires access</a:t>
                      </a:r>
                    </a:p>
                    <a:p>
                      <a:pPr marL="285750" indent="-285750">
                        <a:buFont typeface="Arial" panose="020B0604020202020204" pitchFamily="34" charset="0"/>
                        <a:buChar char="•"/>
                      </a:pPr>
                      <a:r>
                        <a:rPr lang="en-US" sz="2000" dirty="0"/>
                        <a:t>Entities authorized by law</a:t>
                      </a:r>
                    </a:p>
                    <a:p>
                      <a:pPr marL="0" indent="0">
                        <a:buFont typeface="Arial" panose="020B0604020202020204" pitchFamily="34" charset="0"/>
                        <a:buNone/>
                      </a:pPr>
                      <a:r>
                        <a:rPr lang="en-US" sz="2000" dirty="0"/>
                        <a:t>Not</a:t>
                      </a:r>
                      <a:r>
                        <a:rPr lang="en-US" sz="2000" baseline="0" dirty="0"/>
                        <a:t> available to the data subject</a:t>
                      </a:r>
                      <a:endParaRPr lang="en-US" sz="2000" dirty="0"/>
                    </a:p>
                  </a:txBody>
                  <a:tcPr anchor="ctr"/>
                </a:tc>
                <a:tc>
                  <a:txBody>
                    <a:bodyPr/>
                    <a:lstStyle/>
                    <a:p>
                      <a:r>
                        <a:rPr lang="en-US" sz="2000" dirty="0"/>
                        <a:t>Data collected as part of an active civil legal action</a:t>
                      </a:r>
                    </a:p>
                  </a:txBody>
                  <a:tcPr anchor="ctr"/>
                </a:tc>
                <a:extLst>
                  <a:ext uri="{0D108BD9-81ED-4DB2-BD59-A6C34878D82A}">
                    <a16:rowId xmlns:a16="http://schemas.microsoft.com/office/drawing/2014/main" val="10003"/>
                  </a:ext>
                </a:extLst>
              </a:tr>
            </a:tbl>
          </a:graphicData>
        </a:graphic>
      </p:graphicFrame>
      <p:sp>
        <p:nvSpPr>
          <p:cNvPr id="2" name="Title 1"/>
          <p:cNvSpPr>
            <a:spLocks noGrp="1"/>
          </p:cNvSpPr>
          <p:nvPr>
            <p:ph type="title"/>
          </p:nvPr>
        </p:nvSpPr>
        <p:spPr bwMode="ltGray">
          <a:xfrm>
            <a:off x="0" y="0"/>
            <a:ext cx="9144000" cy="1228725"/>
          </a:xfrm>
        </p:spPr>
        <p:txBody>
          <a:bodyPr>
            <a:normAutofit/>
          </a:bodyPr>
          <a:lstStyle/>
          <a:p>
            <a:pPr algn="l"/>
            <a:r>
              <a:rPr lang="en-US" sz="3600" dirty="0"/>
              <a:t>Classification of government data</a:t>
            </a:r>
          </a:p>
        </p:txBody>
      </p:sp>
    </p:spTree>
    <p:extLst>
      <p:ext uri="{BB962C8B-B14F-4D97-AF65-F5344CB8AC3E}">
        <p14:creationId xmlns:p14="http://schemas.microsoft.com/office/powerpoint/2010/main" val="3232412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89726810"/>
              </p:ext>
            </p:extLst>
          </p:nvPr>
        </p:nvGraphicFramePr>
        <p:xfrm>
          <a:off x="520367" y="2306888"/>
          <a:ext cx="8274718" cy="2662154"/>
        </p:xfrm>
        <a:graphic>
          <a:graphicData uri="http://schemas.openxmlformats.org/drawingml/2006/table">
            <a:tbl>
              <a:tblPr firstRow="1" bandRow="1">
                <a:tableStyleId>{5C22544A-7EE6-4342-B048-85BDC9FD1C3A}</a:tableStyleId>
              </a:tblPr>
              <a:tblGrid>
                <a:gridCol w="1941655">
                  <a:extLst>
                    <a:ext uri="{9D8B030D-6E8A-4147-A177-3AD203B41FA5}">
                      <a16:colId xmlns:a16="http://schemas.microsoft.com/office/drawing/2014/main" val="20000"/>
                    </a:ext>
                  </a:extLst>
                </a:gridCol>
                <a:gridCol w="3451689">
                  <a:extLst>
                    <a:ext uri="{9D8B030D-6E8A-4147-A177-3AD203B41FA5}">
                      <a16:colId xmlns:a16="http://schemas.microsoft.com/office/drawing/2014/main" val="20001"/>
                    </a:ext>
                  </a:extLst>
                </a:gridCol>
                <a:gridCol w="2881374">
                  <a:extLst>
                    <a:ext uri="{9D8B030D-6E8A-4147-A177-3AD203B41FA5}">
                      <a16:colId xmlns:a16="http://schemas.microsoft.com/office/drawing/2014/main" val="20002"/>
                    </a:ext>
                  </a:extLst>
                </a:gridCol>
              </a:tblGrid>
              <a:tr h="1322532">
                <a:tc>
                  <a:txBody>
                    <a:bodyPr/>
                    <a:lstStyle/>
                    <a:p>
                      <a:pPr algn="ctr"/>
                      <a:endParaRPr lang="en-US" sz="2400" dirty="0"/>
                    </a:p>
                  </a:txBody>
                  <a:tcPr/>
                </a:tc>
                <a:tc>
                  <a:txBody>
                    <a:bodyPr/>
                    <a:lstStyle/>
                    <a:p>
                      <a:pPr algn="ctr"/>
                      <a:r>
                        <a:rPr lang="en-US" sz="2400" dirty="0"/>
                        <a:t>Member of the Public</a:t>
                      </a:r>
                    </a:p>
                    <a:p>
                      <a:pPr algn="ctr"/>
                      <a:r>
                        <a:rPr lang="en-US" sz="1800" b="0" dirty="0"/>
                        <a:t>(Section</a:t>
                      </a:r>
                      <a:r>
                        <a:rPr lang="en-US" sz="1800" b="0" baseline="0" dirty="0"/>
                        <a:t> 13.03, </a:t>
                      </a:r>
                      <a:r>
                        <a:rPr lang="en-US" sz="1800" b="0" baseline="0" dirty="0" err="1"/>
                        <a:t>subd</a:t>
                      </a:r>
                      <a:r>
                        <a:rPr lang="en-US" sz="1800" b="0" baseline="0" dirty="0"/>
                        <a:t>. 2;</a:t>
                      </a:r>
                    </a:p>
                    <a:p>
                      <a:pPr algn="ctr"/>
                      <a:r>
                        <a:rPr lang="en-US" sz="1800" b="0" baseline="0" dirty="0"/>
                        <a:t>Minn. Rules, part 1205.0300)</a:t>
                      </a:r>
                      <a:endParaRPr lang="en-US" sz="1800" b="0" dirty="0"/>
                    </a:p>
                  </a:txBody>
                  <a:tcPr/>
                </a:tc>
                <a:tc>
                  <a:txBody>
                    <a:bodyPr/>
                    <a:lstStyle/>
                    <a:p>
                      <a:pPr algn="ctr"/>
                      <a:r>
                        <a:rPr lang="en-US" sz="2400" dirty="0"/>
                        <a:t>Data Subject</a:t>
                      </a:r>
                    </a:p>
                    <a:p>
                      <a:pPr algn="ctr"/>
                      <a:r>
                        <a:rPr lang="en-US" sz="1800" b="0" dirty="0"/>
                        <a:t>(Section 13.04, </a:t>
                      </a:r>
                      <a:r>
                        <a:rPr lang="en-US" sz="1800" b="0" dirty="0" err="1"/>
                        <a:t>subd</a:t>
                      </a:r>
                      <a:r>
                        <a:rPr lang="en-US" sz="1800" b="0" dirty="0"/>
                        <a:t>. </a:t>
                      </a:r>
                      <a:r>
                        <a:rPr lang="en-US" sz="1800" b="0"/>
                        <a:t>3)</a:t>
                      </a:r>
                      <a:endParaRPr lang="en-US" sz="2400" b="0" dirty="0"/>
                    </a:p>
                  </a:txBody>
                  <a:tcPr/>
                </a:tc>
                <a:extLst>
                  <a:ext uri="{0D108BD9-81ED-4DB2-BD59-A6C34878D82A}">
                    <a16:rowId xmlns:a16="http://schemas.microsoft.com/office/drawing/2014/main" val="10000"/>
                  </a:ext>
                </a:extLst>
              </a:tr>
              <a:tr h="1339622">
                <a:tc>
                  <a:txBody>
                    <a:bodyPr/>
                    <a:lstStyle/>
                    <a:p>
                      <a:r>
                        <a:rPr lang="en-US" sz="2000" b="1" dirty="0"/>
                        <a:t>Inspection</a:t>
                      </a:r>
                      <a:r>
                        <a:rPr lang="en-US" sz="2000" b="1" baseline="0" dirty="0"/>
                        <a:t> and/or copies</a:t>
                      </a:r>
                      <a:endParaRPr lang="en-US" sz="2000" b="1" dirty="0"/>
                    </a:p>
                  </a:txBody>
                  <a:tcPr/>
                </a:tc>
                <a:tc>
                  <a:txBody>
                    <a:bodyPr/>
                    <a:lstStyle/>
                    <a:p>
                      <a:r>
                        <a:rPr lang="en-US" sz="2000" dirty="0"/>
                        <a:t>Appropriate and prompt,</a:t>
                      </a:r>
                      <a:r>
                        <a:rPr lang="en-US" sz="2000" baseline="0" dirty="0"/>
                        <a:t> a reasonable amount of time</a:t>
                      </a:r>
                      <a:endParaRPr lang="en-US" sz="2000" dirty="0"/>
                    </a:p>
                  </a:txBody>
                  <a:tcPr/>
                </a:tc>
                <a:tc>
                  <a:txBody>
                    <a:bodyPr/>
                    <a:lstStyle/>
                    <a:p>
                      <a:r>
                        <a:rPr lang="en-US" sz="2000" dirty="0"/>
                        <a:t>Immediately</a:t>
                      </a:r>
                      <a:r>
                        <a:rPr lang="en-US" sz="2000" baseline="0" dirty="0"/>
                        <a:t>, if possible, or </a:t>
                      </a:r>
                      <a:r>
                        <a:rPr lang="en-US" sz="2000" dirty="0"/>
                        <a:t>10 business days</a:t>
                      </a:r>
                    </a:p>
                  </a:txBody>
                  <a:tcPr/>
                </a:tc>
                <a:extLst>
                  <a:ext uri="{0D108BD9-81ED-4DB2-BD59-A6C34878D82A}">
                    <a16:rowId xmlns:a16="http://schemas.microsoft.com/office/drawing/2014/main" val="10001"/>
                  </a:ext>
                </a:extLst>
              </a:tr>
            </a:tbl>
          </a:graphicData>
        </a:graphic>
      </p:graphicFrame>
      <p:sp>
        <p:nvSpPr>
          <p:cNvPr id="2" name="Title 1"/>
          <p:cNvSpPr>
            <a:spLocks noGrp="1"/>
          </p:cNvSpPr>
          <p:nvPr>
            <p:ph type="title"/>
          </p:nvPr>
        </p:nvSpPr>
        <p:spPr bwMode="ltGray">
          <a:xfrm>
            <a:off x="0" y="0"/>
            <a:ext cx="9144000" cy="1228725"/>
          </a:xfrm>
        </p:spPr>
        <p:txBody>
          <a:bodyPr>
            <a:normAutofit/>
          </a:bodyPr>
          <a:lstStyle/>
          <a:p>
            <a:pPr algn="l"/>
            <a:r>
              <a:rPr lang="en-US" sz="3600" dirty="0"/>
              <a:t>Response time</a:t>
            </a:r>
          </a:p>
        </p:txBody>
      </p:sp>
    </p:spTree>
    <p:extLst>
      <p:ext uri="{BB962C8B-B14F-4D97-AF65-F5344CB8AC3E}">
        <p14:creationId xmlns:p14="http://schemas.microsoft.com/office/powerpoint/2010/main" val="66076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771650" y="2228851"/>
            <a:ext cx="5657850" cy="3028950"/>
          </a:xfrm>
        </p:spPr>
        <p:txBody>
          <a:bodyPr/>
          <a:lstStyle/>
          <a:p>
            <a:pPr algn="l">
              <a:buClr>
                <a:srgbClr val="0054A6"/>
              </a:buClr>
              <a:buNone/>
            </a:pPr>
            <a:r>
              <a:rPr lang="en-US" dirty="0">
                <a:solidFill>
                  <a:schemeClr val="tx1"/>
                </a:solidFill>
              </a:rPr>
              <a:t> </a:t>
            </a:r>
          </a:p>
        </p:txBody>
      </p:sp>
      <p:graphicFrame>
        <p:nvGraphicFramePr>
          <p:cNvPr id="4" name="Table 3"/>
          <p:cNvGraphicFramePr>
            <a:graphicFrameLocks noGrp="1"/>
          </p:cNvGraphicFramePr>
          <p:nvPr/>
        </p:nvGraphicFramePr>
        <p:xfrm>
          <a:off x="240632" y="1455820"/>
          <a:ext cx="8710863" cy="4965265"/>
        </p:xfrm>
        <a:graphic>
          <a:graphicData uri="http://schemas.openxmlformats.org/drawingml/2006/table">
            <a:tbl>
              <a:tblPr firstRow="1" bandRow="1">
                <a:tableStyleId>{5C22544A-7EE6-4342-B048-85BDC9FD1C3A}</a:tableStyleId>
              </a:tblPr>
              <a:tblGrid>
                <a:gridCol w="1711062">
                  <a:extLst>
                    <a:ext uri="{9D8B030D-6E8A-4147-A177-3AD203B41FA5}">
                      <a16:colId xmlns:a16="http://schemas.microsoft.com/office/drawing/2014/main" val="20000"/>
                    </a:ext>
                  </a:extLst>
                </a:gridCol>
                <a:gridCol w="3733228">
                  <a:extLst>
                    <a:ext uri="{9D8B030D-6E8A-4147-A177-3AD203B41FA5}">
                      <a16:colId xmlns:a16="http://schemas.microsoft.com/office/drawing/2014/main" val="20001"/>
                    </a:ext>
                  </a:extLst>
                </a:gridCol>
                <a:gridCol w="3266573">
                  <a:extLst>
                    <a:ext uri="{9D8B030D-6E8A-4147-A177-3AD203B41FA5}">
                      <a16:colId xmlns:a16="http://schemas.microsoft.com/office/drawing/2014/main" val="20002"/>
                    </a:ext>
                  </a:extLst>
                </a:gridCol>
              </a:tblGrid>
              <a:tr h="529995">
                <a:tc>
                  <a:txBody>
                    <a:bodyPr/>
                    <a:lstStyle/>
                    <a:p>
                      <a:pPr algn="ctr"/>
                      <a:endParaRPr lang="en-US" sz="2400" dirty="0"/>
                    </a:p>
                  </a:txBody>
                  <a:tcPr/>
                </a:tc>
                <a:tc>
                  <a:txBody>
                    <a:bodyPr/>
                    <a:lstStyle/>
                    <a:p>
                      <a:pPr algn="ctr"/>
                      <a:r>
                        <a:rPr lang="en-US" sz="2400" dirty="0"/>
                        <a:t>Member of the Public</a:t>
                      </a:r>
                    </a:p>
                  </a:txBody>
                  <a:tcPr/>
                </a:tc>
                <a:tc>
                  <a:txBody>
                    <a:bodyPr/>
                    <a:lstStyle/>
                    <a:p>
                      <a:pPr algn="ctr"/>
                      <a:r>
                        <a:rPr lang="en-US" sz="2400" dirty="0"/>
                        <a:t>Data Subject</a:t>
                      </a:r>
                    </a:p>
                  </a:txBody>
                  <a:tcPr/>
                </a:tc>
                <a:extLst>
                  <a:ext uri="{0D108BD9-81ED-4DB2-BD59-A6C34878D82A}">
                    <a16:rowId xmlns:a16="http://schemas.microsoft.com/office/drawing/2014/main" val="10000"/>
                  </a:ext>
                </a:extLst>
              </a:tr>
              <a:tr h="472870">
                <a:tc>
                  <a:txBody>
                    <a:bodyPr/>
                    <a:lstStyle/>
                    <a:p>
                      <a:r>
                        <a:rPr lang="en-US" sz="2000" dirty="0"/>
                        <a:t>Inspection </a:t>
                      </a:r>
                    </a:p>
                  </a:txBody>
                  <a:tcPr/>
                </a:tc>
                <a:tc>
                  <a:txBody>
                    <a:bodyPr/>
                    <a:lstStyle/>
                    <a:p>
                      <a:r>
                        <a:rPr lang="en-US" sz="2000" dirty="0"/>
                        <a:t>No charge or fee allowed</a:t>
                      </a:r>
                    </a:p>
                  </a:txBody>
                  <a:tcPr/>
                </a:tc>
                <a:tc>
                  <a:txBody>
                    <a:bodyPr/>
                    <a:lstStyle/>
                    <a:p>
                      <a:r>
                        <a:rPr lang="en-US" sz="2000" dirty="0"/>
                        <a:t>No charge or fee allowed</a:t>
                      </a:r>
                    </a:p>
                  </a:txBody>
                  <a:tcPr/>
                </a:tc>
                <a:extLst>
                  <a:ext uri="{0D108BD9-81ED-4DB2-BD59-A6C34878D82A}">
                    <a16:rowId xmlns:a16="http://schemas.microsoft.com/office/drawing/2014/main" val="10001"/>
                  </a:ext>
                </a:extLst>
              </a:tr>
              <a:tr h="3761641">
                <a:tc>
                  <a:txBody>
                    <a:bodyPr/>
                    <a:lstStyle/>
                    <a:p>
                      <a:r>
                        <a:rPr lang="en-US" sz="2000" dirty="0"/>
                        <a:t>Copies</a:t>
                      </a:r>
                    </a:p>
                  </a:txBody>
                  <a:tcPr/>
                </a:tc>
                <a:tc>
                  <a:txBody>
                    <a:bodyPr/>
                    <a:lstStyle/>
                    <a:p>
                      <a:pPr marL="285750" marR="0" lvl="0" indent="-285750" algn="l" defTabSz="914400" rtl="0" eaLnBrk="1" fontAlgn="base" latinLnBrk="0" hangingPunct="1">
                        <a:lnSpc>
                          <a:spcPct val="100000"/>
                        </a:lnSpc>
                        <a:spcBef>
                          <a:spcPct val="20000"/>
                        </a:spcBef>
                        <a:spcAft>
                          <a:spcPct val="0"/>
                        </a:spcAft>
                        <a:buClr>
                          <a:srgbClr val="0054A6"/>
                        </a:buClr>
                        <a:buSzPct val="80000"/>
                        <a:buFont typeface="Arial" panose="020B0604020202020204" pitchFamily="34" charset="0"/>
                        <a:buChar char="•"/>
                        <a:tabLst/>
                      </a:pPr>
                      <a:r>
                        <a:rPr kumimoji="0" lang="en-US" sz="1600" b="0" i="0" u="none" strike="noStrike" cap="none" normalizeH="0" baseline="0" dirty="0">
                          <a:ln>
                            <a:noFill/>
                          </a:ln>
                          <a:solidFill>
                            <a:schemeClr val="tx1"/>
                          </a:solidFill>
                          <a:effectLst/>
                          <a:latin typeface="+mn-lt"/>
                        </a:rPr>
                        <a:t> </a:t>
                      </a:r>
                      <a:r>
                        <a:rPr kumimoji="0" lang="en-US" sz="1800" b="0" i="0" u="none" strike="noStrike" cap="none" normalizeH="0" baseline="0" dirty="0">
                          <a:ln>
                            <a:noFill/>
                          </a:ln>
                          <a:solidFill>
                            <a:schemeClr val="tx1"/>
                          </a:solidFill>
                          <a:effectLst/>
                          <a:latin typeface="+mn-lt"/>
                        </a:rPr>
                        <a:t>25</a:t>
                      </a:r>
                      <a:r>
                        <a:rPr kumimoji="0" lang="en-US" sz="1800" b="0" i="0" u="none" strike="noStrike" cap="none" normalizeH="0" baseline="0" dirty="0">
                          <a:ln>
                            <a:noFill/>
                          </a:ln>
                          <a:solidFill>
                            <a:schemeClr val="tx1"/>
                          </a:solidFill>
                          <a:effectLst/>
                          <a:latin typeface="+mn-lt"/>
                          <a:cs typeface="Arial" charset="0"/>
                        </a:rPr>
                        <a:t>¢ per page</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pPr>
                      <a:r>
                        <a:rPr kumimoji="0" lang="en-US" sz="1600" b="0" i="0" u="none" strike="noStrike" cap="none" normalizeH="0" baseline="0" dirty="0">
                          <a:ln>
                            <a:noFill/>
                          </a:ln>
                          <a:solidFill>
                            <a:schemeClr val="tx1"/>
                          </a:solidFill>
                          <a:effectLst/>
                          <a:latin typeface="+mn-lt"/>
                        </a:rPr>
                        <a:t>100 or fewer, black and white, legal/letter size paper copies</a:t>
                      </a:r>
                      <a:r>
                        <a:rPr kumimoji="0" lang="en-US" sz="1600" b="0" i="0" u="none" strike="noStrike" cap="none" normalizeH="0" baseline="0" dirty="0">
                          <a:ln>
                            <a:noFill/>
                          </a:ln>
                          <a:solidFill>
                            <a:schemeClr val="tx1"/>
                          </a:solidFill>
                          <a:effectLst/>
                          <a:latin typeface="+mn-lt"/>
                          <a:cs typeface="Arial" charset="0"/>
                        </a:rPr>
                        <a:t> </a:t>
                      </a:r>
                    </a:p>
                    <a:p>
                      <a:pPr marL="285750" marR="0" lvl="0" indent="-285750" algn="l" defTabSz="914400" rtl="0" eaLnBrk="1" fontAlgn="base" latinLnBrk="0" hangingPunct="1">
                        <a:lnSpc>
                          <a:spcPct val="100000"/>
                        </a:lnSpc>
                        <a:spcBef>
                          <a:spcPct val="20000"/>
                        </a:spcBef>
                        <a:spcAft>
                          <a:spcPct val="0"/>
                        </a:spcAft>
                        <a:buClr>
                          <a:srgbClr val="0054A6"/>
                        </a:buClr>
                        <a:buSzPct val="80000"/>
                        <a:buFont typeface="Arial" panose="020B0604020202020204" pitchFamily="34" charset="0"/>
                        <a:buChar char="•"/>
                        <a:tabLst/>
                      </a:pPr>
                      <a:r>
                        <a:rPr kumimoji="0" lang="en-US" sz="1800" b="0" i="0" u="none" strike="noStrike" cap="none" normalizeH="0" baseline="0" dirty="0">
                          <a:ln>
                            <a:noFill/>
                          </a:ln>
                          <a:solidFill>
                            <a:schemeClr val="tx1"/>
                          </a:solidFill>
                          <a:effectLst/>
                          <a:latin typeface="+mn-lt"/>
                          <a:cs typeface="Arial" charset="0"/>
                        </a:rPr>
                        <a:t> </a:t>
                      </a:r>
                      <a:r>
                        <a:rPr kumimoji="0" lang="en-US" sz="1800" b="0" i="0" u="none" strike="noStrike" cap="none" normalizeH="0" baseline="0" dirty="0">
                          <a:ln>
                            <a:noFill/>
                          </a:ln>
                          <a:solidFill>
                            <a:schemeClr val="tx1"/>
                          </a:solidFill>
                          <a:effectLst/>
                          <a:latin typeface="+mn-lt"/>
                        </a:rPr>
                        <a:t>Actual cost </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pPr>
                      <a:r>
                        <a:rPr kumimoji="0" lang="en-US" sz="1800" b="0" i="0" u="none" strike="noStrike" cap="none" normalizeH="0" baseline="0" dirty="0">
                          <a:ln>
                            <a:noFill/>
                          </a:ln>
                          <a:solidFill>
                            <a:schemeClr val="tx1"/>
                          </a:solidFill>
                          <a:effectLst/>
                          <a:latin typeface="+mn-lt"/>
                        </a:rPr>
                        <a:t>All other copies</a:t>
                      </a:r>
                      <a:r>
                        <a:rPr kumimoji="0" lang="en-US" sz="1800" b="0" i="0" u="none" strike="noStrike" cap="none" normalizeH="0" baseline="0" dirty="0">
                          <a:ln>
                            <a:noFill/>
                          </a:ln>
                          <a:solidFill>
                            <a:schemeClr val="tx1"/>
                          </a:solidFill>
                          <a:effectLst/>
                          <a:latin typeface="+mn-lt"/>
                          <a:cs typeface="Arial" charset="0"/>
                        </a:rPr>
                        <a:t> </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defRPr/>
                      </a:pPr>
                      <a:r>
                        <a:rPr kumimoji="0" lang="en-US" sz="1800" b="0" i="0" u="none" strike="noStrike" cap="none" normalizeH="0" baseline="0" dirty="0">
                          <a:ln>
                            <a:noFill/>
                          </a:ln>
                          <a:solidFill>
                            <a:schemeClr val="tx1"/>
                          </a:solidFill>
                          <a:effectLst/>
                          <a:latin typeface="+mn-lt"/>
                        </a:rPr>
                        <a:t>Time for search and retrieval</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defRPr/>
                      </a:pPr>
                      <a:r>
                        <a:rPr kumimoji="0" lang="en-US" sz="1800" b="0" i="0" u="none" strike="noStrike" cap="none" normalizeH="0" baseline="0" dirty="0">
                          <a:ln>
                            <a:noFill/>
                          </a:ln>
                          <a:solidFill>
                            <a:schemeClr val="tx1"/>
                          </a:solidFill>
                          <a:effectLst/>
                          <a:latin typeface="+mn-lt"/>
                        </a:rPr>
                        <a:t>Time to make and transmit</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defRPr/>
                      </a:pPr>
                      <a:r>
                        <a:rPr kumimoji="0" lang="en-US" sz="1800" b="0" i="0" u="none" strike="noStrike" cap="none" normalizeH="0" baseline="0" dirty="0">
                          <a:ln>
                            <a:noFill/>
                          </a:ln>
                          <a:solidFill>
                            <a:schemeClr val="tx1"/>
                          </a:solidFill>
                          <a:effectLst/>
                          <a:latin typeface="+mn-lt"/>
                        </a:rPr>
                        <a:t>Materials </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pPr>
                      <a:r>
                        <a:rPr kumimoji="0" lang="en-US" sz="1800" b="0" i="0" u="none" strike="noStrike" cap="none" normalizeH="0" baseline="0" dirty="0">
                          <a:ln>
                            <a:noFill/>
                          </a:ln>
                          <a:solidFill>
                            <a:schemeClr val="tx1"/>
                          </a:solidFill>
                          <a:effectLst/>
                          <a:latin typeface="+mn-lt"/>
                          <a:cs typeface="Arial" charset="0"/>
                        </a:rPr>
                        <a:t>No charge to separate public from not public data</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pPr>
                      <a:r>
                        <a:rPr kumimoji="0" lang="en-US" sz="1800" b="0" i="0" u="none" strike="noStrike" cap="none" normalizeH="0" baseline="0" dirty="0">
                          <a:ln>
                            <a:noFill/>
                          </a:ln>
                          <a:solidFill>
                            <a:schemeClr val="tx1"/>
                          </a:solidFill>
                          <a:effectLst/>
                          <a:latin typeface="+mn-lt"/>
                        </a:rPr>
                        <a:t>Electronic data</a:t>
                      </a:r>
                    </a:p>
                  </a:txBody>
                  <a:tcPr/>
                </a:tc>
                <a:tc>
                  <a:txBody>
                    <a:bodyPr/>
                    <a:lstStyle/>
                    <a:p>
                      <a:pPr marL="285750" marR="0" lvl="0" indent="-285750" algn="l" defTabSz="914400" rtl="0" eaLnBrk="1" fontAlgn="base" latinLnBrk="0" hangingPunct="1">
                        <a:lnSpc>
                          <a:spcPct val="100000"/>
                        </a:lnSpc>
                        <a:spcBef>
                          <a:spcPct val="20000"/>
                        </a:spcBef>
                        <a:spcAft>
                          <a:spcPct val="0"/>
                        </a:spcAft>
                        <a:buClr>
                          <a:srgbClr val="0054A6"/>
                        </a:buClr>
                        <a:buSzPct val="80000"/>
                        <a:buFont typeface="Arial" panose="020B0604020202020204" pitchFamily="34" charset="0"/>
                        <a:buChar char="•"/>
                        <a:tabLst/>
                      </a:pPr>
                      <a:r>
                        <a:rPr kumimoji="0" lang="en-US" sz="1800" b="0" i="0" u="none" strike="noStrike" cap="none" normalizeH="0" baseline="0" dirty="0">
                          <a:ln>
                            <a:noFill/>
                          </a:ln>
                          <a:solidFill>
                            <a:schemeClr val="tx1"/>
                          </a:solidFill>
                          <a:effectLst/>
                          <a:latin typeface="+mn-lt"/>
                        </a:rPr>
                        <a:t> Actual cost </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defRPr/>
                      </a:pPr>
                      <a:r>
                        <a:rPr kumimoji="0" lang="en-US" sz="1800" b="0" i="0" u="none" strike="noStrike" cap="none" normalizeH="0" baseline="0" dirty="0">
                          <a:ln>
                            <a:noFill/>
                          </a:ln>
                          <a:solidFill>
                            <a:schemeClr val="tx1"/>
                          </a:solidFill>
                          <a:effectLst/>
                          <a:latin typeface="+mn-lt"/>
                        </a:rPr>
                        <a:t>Time to make and transmit</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defRPr/>
                      </a:pPr>
                      <a:r>
                        <a:rPr kumimoji="0" lang="en-US" sz="1800" b="0" i="0" u="none" strike="noStrike" cap="none" normalizeH="0" baseline="0" dirty="0">
                          <a:ln>
                            <a:noFill/>
                          </a:ln>
                          <a:solidFill>
                            <a:schemeClr val="tx1"/>
                          </a:solidFill>
                          <a:effectLst/>
                          <a:latin typeface="+mn-lt"/>
                        </a:rPr>
                        <a:t>Materials</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pPr>
                      <a:r>
                        <a:rPr kumimoji="0" lang="en-US" sz="1800" b="1" i="0" u="none" strike="noStrike" cap="none" normalizeH="0" baseline="0" dirty="0">
                          <a:ln>
                            <a:noFill/>
                          </a:ln>
                          <a:solidFill>
                            <a:schemeClr val="tx1"/>
                          </a:solidFill>
                          <a:effectLst/>
                          <a:latin typeface="+mn-lt"/>
                        </a:rPr>
                        <a:t>No charge for search and retrieval</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pPr>
                      <a:r>
                        <a:rPr kumimoji="0" lang="en-US" sz="1800" b="0" i="0" u="none" strike="noStrike" cap="none" normalizeH="0" baseline="0" dirty="0">
                          <a:ln>
                            <a:noFill/>
                          </a:ln>
                          <a:solidFill>
                            <a:schemeClr val="tx1"/>
                          </a:solidFill>
                          <a:effectLst/>
                          <a:latin typeface="+mn-lt"/>
                        </a:rPr>
                        <a:t>No charge to separate public from not public data</a:t>
                      </a:r>
                    </a:p>
                    <a:p>
                      <a:pPr marL="742950" marR="0" lvl="1" indent="-285750" algn="l" defTabSz="914400" rtl="0" eaLnBrk="1" fontAlgn="base" latinLnBrk="0" hangingPunct="1">
                        <a:lnSpc>
                          <a:spcPct val="100000"/>
                        </a:lnSpc>
                        <a:spcBef>
                          <a:spcPct val="20000"/>
                        </a:spcBef>
                        <a:spcAft>
                          <a:spcPct val="0"/>
                        </a:spcAft>
                        <a:buClr>
                          <a:schemeClr val="bg2"/>
                        </a:buClr>
                        <a:buSzPct val="70000"/>
                        <a:buFont typeface="Arial" panose="020B0604020202020204" pitchFamily="34" charset="0"/>
                        <a:buChar char="•"/>
                        <a:tabLst/>
                      </a:pPr>
                      <a:r>
                        <a:rPr kumimoji="0" lang="en-US" sz="1800" b="0" i="0" u="none" strike="noStrike" cap="none" normalizeH="0" baseline="0" dirty="0">
                          <a:ln>
                            <a:noFill/>
                          </a:ln>
                          <a:solidFill>
                            <a:schemeClr val="tx1"/>
                          </a:solidFill>
                          <a:effectLst/>
                          <a:latin typeface="+mn-lt"/>
                        </a:rPr>
                        <a:t>No charge to redact private or confidential data about others</a:t>
                      </a:r>
                    </a:p>
                    <a:p>
                      <a:pPr marL="342900" indent="-342900">
                        <a:buFont typeface="Arial" panose="020B0604020202020204" pitchFamily="34" charset="0"/>
                        <a:buChar char="•"/>
                      </a:pPr>
                      <a:endParaRPr lang="en-US" sz="2000" dirty="0"/>
                    </a:p>
                  </a:txBody>
                  <a:tcPr/>
                </a:tc>
                <a:extLst>
                  <a:ext uri="{0D108BD9-81ED-4DB2-BD59-A6C34878D82A}">
                    <a16:rowId xmlns:a16="http://schemas.microsoft.com/office/drawing/2014/main" val="10002"/>
                  </a:ext>
                </a:extLst>
              </a:tr>
            </a:tbl>
          </a:graphicData>
        </a:graphic>
      </p:graphicFrame>
      <p:sp>
        <p:nvSpPr>
          <p:cNvPr id="7" name="Title 6"/>
          <p:cNvSpPr>
            <a:spLocks noGrp="1"/>
          </p:cNvSpPr>
          <p:nvPr>
            <p:ph type="title"/>
          </p:nvPr>
        </p:nvSpPr>
        <p:spPr bwMode="ltGray">
          <a:xfrm>
            <a:off x="0" y="0"/>
            <a:ext cx="9144000" cy="1207008"/>
          </a:xfrm>
        </p:spPr>
        <p:txBody>
          <a:bodyPr>
            <a:noAutofit/>
          </a:bodyPr>
          <a:lstStyle/>
          <a:p>
            <a:pPr algn="l"/>
            <a:r>
              <a:rPr lang="en-US" sz="3600" dirty="0"/>
              <a:t>Charging for government data</a:t>
            </a:r>
          </a:p>
        </p:txBody>
      </p:sp>
    </p:spTree>
    <p:extLst>
      <p:ext uri="{BB962C8B-B14F-4D97-AF65-F5344CB8AC3E}">
        <p14:creationId xmlns:p14="http://schemas.microsoft.com/office/powerpoint/2010/main" val="2493754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6684A-6272-CB96-BF50-E854FAFE0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E75B0-2407-4C0E-3ABB-9CAD7A5DC04A}"/>
              </a:ext>
            </a:extLst>
          </p:cNvPr>
          <p:cNvSpPr>
            <a:spLocks noGrp="1"/>
          </p:cNvSpPr>
          <p:nvPr>
            <p:ph type="title"/>
          </p:nvPr>
        </p:nvSpPr>
        <p:spPr>
          <a:xfrm>
            <a:off x="74468" y="143164"/>
            <a:ext cx="7886700" cy="914400"/>
          </a:xfrm>
        </p:spPr>
        <p:txBody>
          <a:bodyPr/>
          <a:lstStyle/>
          <a:p>
            <a:pPr algn="l"/>
            <a:r>
              <a:rPr lang="en-US" sz="3600" dirty="0"/>
              <a:t>Other cost considerations</a:t>
            </a:r>
            <a:endParaRPr lang="en-US" dirty="0"/>
          </a:p>
        </p:txBody>
      </p:sp>
      <p:sp>
        <p:nvSpPr>
          <p:cNvPr id="3" name="Content Placeholder 2">
            <a:extLst>
              <a:ext uri="{FF2B5EF4-FFF2-40B4-BE49-F238E27FC236}">
                <a16:creationId xmlns:a16="http://schemas.microsoft.com/office/drawing/2014/main" id="{29B700CA-0DC7-6293-8E9D-4CADDB91F445}"/>
              </a:ext>
            </a:extLst>
          </p:cNvPr>
          <p:cNvSpPr>
            <a:spLocks noGrp="1"/>
          </p:cNvSpPr>
          <p:nvPr>
            <p:ph idx="1"/>
          </p:nvPr>
        </p:nvSpPr>
        <p:spPr>
          <a:xfrm>
            <a:off x="628650" y="1825624"/>
            <a:ext cx="7886700" cy="4584411"/>
          </a:xfrm>
        </p:spPr>
        <p:txBody>
          <a:bodyPr>
            <a:normAutofit/>
          </a:bodyPr>
          <a:lstStyle/>
          <a:p>
            <a:pPr>
              <a:spcBef>
                <a:spcPts val="400"/>
              </a:spcBef>
              <a:spcAft>
                <a:spcPts val="400"/>
              </a:spcAft>
            </a:pPr>
            <a:r>
              <a:rPr lang="en-US" sz="2800" dirty="0"/>
              <a:t>Consistent application </a:t>
            </a:r>
          </a:p>
          <a:p>
            <a:pPr lvl="1">
              <a:spcBef>
                <a:spcPts val="400"/>
              </a:spcBef>
              <a:spcAft>
                <a:spcPts val="400"/>
              </a:spcAft>
            </a:pPr>
            <a:r>
              <a:rPr lang="en-US" sz="2400" dirty="0"/>
              <a:t>Charge all requesters OR </a:t>
            </a:r>
          </a:p>
          <a:p>
            <a:pPr lvl="1">
              <a:spcBef>
                <a:spcPts val="400"/>
              </a:spcBef>
              <a:spcAft>
                <a:spcPts val="400"/>
              </a:spcAft>
            </a:pPr>
            <a:r>
              <a:rPr lang="en-US" sz="2400" dirty="0"/>
              <a:t>Have conditions for when charges will apply in policies</a:t>
            </a:r>
          </a:p>
          <a:p>
            <a:pPr lvl="2">
              <a:spcBef>
                <a:spcPts val="400"/>
              </a:spcBef>
              <a:spcAft>
                <a:spcPts val="400"/>
              </a:spcAft>
            </a:pPr>
            <a:r>
              <a:rPr lang="en-US" sz="1800" dirty="0"/>
              <a:t>E.g., If over $X, copy costs apply/prepayment of 50% applies</a:t>
            </a:r>
          </a:p>
          <a:p>
            <a:pPr>
              <a:spcBef>
                <a:spcPts val="400"/>
              </a:spcBef>
              <a:spcAft>
                <a:spcPts val="400"/>
              </a:spcAft>
            </a:pPr>
            <a:r>
              <a:rPr lang="en-US" sz="2800" dirty="0"/>
              <a:t>Show your work – how did you arrive at the estimate</a:t>
            </a:r>
          </a:p>
          <a:p>
            <a:pPr>
              <a:spcBef>
                <a:spcPts val="400"/>
              </a:spcBef>
              <a:spcAft>
                <a:spcPts val="400"/>
              </a:spcAft>
            </a:pPr>
            <a:r>
              <a:rPr lang="en-US" sz="2800" dirty="0"/>
              <a:t>Do you have a process for refunding?</a:t>
            </a:r>
          </a:p>
          <a:p>
            <a:pPr>
              <a:spcBef>
                <a:spcPts val="400"/>
              </a:spcBef>
              <a:spcAft>
                <a:spcPts val="400"/>
              </a:spcAft>
            </a:pPr>
            <a:r>
              <a:rPr lang="en-US" sz="2800" dirty="0"/>
              <a:t>Requesters can pivot to inspection at any time</a:t>
            </a:r>
            <a:endParaRPr lang="en-US" sz="2400" dirty="0"/>
          </a:p>
        </p:txBody>
      </p:sp>
    </p:spTree>
    <p:extLst>
      <p:ext uri="{BB962C8B-B14F-4D97-AF65-F5344CB8AC3E}">
        <p14:creationId xmlns:p14="http://schemas.microsoft.com/office/powerpoint/2010/main" val="14103409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28726"/>
          </a:xfrm>
        </p:spPr>
        <p:txBody>
          <a:bodyPr>
            <a:normAutofit/>
          </a:bodyPr>
          <a:lstStyle/>
          <a:p>
            <a:pPr algn="l"/>
            <a:r>
              <a:rPr lang="en-US" sz="3200" dirty="0"/>
              <a:t>Responding to data requests</a:t>
            </a:r>
            <a:br>
              <a:rPr lang="en-US" sz="3200" dirty="0"/>
            </a:br>
            <a:r>
              <a:rPr lang="en-US" sz="2800" dirty="0"/>
              <a:t>Member of the public §13.03</a:t>
            </a:r>
            <a:endParaRPr lang="en-US" sz="3200" dirty="0"/>
          </a:p>
        </p:txBody>
      </p:sp>
      <p:sp>
        <p:nvSpPr>
          <p:cNvPr id="3" name="Content Placeholder 2"/>
          <p:cNvSpPr>
            <a:spLocks noGrp="1"/>
          </p:cNvSpPr>
          <p:nvPr>
            <p:ph idx="1"/>
          </p:nvPr>
        </p:nvSpPr>
        <p:spPr>
          <a:xfrm>
            <a:off x="399864" y="1749033"/>
            <a:ext cx="8126244" cy="4610810"/>
          </a:xfrm>
        </p:spPr>
        <p:txBody>
          <a:bodyPr>
            <a:normAutofit/>
          </a:bodyPr>
          <a:lstStyle/>
          <a:p>
            <a:pPr marL="0" lvl="0" indent="0" defTabSz="914400">
              <a:spcBef>
                <a:spcPct val="20000"/>
              </a:spcBef>
              <a:spcAft>
                <a:spcPts val="0"/>
              </a:spcAft>
              <a:buClr>
                <a:srgbClr val="1F497D"/>
              </a:buClr>
              <a:buNone/>
            </a:pPr>
            <a:r>
              <a:rPr lang="en-US" sz="3200" dirty="0"/>
              <a:t>Guidelines for responding to requests</a:t>
            </a:r>
          </a:p>
          <a:p>
            <a:pPr marL="742950" lvl="1" indent="-285750" defTabSz="914400">
              <a:spcBef>
                <a:spcPct val="20000"/>
              </a:spcBef>
              <a:spcAft>
                <a:spcPts val="0"/>
              </a:spcAft>
              <a:buClr>
                <a:srgbClr val="1F497D"/>
              </a:buClr>
            </a:pPr>
            <a:r>
              <a:rPr lang="en-US" sz="2800" dirty="0"/>
              <a:t>Clarify if not clear</a:t>
            </a:r>
          </a:p>
          <a:p>
            <a:pPr marL="742950" lvl="1" indent="-285750" defTabSz="914400">
              <a:spcBef>
                <a:spcPct val="20000"/>
              </a:spcBef>
              <a:spcAft>
                <a:spcPts val="0"/>
              </a:spcAft>
              <a:buClr>
                <a:srgbClr val="1F497D"/>
              </a:buClr>
            </a:pPr>
            <a:r>
              <a:rPr lang="en-US" sz="2800" dirty="0"/>
              <a:t>Responses: </a:t>
            </a:r>
          </a:p>
          <a:p>
            <a:pPr marL="1143000" lvl="2" indent="-342900" defTabSz="914400">
              <a:spcBef>
                <a:spcPct val="20000"/>
              </a:spcBef>
              <a:spcAft>
                <a:spcPts val="0"/>
              </a:spcAft>
              <a:buClr>
                <a:srgbClr val="1F497D"/>
              </a:buClr>
            </a:pPr>
            <a:r>
              <a:rPr lang="en-US" sz="2400" dirty="0"/>
              <a:t>Data do not exist</a:t>
            </a:r>
          </a:p>
          <a:p>
            <a:pPr marL="1143000" lvl="2" indent="-342900" defTabSz="914400">
              <a:spcBef>
                <a:spcPct val="20000"/>
              </a:spcBef>
              <a:spcAft>
                <a:spcPts val="0"/>
              </a:spcAft>
              <a:buClr>
                <a:srgbClr val="1F497D"/>
              </a:buClr>
            </a:pPr>
            <a:r>
              <a:rPr lang="en-US" sz="2400" dirty="0"/>
              <a:t>Provide access to public data</a:t>
            </a:r>
          </a:p>
          <a:p>
            <a:pPr marL="1143000" lvl="2" indent="-342900" defTabSz="914400">
              <a:spcBef>
                <a:spcPct val="20000"/>
              </a:spcBef>
              <a:spcAft>
                <a:spcPts val="0"/>
              </a:spcAft>
              <a:buClr>
                <a:srgbClr val="1F497D"/>
              </a:buClr>
            </a:pPr>
            <a:r>
              <a:rPr lang="en-US" sz="2400" dirty="0"/>
              <a:t>Data are not public </a:t>
            </a:r>
          </a:p>
          <a:p>
            <a:pPr marL="1600200" lvl="3" indent="-342900" defTabSz="914400">
              <a:spcBef>
                <a:spcPct val="20000"/>
              </a:spcBef>
              <a:spcAft>
                <a:spcPts val="0"/>
              </a:spcAft>
              <a:buClr>
                <a:srgbClr val="1F497D"/>
              </a:buClr>
            </a:pPr>
            <a:r>
              <a:rPr lang="en-US" sz="2000" dirty="0"/>
              <a:t>Must give statutory basis for denying access</a:t>
            </a:r>
          </a:p>
          <a:p>
            <a:pPr marL="742950" lvl="1" indent="-285750" defTabSz="914400">
              <a:spcBef>
                <a:spcPct val="20000"/>
              </a:spcBef>
              <a:spcAft>
                <a:spcPts val="0"/>
              </a:spcAft>
              <a:buClr>
                <a:srgbClr val="1F497D"/>
              </a:buClr>
            </a:pPr>
            <a:r>
              <a:rPr lang="en-US" sz="2800" dirty="0"/>
              <a:t>If asked, must explain meaning (technical terminology, abbreviations, acronyms, etc.)</a:t>
            </a:r>
          </a:p>
        </p:txBody>
      </p:sp>
    </p:spTree>
    <p:extLst>
      <p:ext uri="{BB962C8B-B14F-4D97-AF65-F5344CB8AC3E}">
        <p14:creationId xmlns:p14="http://schemas.microsoft.com/office/powerpoint/2010/main" val="396401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bwMode="ltGray">
          <a:xfrm>
            <a:off x="0" y="0"/>
            <a:ext cx="9144000" cy="1219200"/>
          </a:xfrm>
        </p:spPr>
        <p:txBody>
          <a:bodyPr/>
          <a:lstStyle/>
          <a:p>
            <a:pPr algn="l"/>
            <a:r>
              <a:rPr lang="en-US" sz="3200" dirty="0"/>
              <a:t>Responding to data requests</a:t>
            </a:r>
            <a:br>
              <a:rPr lang="en-US" sz="3200" dirty="0"/>
            </a:br>
            <a:r>
              <a:rPr lang="en-US" dirty="0"/>
              <a:t>Data subject §13.04</a:t>
            </a:r>
          </a:p>
        </p:txBody>
      </p:sp>
      <p:sp>
        <p:nvSpPr>
          <p:cNvPr id="2" name="Content Placeholder 1"/>
          <p:cNvSpPr>
            <a:spLocks noGrp="1"/>
          </p:cNvSpPr>
          <p:nvPr>
            <p:ph sz="half" idx="1"/>
          </p:nvPr>
        </p:nvSpPr>
        <p:spPr>
          <a:xfrm>
            <a:off x="457200" y="1588168"/>
            <a:ext cx="8013032" cy="4860758"/>
          </a:xfrm>
        </p:spPr>
        <p:txBody>
          <a:bodyPr>
            <a:normAutofit/>
          </a:bodyPr>
          <a:lstStyle/>
          <a:p>
            <a:pPr marL="0" lvl="0" indent="0" defTabSz="914400">
              <a:lnSpc>
                <a:spcPct val="90000"/>
              </a:lnSpc>
              <a:spcBef>
                <a:spcPct val="20000"/>
              </a:spcBef>
              <a:spcAft>
                <a:spcPts val="0"/>
              </a:spcAft>
              <a:buClr>
                <a:srgbClr val="1F497D"/>
              </a:buClr>
              <a:buNone/>
            </a:pPr>
            <a:r>
              <a:rPr lang="en-US" sz="3200" dirty="0"/>
              <a:t>Guidelines for responding to requests</a:t>
            </a:r>
          </a:p>
          <a:p>
            <a:pPr marL="742950" lvl="1" indent="-285750" defTabSz="914400">
              <a:lnSpc>
                <a:spcPct val="90000"/>
              </a:lnSpc>
              <a:spcBef>
                <a:spcPct val="20000"/>
              </a:spcBef>
              <a:spcAft>
                <a:spcPts val="0"/>
              </a:spcAft>
              <a:buClr>
                <a:srgbClr val="1F497D"/>
              </a:buClr>
            </a:pPr>
            <a:r>
              <a:rPr lang="en-US" sz="2800" dirty="0"/>
              <a:t>Clarify if not clear</a:t>
            </a:r>
          </a:p>
          <a:p>
            <a:pPr marL="742950" lvl="1" indent="-285750" defTabSz="914400">
              <a:lnSpc>
                <a:spcPct val="90000"/>
              </a:lnSpc>
              <a:spcBef>
                <a:spcPct val="20000"/>
              </a:spcBef>
              <a:spcAft>
                <a:spcPts val="0"/>
              </a:spcAft>
              <a:buClr>
                <a:srgbClr val="1F497D"/>
              </a:buClr>
            </a:pPr>
            <a:r>
              <a:rPr lang="en-US" sz="2800" dirty="0"/>
              <a:t>Data do not exist</a:t>
            </a:r>
          </a:p>
          <a:p>
            <a:pPr marL="742950" lvl="1" indent="-285750" defTabSz="914400">
              <a:lnSpc>
                <a:spcPct val="90000"/>
              </a:lnSpc>
              <a:spcBef>
                <a:spcPct val="20000"/>
              </a:spcBef>
              <a:spcAft>
                <a:spcPts val="0"/>
              </a:spcAft>
              <a:buClr>
                <a:srgbClr val="1F497D"/>
              </a:buClr>
            </a:pPr>
            <a:r>
              <a:rPr lang="en-US" sz="2800" dirty="0"/>
              <a:t>Data exist and are accessible</a:t>
            </a:r>
          </a:p>
          <a:p>
            <a:pPr marL="1143000" lvl="2" indent="-228600" defTabSz="914400">
              <a:lnSpc>
                <a:spcPct val="90000"/>
              </a:lnSpc>
              <a:spcBef>
                <a:spcPct val="20000"/>
              </a:spcBef>
              <a:spcAft>
                <a:spcPts val="0"/>
              </a:spcAft>
              <a:buClr>
                <a:srgbClr val="1F497D"/>
              </a:buClr>
              <a:buFont typeface="Wingdings" panose="05000000000000000000" pitchFamily="2" charset="2"/>
              <a:buChar char="§"/>
            </a:pPr>
            <a:r>
              <a:rPr lang="en-US" sz="2400" dirty="0"/>
              <a:t>Verify identity </a:t>
            </a:r>
          </a:p>
          <a:p>
            <a:pPr marL="1143000" lvl="2" indent="-228600" defTabSz="914400">
              <a:lnSpc>
                <a:spcPct val="90000"/>
              </a:lnSpc>
              <a:spcBef>
                <a:spcPct val="20000"/>
              </a:spcBef>
              <a:spcAft>
                <a:spcPts val="0"/>
              </a:spcAft>
              <a:buClr>
                <a:srgbClr val="1F497D"/>
              </a:buClr>
              <a:buFont typeface="Wingdings" panose="05000000000000000000" pitchFamily="2" charset="2"/>
              <a:buChar char="§"/>
            </a:pPr>
            <a:r>
              <a:rPr lang="en-US" sz="2400" dirty="0"/>
              <a:t>Six-month “exception”</a:t>
            </a:r>
          </a:p>
          <a:p>
            <a:pPr marL="742950" lvl="1" indent="-285750" defTabSz="914400">
              <a:lnSpc>
                <a:spcPct val="90000"/>
              </a:lnSpc>
              <a:spcBef>
                <a:spcPct val="20000"/>
              </a:spcBef>
              <a:spcAft>
                <a:spcPts val="0"/>
              </a:spcAft>
              <a:buClr>
                <a:srgbClr val="1F497D"/>
              </a:buClr>
            </a:pPr>
            <a:r>
              <a:rPr lang="en-US" sz="2800" dirty="0"/>
              <a:t>Data are confidential or private about someone else, or otherwise not public </a:t>
            </a:r>
          </a:p>
          <a:p>
            <a:pPr marL="1143000" lvl="2" indent="-228600" defTabSz="914400">
              <a:lnSpc>
                <a:spcPct val="90000"/>
              </a:lnSpc>
              <a:spcBef>
                <a:spcPct val="20000"/>
              </a:spcBef>
              <a:spcAft>
                <a:spcPts val="0"/>
              </a:spcAft>
              <a:buClr>
                <a:srgbClr val="1F497D"/>
              </a:buClr>
              <a:buFont typeface="Wingdings" panose="05000000000000000000" pitchFamily="2" charset="2"/>
              <a:buChar char="§"/>
            </a:pPr>
            <a:r>
              <a:rPr lang="en-US" sz="2400" dirty="0"/>
              <a:t>Must give statutory basis for denying access</a:t>
            </a:r>
          </a:p>
          <a:p>
            <a:pPr marL="742950" lvl="1" indent="-285750" defTabSz="914400">
              <a:lnSpc>
                <a:spcPct val="90000"/>
              </a:lnSpc>
              <a:spcBef>
                <a:spcPct val="20000"/>
              </a:spcBef>
              <a:spcAft>
                <a:spcPts val="0"/>
              </a:spcAft>
              <a:buClr>
                <a:srgbClr val="1F497D"/>
              </a:buClr>
            </a:pPr>
            <a:r>
              <a:rPr lang="en-US" sz="2800" dirty="0"/>
              <a:t>If asked, must explain (technical terminology, abbreviations, acronyms, etc.)</a:t>
            </a:r>
          </a:p>
          <a:p>
            <a:endParaRPr lang="en-US" dirty="0"/>
          </a:p>
        </p:txBody>
      </p:sp>
    </p:spTree>
    <p:extLst>
      <p:ext uri="{BB962C8B-B14F-4D97-AF65-F5344CB8AC3E}">
        <p14:creationId xmlns:p14="http://schemas.microsoft.com/office/powerpoint/2010/main" val="3055702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bwMode="ltGray">
          <a:xfrm>
            <a:off x="101600" y="152399"/>
            <a:ext cx="8534400" cy="838201"/>
          </a:xfrm>
        </p:spPr>
        <p:txBody>
          <a:bodyPr>
            <a:normAutofit/>
          </a:bodyPr>
          <a:lstStyle/>
          <a:p>
            <a:pPr algn="l"/>
            <a:r>
              <a:rPr lang="en-US" sz="3600" dirty="0"/>
              <a:t>Handling large data requests</a:t>
            </a:r>
            <a:endParaRPr lang="en-US" sz="3600" i="1" dirty="0"/>
          </a:p>
        </p:txBody>
      </p:sp>
      <p:sp>
        <p:nvSpPr>
          <p:cNvPr id="3" name="Content Placeholder 2"/>
          <p:cNvSpPr>
            <a:spLocks noGrp="1"/>
          </p:cNvSpPr>
          <p:nvPr>
            <p:ph idx="1"/>
          </p:nvPr>
        </p:nvSpPr>
        <p:spPr>
          <a:xfrm>
            <a:off x="288757" y="1648326"/>
            <a:ext cx="8554453" cy="5057275"/>
          </a:xfrm>
        </p:spPr>
        <p:txBody>
          <a:bodyPr>
            <a:normAutofit/>
          </a:bodyPr>
          <a:lstStyle/>
          <a:p>
            <a:pPr>
              <a:buClr>
                <a:srgbClr val="0054A6"/>
              </a:buClr>
            </a:pPr>
            <a:r>
              <a:rPr lang="en-US" sz="2800" dirty="0"/>
              <a:t>No “overly burdensome” exception to deny access</a:t>
            </a:r>
            <a:endParaRPr lang="en-US" sz="2000" dirty="0"/>
          </a:p>
          <a:p>
            <a:pPr>
              <a:buClr>
                <a:srgbClr val="0054A6"/>
              </a:buClr>
            </a:pPr>
            <a:r>
              <a:rPr lang="en-US" sz="2800" dirty="0"/>
              <a:t>Practical considerations:</a:t>
            </a:r>
          </a:p>
          <a:p>
            <a:pPr lvl="2">
              <a:buClr>
                <a:srgbClr val="0054A6"/>
              </a:buClr>
            </a:pPr>
            <a:r>
              <a:rPr lang="en-US" sz="2000" dirty="0"/>
              <a:t>Copies or inspection</a:t>
            </a:r>
          </a:p>
          <a:p>
            <a:pPr lvl="2">
              <a:buClr>
                <a:srgbClr val="0054A6"/>
              </a:buClr>
            </a:pPr>
            <a:r>
              <a:rPr lang="en-US" sz="2000" dirty="0"/>
              <a:t>Contact requester to clarify scope of request</a:t>
            </a:r>
          </a:p>
          <a:p>
            <a:pPr lvl="2">
              <a:buClr>
                <a:srgbClr val="0054A6"/>
              </a:buClr>
            </a:pPr>
            <a:r>
              <a:rPr lang="en-US" sz="2000" dirty="0"/>
              <a:t>Give context on length of time it will take to compile responsive data</a:t>
            </a:r>
          </a:p>
          <a:p>
            <a:pPr lvl="2">
              <a:buClr>
                <a:srgbClr val="0054A6"/>
              </a:buClr>
            </a:pPr>
            <a:r>
              <a:rPr lang="en-US" sz="2000" dirty="0"/>
              <a:t>Ask whether to prioritize certain data</a:t>
            </a:r>
          </a:p>
          <a:p>
            <a:pPr lvl="2">
              <a:buClr>
                <a:srgbClr val="0054A6"/>
              </a:buClr>
            </a:pPr>
            <a:r>
              <a:rPr lang="en-US" sz="2000" dirty="0"/>
              <a:t>Consider providing data on a rolling basis</a:t>
            </a:r>
          </a:p>
          <a:p>
            <a:pPr lvl="2">
              <a:buClr>
                <a:srgbClr val="0054A6"/>
              </a:buClr>
            </a:pPr>
            <a:r>
              <a:rPr lang="en-US" sz="2000" dirty="0"/>
              <a:t>Connect with IT to clarify scope of searching</a:t>
            </a:r>
          </a:p>
          <a:p>
            <a:pPr lvl="2">
              <a:buClr>
                <a:srgbClr val="0054A6"/>
              </a:buClr>
            </a:pPr>
            <a:r>
              <a:rPr lang="en-US" sz="2000" dirty="0"/>
              <a:t>Require reasonable prepayment</a:t>
            </a:r>
          </a:p>
        </p:txBody>
      </p:sp>
    </p:spTree>
    <p:extLst>
      <p:ext uri="{BB962C8B-B14F-4D97-AF65-F5344CB8AC3E}">
        <p14:creationId xmlns:p14="http://schemas.microsoft.com/office/powerpoint/2010/main" val="2984690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3C2C4-F6F3-A9E2-7936-F27A5E5BD9E8}"/>
              </a:ext>
            </a:extLst>
          </p:cNvPr>
          <p:cNvSpPr>
            <a:spLocks noGrp="1"/>
          </p:cNvSpPr>
          <p:nvPr>
            <p:ph type="title"/>
          </p:nvPr>
        </p:nvSpPr>
        <p:spPr>
          <a:xfrm>
            <a:off x="92364" y="115454"/>
            <a:ext cx="8422986" cy="914400"/>
          </a:xfrm>
        </p:spPr>
        <p:txBody>
          <a:bodyPr>
            <a:noAutofit/>
          </a:bodyPr>
          <a:lstStyle/>
          <a:p>
            <a:pPr algn="l"/>
            <a:r>
              <a:rPr lang="en-US" sz="3600" dirty="0"/>
              <a:t>Suspension of response</a:t>
            </a:r>
            <a:br>
              <a:rPr lang="en-US" sz="4000" dirty="0"/>
            </a:br>
            <a:r>
              <a:rPr lang="en-US" sz="2800" dirty="0"/>
              <a:t>Minn. Stat. § 13.03, subd. 3(g)</a:t>
            </a:r>
          </a:p>
        </p:txBody>
      </p:sp>
      <p:sp>
        <p:nvSpPr>
          <p:cNvPr id="3" name="Content Placeholder 2">
            <a:extLst>
              <a:ext uri="{FF2B5EF4-FFF2-40B4-BE49-F238E27FC236}">
                <a16:creationId xmlns:a16="http://schemas.microsoft.com/office/drawing/2014/main" id="{15E730AA-3B79-3710-E475-9752549E2D16}"/>
              </a:ext>
            </a:extLst>
          </p:cNvPr>
          <p:cNvSpPr>
            <a:spLocks noGrp="1"/>
          </p:cNvSpPr>
          <p:nvPr>
            <p:ph idx="1"/>
          </p:nvPr>
        </p:nvSpPr>
        <p:spPr>
          <a:xfrm>
            <a:off x="577355" y="1733798"/>
            <a:ext cx="7937995" cy="4507820"/>
          </a:xfrm>
        </p:spPr>
        <p:txBody>
          <a:bodyPr>
            <a:normAutofit/>
          </a:bodyPr>
          <a:lstStyle/>
          <a:p>
            <a:r>
              <a:rPr lang="en-US" sz="2800" dirty="0"/>
              <a:t>Suspend further responses if requester has not collected copies or come in to inspect data within 5 business days of notification</a:t>
            </a:r>
          </a:p>
          <a:p>
            <a:pPr lvl="1"/>
            <a:r>
              <a:rPr lang="en-US" sz="2400" dirty="0"/>
              <a:t>Include information on this process in your policies</a:t>
            </a:r>
          </a:p>
          <a:p>
            <a:pPr lvl="1"/>
            <a:r>
              <a:rPr lang="en-US" sz="2400" dirty="0"/>
              <a:t>Policies can go further and set out when a data request will be considered abandoned (should provide for a reasonable amount of time after suspension of response)</a:t>
            </a:r>
          </a:p>
          <a:p>
            <a:pPr lvl="1"/>
            <a:r>
              <a:rPr lang="en-US" sz="2400" dirty="0"/>
              <a:t>Document, document, document</a:t>
            </a:r>
          </a:p>
        </p:txBody>
      </p:sp>
    </p:spTree>
    <p:extLst>
      <p:ext uri="{BB962C8B-B14F-4D97-AF65-F5344CB8AC3E}">
        <p14:creationId xmlns:p14="http://schemas.microsoft.com/office/powerpoint/2010/main" val="346971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p:cNvGraphicFramePr>
            <a:graphicFrameLocks noGrp="1"/>
          </p:cNvGraphicFramePr>
          <p:nvPr>
            <p:ph type="tbl" sz="quarter" idx="13"/>
            <p:extLst>
              <p:ext uri="{D42A27DB-BD31-4B8C-83A1-F6EECF244321}">
                <p14:modId xmlns:p14="http://schemas.microsoft.com/office/powerpoint/2010/main" val="2252892466"/>
              </p:ext>
            </p:extLst>
          </p:nvPr>
        </p:nvGraphicFramePr>
        <p:xfrm>
          <a:off x="628650" y="1335088"/>
          <a:ext cx="7886700" cy="5117469"/>
        </p:xfrm>
        <a:graphic>
          <a:graphicData uri="http://schemas.openxmlformats.org/drawingml/2006/table">
            <a:tbl>
              <a:tblPr firstRow="1" bandRow="1">
                <a:tableStyleId>{5C22544A-7EE6-4342-B048-85BDC9FD1C3A}</a:tableStyleId>
              </a:tblPr>
              <a:tblGrid>
                <a:gridCol w="1123950">
                  <a:extLst>
                    <a:ext uri="{9D8B030D-6E8A-4147-A177-3AD203B41FA5}">
                      <a16:colId xmlns:a16="http://schemas.microsoft.com/office/drawing/2014/main" val="20000"/>
                    </a:ext>
                  </a:extLst>
                </a:gridCol>
                <a:gridCol w="6762750">
                  <a:extLst>
                    <a:ext uri="{9D8B030D-6E8A-4147-A177-3AD203B41FA5}">
                      <a16:colId xmlns:a16="http://schemas.microsoft.com/office/drawing/2014/main" val="20001"/>
                    </a:ext>
                  </a:extLst>
                </a:gridCol>
              </a:tblGrid>
              <a:tr h="559289">
                <a:tc>
                  <a:txBody>
                    <a:bodyPr/>
                    <a:lstStyle/>
                    <a:p>
                      <a:endParaRPr lang="en-US" sz="1800" dirty="0"/>
                    </a:p>
                  </a:txBody>
                  <a:tcPr marL="88449" marR="88449"/>
                </a:tc>
                <a:tc>
                  <a:txBody>
                    <a:bodyPr/>
                    <a:lstStyle/>
                    <a:p>
                      <a:endParaRPr lang="en-US" sz="1800" dirty="0"/>
                    </a:p>
                  </a:txBody>
                  <a:tcPr marL="88449" marR="88449"/>
                </a:tc>
                <a:extLst>
                  <a:ext uri="{0D108BD9-81ED-4DB2-BD59-A6C34878D82A}">
                    <a16:rowId xmlns:a16="http://schemas.microsoft.com/office/drawing/2014/main" val="10000"/>
                  </a:ext>
                </a:extLst>
              </a:tr>
              <a:tr h="414380">
                <a:tc>
                  <a:txBody>
                    <a:bodyPr/>
                    <a:lstStyle/>
                    <a:p>
                      <a:r>
                        <a:rPr lang="en-US" sz="1800" dirty="0"/>
                        <a:t>9:00</a:t>
                      </a:r>
                    </a:p>
                  </a:txBody>
                  <a:tcPr marL="88449" marR="884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a:t>Data practices basics and best practices in responding to data requests</a:t>
                      </a:r>
                    </a:p>
                  </a:txBody>
                  <a:tcPr marL="88449" marR="88449"/>
                </a:tc>
                <a:extLst>
                  <a:ext uri="{0D108BD9-81ED-4DB2-BD59-A6C34878D82A}">
                    <a16:rowId xmlns:a16="http://schemas.microsoft.com/office/drawing/2014/main" val="10001"/>
                  </a:ext>
                </a:extLst>
              </a:tr>
              <a:tr h="414380">
                <a:tc>
                  <a:txBody>
                    <a:bodyPr/>
                    <a:lstStyle/>
                    <a:p>
                      <a:r>
                        <a:rPr lang="en-US" sz="1800" dirty="0"/>
                        <a:t>10:45</a:t>
                      </a:r>
                    </a:p>
                  </a:txBody>
                  <a:tcPr marL="88449" marR="884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a:t>Morning break</a:t>
                      </a:r>
                    </a:p>
                  </a:txBody>
                  <a:tcPr marL="88449" marR="88449"/>
                </a:tc>
                <a:extLst>
                  <a:ext uri="{0D108BD9-81ED-4DB2-BD59-A6C34878D82A}">
                    <a16:rowId xmlns:a16="http://schemas.microsoft.com/office/drawing/2014/main" val="10002"/>
                  </a:ext>
                </a:extLst>
              </a:tr>
              <a:tr h="414380">
                <a:tc>
                  <a:txBody>
                    <a:bodyPr/>
                    <a:lstStyle/>
                    <a:p>
                      <a:r>
                        <a:rPr lang="en-US" sz="1800" dirty="0"/>
                        <a:t>11:00</a:t>
                      </a:r>
                    </a:p>
                  </a:txBody>
                  <a:tcPr marL="88449" marR="88449"/>
                </a:tc>
                <a:tc>
                  <a:txBody>
                    <a:bodyPr/>
                    <a:lstStyle/>
                    <a:p>
                      <a:r>
                        <a:rPr lang="en-US" sz="1800" dirty="0"/>
                        <a:t>Morning scenarios</a:t>
                      </a:r>
                    </a:p>
                  </a:txBody>
                  <a:tcPr marL="88449" marR="88449"/>
                </a:tc>
                <a:extLst>
                  <a:ext uri="{0D108BD9-81ED-4DB2-BD59-A6C34878D82A}">
                    <a16:rowId xmlns:a16="http://schemas.microsoft.com/office/drawing/2014/main" val="10003"/>
                  </a:ext>
                </a:extLst>
              </a:tr>
              <a:tr h="414380">
                <a:tc>
                  <a:txBody>
                    <a:bodyPr/>
                    <a:lstStyle/>
                    <a:p>
                      <a:r>
                        <a:rPr lang="en-US" sz="1800" dirty="0"/>
                        <a:t>11:30</a:t>
                      </a:r>
                    </a:p>
                  </a:txBody>
                  <a:tcPr marL="88449" marR="884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a:t>Data</a:t>
                      </a:r>
                      <a:r>
                        <a:rPr lang="en-US" sz="1800" baseline="0" dirty="0"/>
                        <a:t> practices p</a:t>
                      </a:r>
                      <a:r>
                        <a:rPr lang="en-US" sz="1800" dirty="0"/>
                        <a:t>olicies, procedures, and training</a:t>
                      </a:r>
                    </a:p>
                  </a:txBody>
                  <a:tcPr marL="88449" marR="88449"/>
                </a:tc>
                <a:extLst>
                  <a:ext uri="{0D108BD9-81ED-4DB2-BD59-A6C34878D82A}">
                    <a16:rowId xmlns:a16="http://schemas.microsoft.com/office/drawing/2014/main" val="10004"/>
                  </a:ext>
                </a:extLst>
              </a:tr>
              <a:tr h="414380">
                <a:tc>
                  <a:txBody>
                    <a:bodyPr/>
                    <a:lstStyle/>
                    <a:p>
                      <a:r>
                        <a:rPr lang="en-US" sz="1800" dirty="0"/>
                        <a:t>Noon</a:t>
                      </a:r>
                    </a:p>
                  </a:txBody>
                  <a:tcPr marL="88449" marR="88449"/>
                </a:tc>
                <a:tc>
                  <a:txBody>
                    <a:bodyPr/>
                    <a:lstStyle/>
                    <a:p>
                      <a:pPr>
                        <a:buNone/>
                      </a:pPr>
                      <a:r>
                        <a:rPr lang="en-US" sz="1800" dirty="0"/>
                        <a:t>Lunch</a:t>
                      </a:r>
                    </a:p>
                  </a:txBody>
                  <a:tcPr marL="88449" marR="88449"/>
                </a:tc>
                <a:extLst>
                  <a:ext uri="{0D108BD9-81ED-4DB2-BD59-A6C34878D82A}">
                    <a16:rowId xmlns:a16="http://schemas.microsoft.com/office/drawing/2014/main" val="10006"/>
                  </a:ext>
                </a:extLst>
              </a:tr>
              <a:tr h="414380">
                <a:tc>
                  <a:txBody>
                    <a:bodyPr/>
                    <a:lstStyle/>
                    <a:p>
                      <a:r>
                        <a:rPr lang="en-US" sz="1800" dirty="0"/>
                        <a:t>12:45</a:t>
                      </a:r>
                    </a:p>
                  </a:txBody>
                  <a:tcPr marL="88449" marR="884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a:t>Personnel data/</a:t>
                      </a:r>
                      <a:r>
                        <a:rPr lang="en-US" sz="1800"/>
                        <a:t>redaction exercise</a:t>
                      </a:r>
                      <a:endParaRPr lang="en-US" sz="1800" dirty="0"/>
                    </a:p>
                  </a:txBody>
                  <a:tcPr marL="88449" marR="88449"/>
                </a:tc>
                <a:extLst>
                  <a:ext uri="{0D108BD9-81ED-4DB2-BD59-A6C34878D82A}">
                    <a16:rowId xmlns:a16="http://schemas.microsoft.com/office/drawing/2014/main" val="10007"/>
                  </a:ext>
                </a:extLst>
              </a:tr>
              <a:tr h="414380">
                <a:tc>
                  <a:txBody>
                    <a:bodyPr/>
                    <a:lstStyle/>
                    <a:p>
                      <a:r>
                        <a:rPr lang="en-US" sz="1800" dirty="0"/>
                        <a:t>2:00</a:t>
                      </a:r>
                    </a:p>
                  </a:txBody>
                  <a:tcPr marL="88449" marR="884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a:t>Afternoon break </a:t>
                      </a:r>
                    </a:p>
                  </a:txBody>
                  <a:tcPr marL="88449" marR="88449"/>
                </a:tc>
                <a:extLst>
                  <a:ext uri="{0D108BD9-81ED-4DB2-BD59-A6C34878D82A}">
                    <a16:rowId xmlns:a16="http://schemas.microsoft.com/office/drawing/2014/main" val="10008"/>
                  </a:ext>
                </a:extLst>
              </a:tr>
              <a:tr h="414380">
                <a:tc>
                  <a:txBody>
                    <a:bodyPr/>
                    <a:lstStyle/>
                    <a:p>
                      <a:r>
                        <a:rPr lang="en-US" sz="1800" dirty="0"/>
                        <a:t>2:15</a:t>
                      </a:r>
                    </a:p>
                  </a:txBody>
                  <a:tcPr marL="88449" marR="884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a:t>Accuracy and completeness data challenges and appeals</a:t>
                      </a:r>
                    </a:p>
                  </a:txBody>
                  <a:tcPr marL="88449" marR="88449"/>
                </a:tc>
                <a:extLst>
                  <a:ext uri="{0D108BD9-81ED-4DB2-BD59-A6C34878D82A}">
                    <a16:rowId xmlns:a16="http://schemas.microsoft.com/office/drawing/2014/main" val="10009"/>
                  </a:ext>
                </a:extLst>
              </a:tr>
              <a:tr h="414380">
                <a:tc>
                  <a:txBody>
                    <a:bodyPr/>
                    <a:lstStyle/>
                    <a:p>
                      <a:r>
                        <a:rPr lang="en-US" sz="1800" dirty="0"/>
                        <a:t>2:30</a:t>
                      </a:r>
                    </a:p>
                  </a:txBody>
                  <a:tcPr marL="88449" marR="884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a:t>Data breach requirements – investigation and notification</a:t>
                      </a:r>
                    </a:p>
                  </a:txBody>
                  <a:tcPr marL="88449" marR="88449"/>
                </a:tc>
                <a:extLst>
                  <a:ext uri="{0D108BD9-81ED-4DB2-BD59-A6C34878D82A}">
                    <a16:rowId xmlns:a16="http://schemas.microsoft.com/office/drawing/2014/main" val="3562940255"/>
                  </a:ext>
                </a:extLst>
              </a:tr>
              <a:tr h="414380">
                <a:tc>
                  <a:txBody>
                    <a:bodyPr/>
                    <a:lstStyle/>
                    <a:p>
                      <a:r>
                        <a:rPr lang="en-US" sz="1800" dirty="0"/>
                        <a:t>2:45</a:t>
                      </a:r>
                    </a:p>
                  </a:txBody>
                  <a:tcPr marL="88449" marR="884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a:t>Afternoon scenarios</a:t>
                      </a:r>
                    </a:p>
                  </a:txBody>
                  <a:tcPr marL="88449" marR="88449"/>
                </a:tc>
                <a:extLst>
                  <a:ext uri="{0D108BD9-81ED-4DB2-BD59-A6C34878D82A}">
                    <a16:rowId xmlns:a16="http://schemas.microsoft.com/office/drawing/2014/main" val="10010"/>
                  </a:ext>
                </a:extLst>
              </a:tr>
              <a:tr h="414380">
                <a:tc>
                  <a:txBody>
                    <a:bodyPr/>
                    <a:lstStyle/>
                    <a:p>
                      <a:r>
                        <a:rPr lang="en-US" sz="1800" dirty="0"/>
                        <a:t>3:15</a:t>
                      </a:r>
                    </a:p>
                  </a:txBody>
                  <a:tcPr marL="88449" marR="884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a:t>Final Q&amp;A and evaluations</a:t>
                      </a:r>
                    </a:p>
                  </a:txBody>
                  <a:tcPr marL="88449" marR="88449"/>
                </a:tc>
                <a:extLst>
                  <a:ext uri="{0D108BD9-81ED-4DB2-BD59-A6C34878D82A}">
                    <a16:rowId xmlns:a16="http://schemas.microsoft.com/office/drawing/2014/main" val="10011"/>
                  </a:ext>
                </a:extLst>
              </a:tr>
            </a:tbl>
          </a:graphicData>
        </a:graphic>
      </p:graphicFrame>
      <p:sp>
        <p:nvSpPr>
          <p:cNvPr id="6" name="Title 1"/>
          <p:cNvSpPr>
            <a:spLocks noGrp="1"/>
          </p:cNvSpPr>
          <p:nvPr>
            <p:ph type="title"/>
          </p:nvPr>
        </p:nvSpPr>
        <p:spPr bwMode="ltGray">
          <a:xfrm>
            <a:off x="0" y="152399"/>
            <a:ext cx="8534400" cy="838201"/>
          </a:xfrm>
        </p:spPr>
        <p:txBody>
          <a:bodyPr>
            <a:normAutofit/>
          </a:bodyPr>
          <a:lstStyle/>
          <a:p>
            <a:pPr algn="l"/>
            <a:r>
              <a:rPr lang="en-US" sz="3600" dirty="0"/>
              <a:t>Workshop Agenda</a:t>
            </a:r>
          </a:p>
        </p:txBody>
      </p:sp>
    </p:spTree>
    <p:extLst>
      <p:ext uri="{BB962C8B-B14F-4D97-AF65-F5344CB8AC3E}">
        <p14:creationId xmlns:p14="http://schemas.microsoft.com/office/powerpoint/2010/main" val="15553200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6B701-C749-F735-8B68-E7E93C50B0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BC6C4D-69C1-BF08-71AD-8C118E6DF887}"/>
              </a:ext>
            </a:extLst>
          </p:cNvPr>
          <p:cNvSpPr>
            <a:spLocks noGrp="1"/>
          </p:cNvSpPr>
          <p:nvPr>
            <p:ph type="title"/>
          </p:nvPr>
        </p:nvSpPr>
        <p:spPr>
          <a:xfrm>
            <a:off x="171450" y="123825"/>
            <a:ext cx="7886700" cy="914400"/>
          </a:xfrm>
        </p:spPr>
        <p:txBody>
          <a:bodyPr>
            <a:normAutofit/>
          </a:bodyPr>
          <a:lstStyle/>
          <a:p>
            <a:pPr algn="l"/>
            <a:r>
              <a:rPr lang="en-US" sz="3600" dirty="0"/>
              <a:t>Burdensome vs. harassing</a:t>
            </a:r>
          </a:p>
        </p:txBody>
      </p:sp>
      <p:sp>
        <p:nvSpPr>
          <p:cNvPr id="3" name="Content Placeholder 2">
            <a:extLst>
              <a:ext uri="{FF2B5EF4-FFF2-40B4-BE49-F238E27FC236}">
                <a16:creationId xmlns:a16="http://schemas.microsoft.com/office/drawing/2014/main" id="{EEFF4548-79BC-5A35-BF5A-6AAE064F0582}"/>
              </a:ext>
            </a:extLst>
          </p:cNvPr>
          <p:cNvSpPr>
            <a:spLocks noGrp="1"/>
          </p:cNvSpPr>
          <p:nvPr>
            <p:ph idx="1"/>
          </p:nvPr>
        </p:nvSpPr>
        <p:spPr>
          <a:xfrm>
            <a:off x="535709" y="1745673"/>
            <a:ext cx="8100291" cy="4738254"/>
          </a:xfrm>
        </p:spPr>
        <p:txBody>
          <a:bodyPr>
            <a:normAutofit fontScale="92500" lnSpcReduction="20000"/>
          </a:bodyPr>
          <a:lstStyle/>
          <a:p>
            <a:r>
              <a:rPr lang="en-US" sz="2400" dirty="0"/>
              <a:t>Burdensome requests are not inherently harassing</a:t>
            </a:r>
          </a:p>
          <a:p>
            <a:r>
              <a:rPr lang="en-US" sz="2400" dirty="0"/>
              <a:t>Respectful workplace policy extends to how our teams are treated </a:t>
            </a:r>
          </a:p>
          <a:p>
            <a:r>
              <a:rPr lang="en-US" sz="2400" dirty="0"/>
              <a:t>Document behavior and consult with HR and legal counsel </a:t>
            </a:r>
          </a:p>
          <a:p>
            <a:r>
              <a:rPr lang="en-US" sz="2400" dirty="0"/>
              <a:t>Modifications to process</a:t>
            </a:r>
          </a:p>
          <a:p>
            <a:pPr lvl="1"/>
            <a:r>
              <a:rPr lang="en-US" sz="2200" dirty="0"/>
              <a:t>Direct communication to particular employee</a:t>
            </a:r>
          </a:p>
          <a:p>
            <a:pPr lvl="1"/>
            <a:r>
              <a:rPr lang="en-US" sz="2200" dirty="0"/>
              <a:t>Communicate in writing</a:t>
            </a:r>
          </a:p>
          <a:p>
            <a:pPr lvl="1"/>
            <a:r>
              <a:rPr lang="en-US" sz="2200" dirty="0"/>
              <a:t>Communicate via US Post</a:t>
            </a:r>
          </a:p>
          <a:p>
            <a:pPr lvl="1"/>
            <a:r>
              <a:rPr lang="en-US" sz="2200" dirty="0"/>
              <a:t>Limit in-person contact including inspection (free copies)</a:t>
            </a:r>
          </a:p>
          <a:p>
            <a:r>
              <a:rPr lang="en-US" sz="2400" dirty="0"/>
              <a:t>Extreme cases – no longer data practices issue</a:t>
            </a:r>
          </a:p>
          <a:p>
            <a:pPr lvl="1"/>
            <a:r>
              <a:rPr lang="en-US" sz="2200" dirty="0"/>
              <a:t>Law enforcement</a:t>
            </a:r>
          </a:p>
          <a:p>
            <a:pPr lvl="1"/>
            <a:r>
              <a:rPr lang="en-US" sz="2200" dirty="0"/>
              <a:t>HRO</a:t>
            </a:r>
          </a:p>
          <a:p>
            <a:pPr lvl="1"/>
            <a:endParaRPr lang="en-US" dirty="0"/>
          </a:p>
        </p:txBody>
      </p:sp>
    </p:spTree>
    <p:extLst>
      <p:ext uri="{BB962C8B-B14F-4D97-AF65-F5344CB8AC3E}">
        <p14:creationId xmlns:p14="http://schemas.microsoft.com/office/powerpoint/2010/main" val="3004415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txBox="1">
            <a:spLocks/>
          </p:cNvSpPr>
          <p:nvPr/>
        </p:nvSpPr>
        <p:spPr>
          <a:xfrm>
            <a:off x="457200" y="1752600"/>
            <a:ext cx="8229600" cy="4572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55A6"/>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0055A6"/>
              </a:buClr>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Clr>
                <a:srgbClr val="0055A6"/>
              </a:buClr>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55A6"/>
              </a:buClr>
              <a:buFont typeface="Courier New" panose="02070309020205020404" pitchFamily="49" charset="0"/>
              <a:buChar char="o"/>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55A6"/>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rgbClr val="4F81BD"/>
              </a:buClr>
              <a:defRPr/>
            </a:pPr>
            <a:r>
              <a:rPr kumimoji="0" lang="en-US" sz="2800" b="0" i="0" u="none" strike="noStrike" kern="1200" cap="none" spc="0" normalizeH="0" baseline="0" noProof="0" dirty="0">
                <a:ln>
                  <a:noFill/>
                </a:ln>
                <a:solidFill>
                  <a:schemeClr val="accent1"/>
                </a:solidFill>
                <a:effectLst/>
                <a:uLnTx/>
                <a:uFillTx/>
                <a:latin typeface="Calibri"/>
                <a:ea typeface="+mn-ea"/>
                <a:cs typeface="+mn-cs"/>
              </a:rPr>
              <a:t>Creating data</a:t>
            </a:r>
          </a:p>
          <a:p>
            <a:pPr lvl="1" indent="-342900">
              <a:buClr>
                <a:srgbClr val="4F81BD"/>
              </a:buClr>
              <a:buFont typeface="Arial" panose="020B0604020202020204" pitchFamily="34" charset="0"/>
              <a:buChar char="•"/>
              <a:defRPr/>
            </a:pPr>
            <a:r>
              <a:rPr lang="en-US" sz="2400" dirty="0">
                <a:solidFill>
                  <a:schemeClr val="accent1"/>
                </a:solidFill>
                <a:latin typeface="Calibri"/>
              </a:rPr>
              <a:t>Not required to create data to respond</a:t>
            </a:r>
          </a:p>
          <a:p>
            <a:pPr lvl="1" indent="-342900">
              <a:buClr>
                <a:srgbClr val="4F81BD"/>
              </a:buClr>
              <a:buFont typeface="Arial" panose="020B0604020202020204" pitchFamily="34" charset="0"/>
              <a:buChar char="•"/>
              <a:defRPr/>
            </a:pPr>
            <a:r>
              <a:rPr lang="en-US" sz="2400" dirty="0">
                <a:solidFill>
                  <a:schemeClr val="accent1"/>
                </a:solidFill>
                <a:latin typeface="Calibri"/>
              </a:rPr>
              <a:t>Considerations: databases, voluntary creations</a:t>
            </a:r>
          </a:p>
          <a:p>
            <a:pPr lvl="1" indent="-342900">
              <a:buClr>
                <a:srgbClr val="4F81BD"/>
              </a:buClr>
              <a:buFont typeface="Arial" panose="020B0604020202020204" pitchFamily="34" charset="0"/>
              <a:buChar char="•"/>
              <a:defRPr/>
            </a:pPr>
            <a:r>
              <a:rPr lang="en-US" sz="2400" dirty="0">
                <a:solidFill>
                  <a:schemeClr val="accent1"/>
                </a:solidFill>
                <a:latin typeface="Calibri"/>
              </a:rPr>
              <a:t>Exception: summary data (</a:t>
            </a:r>
            <a:r>
              <a:rPr lang="en-US" sz="2400" dirty="0">
                <a:solidFill>
                  <a:schemeClr val="accent1"/>
                </a:solidFill>
                <a:latin typeface="Calibri" panose="020F0502020204030204" pitchFamily="34" charset="0"/>
                <a:cs typeface="Calibri" panose="020F0502020204030204" pitchFamily="34" charset="0"/>
              </a:rPr>
              <a:t>§</a:t>
            </a:r>
            <a:r>
              <a:rPr lang="en-US" sz="2400" dirty="0">
                <a:solidFill>
                  <a:schemeClr val="accent1"/>
                </a:solidFill>
                <a:latin typeface="Calibri"/>
              </a:rPr>
              <a:t>13.05, subd 7)</a:t>
            </a:r>
            <a:endParaRPr kumimoji="0" lang="en-US" sz="2400" b="0" i="0" u="none" strike="noStrike" kern="1200" cap="none" spc="0" normalizeH="0" baseline="0" noProof="0" dirty="0">
              <a:ln>
                <a:noFill/>
              </a:ln>
              <a:solidFill>
                <a:schemeClr val="accent1"/>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4F81BD"/>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accent1"/>
                </a:solidFill>
                <a:effectLst/>
                <a:uLnTx/>
                <a:uFillTx/>
                <a:latin typeface="Calibri"/>
                <a:ea typeface="+mn-ea"/>
                <a:cs typeface="+mn-cs"/>
              </a:rPr>
              <a:t>Responding to questions</a:t>
            </a:r>
          </a:p>
          <a:p>
            <a:pPr lvl="1" indent="-342900">
              <a:buClr>
                <a:srgbClr val="4F81BD"/>
              </a:buClr>
              <a:buFont typeface="Arial" panose="020B0604020202020204" pitchFamily="34" charset="0"/>
              <a:buChar char="•"/>
              <a:defRPr/>
            </a:pPr>
            <a:r>
              <a:rPr lang="en-US" sz="2400" dirty="0">
                <a:solidFill>
                  <a:schemeClr val="accent1"/>
                </a:solidFill>
                <a:latin typeface="Calibri"/>
              </a:rPr>
              <a:t>“Why did you cancel the park project?”</a:t>
            </a:r>
          </a:p>
          <a:p>
            <a:pPr lvl="1" indent="-342900">
              <a:buClr>
                <a:srgbClr val="4F81BD"/>
              </a:buClr>
              <a:buFont typeface="Arial" panose="020B0604020202020204" pitchFamily="34" charset="0"/>
              <a:buChar char="•"/>
              <a:defRPr/>
            </a:pPr>
            <a:r>
              <a:rPr kumimoji="0" lang="en-US" sz="2400" b="0" i="0" u="none" strike="noStrike" kern="1200" cap="none" spc="0" normalizeH="0" baseline="0" noProof="0" dirty="0">
                <a:ln>
                  <a:noFill/>
                </a:ln>
                <a:solidFill>
                  <a:schemeClr val="accent1"/>
                </a:solidFill>
                <a:effectLst/>
                <a:uLnTx/>
                <a:uFillTx/>
                <a:latin typeface="Calibri"/>
                <a:ea typeface="+mn-ea"/>
                <a:cs typeface="+mn-cs"/>
              </a:rPr>
              <a:t>“Correspondence discussing park project between the Clerk and Parks Director”</a:t>
            </a:r>
          </a:p>
          <a:p>
            <a:pPr lvl="1" indent="-342900">
              <a:buClr>
                <a:srgbClr val="4F81BD"/>
              </a:buClr>
              <a:buFont typeface="Arial" panose="020B0604020202020204" pitchFamily="34" charset="0"/>
              <a:buChar char="•"/>
              <a:defRPr/>
            </a:pPr>
            <a:r>
              <a:rPr lang="en-US" sz="2400" dirty="0">
                <a:solidFill>
                  <a:schemeClr val="accent1"/>
                </a:solidFill>
                <a:latin typeface="Calibri"/>
              </a:rPr>
              <a:t>Exception: DPCO must respond to questions about how to get access to data and if there are issues.</a:t>
            </a:r>
            <a:endParaRPr kumimoji="0" lang="en-US" sz="2400" b="0" i="0" u="none" strike="noStrike" kern="1200" cap="none" spc="0" normalizeH="0" baseline="0" noProof="0" dirty="0">
              <a:ln>
                <a:noFill/>
              </a:ln>
              <a:solidFill>
                <a:schemeClr val="accent1"/>
              </a:solidFill>
              <a:effectLst/>
              <a:uLnTx/>
              <a:uFillTx/>
              <a:latin typeface="Calibri"/>
              <a:ea typeface="+mn-ea"/>
              <a:cs typeface="+mn-cs"/>
            </a:endParaRPr>
          </a:p>
        </p:txBody>
      </p:sp>
      <p:sp>
        <p:nvSpPr>
          <p:cNvPr id="13" name="Title 12"/>
          <p:cNvSpPr>
            <a:spLocks noGrp="1"/>
          </p:cNvSpPr>
          <p:nvPr>
            <p:ph type="title"/>
          </p:nvPr>
        </p:nvSpPr>
        <p:spPr bwMode="ltGray">
          <a:xfrm>
            <a:off x="0" y="0"/>
            <a:ext cx="9144000" cy="1219200"/>
          </a:xfrm>
        </p:spPr>
        <p:txBody>
          <a:bodyPr/>
          <a:lstStyle/>
          <a:p>
            <a:pPr algn="l"/>
            <a:r>
              <a:rPr lang="en-US" sz="3200" dirty="0"/>
              <a:t>Outside of the Data Practices Act</a:t>
            </a:r>
            <a:endParaRPr lang="en-US" sz="2000" dirty="0"/>
          </a:p>
        </p:txBody>
      </p:sp>
    </p:spTree>
    <p:extLst>
      <p:ext uri="{BB962C8B-B14F-4D97-AF65-F5344CB8AC3E}">
        <p14:creationId xmlns:p14="http://schemas.microsoft.com/office/powerpoint/2010/main" val="18191827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5" descr="Person taking not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2736754"/>
            <a:ext cx="3375375" cy="224020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idx="1"/>
          </p:nvPr>
        </p:nvSpPr>
        <p:spPr>
          <a:xfrm>
            <a:off x="348915" y="1528011"/>
            <a:ext cx="5061285" cy="4648952"/>
          </a:xfrm>
        </p:spPr>
        <p:txBody>
          <a:bodyPr>
            <a:normAutofit/>
          </a:bodyPr>
          <a:lstStyle/>
          <a:p>
            <a:pPr marL="0" lvl="0" indent="0" defTabSz="914400">
              <a:spcBef>
                <a:spcPts val="0"/>
              </a:spcBef>
              <a:spcAft>
                <a:spcPts val="0"/>
              </a:spcAft>
              <a:buClr>
                <a:srgbClr val="1F497D"/>
              </a:buClr>
              <a:buNone/>
            </a:pPr>
            <a:r>
              <a:rPr lang="en-US" altLang="en-US" sz="2800" dirty="0"/>
              <a:t>A member of the public asks for your notes taken during a staff meeting.</a:t>
            </a:r>
          </a:p>
          <a:p>
            <a:pPr marL="0" lvl="0" indent="0" defTabSz="914400">
              <a:spcBef>
                <a:spcPts val="0"/>
              </a:spcBef>
              <a:spcAft>
                <a:spcPts val="0"/>
              </a:spcAft>
              <a:buClr>
                <a:srgbClr val="1F497D"/>
              </a:buClr>
              <a:buNone/>
            </a:pPr>
            <a:endParaRPr lang="en-US" altLang="en-US" sz="2800" dirty="0"/>
          </a:p>
          <a:p>
            <a:pPr marL="914400" lvl="1" indent="-457200" defTabSz="914400">
              <a:spcBef>
                <a:spcPts val="0"/>
              </a:spcBef>
              <a:spcAft>
                <a:spcPts val="0"/>
              </a:spcAft>
              <a:buClr>
                <a:srgbClr val="1F497D"/>
              </a:buClr>
            </a:pPr>
            <a:r>
              <a:rPr lang="en-US" altLang="en-US" sz="2800" dirty="0"/>
              <a:t>Are they public?</a:t>
            </a:r>
          </a:p>
          <a:p>
            <a:pPr marL="457200" lvl="1" indent="0" defTabSz="914400">
              <a:spcBef>
                <a:spcPts val="0"/>
              </a:spcBef>
              <a:spcAft>
                <a:spcPts val="0"/>
              </a:spcAft>
              <a:buClr>
                <a:srgbClr val="1F497D"/>
              </a:buClr>
              <a:buNone/>
            </a:pPr>
            <a:endParaRPr lang="en-US" altLang="en-US" sz="2800" dirty="0">
              <a:solidFill>
                <a:srgbClr val="1F497D"/>
              </a:solidFill>
            </a:endParaRPr>
          </a:p>
          <a:p>
            <a:pPr marL="457200" lvl="1" indent="0" defTabSz="914400">
              <a:spcBef>
                <a:spcPts val="0"/>
              </a:spcBef>
              <a:spcAft>
                <a:spcPts val="0"/>
              </a:spcAft>
              <a:buClr>
                <a:srgbClr val="1F497D"/>
              </a:buClr>
              <a:buNone/>
            </a:pPr>
            <a:endParaRPr lang="en-US" altLang="en-US" sz="2800" dirty="0">
              <a:solidFill>
                <a:prstClr val="black"/>
              </a:solidFill>
            </a:endParaRPr>
          </a:p>
          <a:p>
            <a:pPr marL="914400" lvl="1" indent="-457200" defTabSz="914400">
              <a:spcBef>
                <a:spcPts val="0"/>
              </a:spcBef>
              <a:spcAft>
                <a:spcPts val="0"/>
              </a:spcAft>
              <a:buClr>
                <a:srgbClr val="1F497D"/>
              </a:buClr>
            </a:pPr>
            <a:r>
              <a:rPr lang="en-US" altLang="en-US" sz="2800" dirty="0"/>
              <a:t>How long do you have to respond?</a:t>
            </a:r>
          </a:p>
          <a:p>
            <a:pPr marL="914400" lvl="2" indent="0" defTabSz="914400">
              <a:spcBef>
                <a:spcPts val="0"/>
              </a:spcBef>
              <a:spcAft>
                <a:spcPts val="0"/>
              </a:spcAft>
              <a:buClr>
                <a:srgbClr val="1F497D"/>
              </a:buClr>
              <a:buNone/>
            </a:pPr>
            <a:endParaRPr lang="en-US" altLang="en-US" sz="2000" dirty="0">
              <a:solidFill>
                <a:srgbClr val="1F497D"/>
              </a:solidFill>
            </a:endParaRPr>
          </a:p>
          <a:p>
            <a:pPr marL="914400" lvl="2" indent="0" defTabSz="914400">
              <a:spcBef>
                <a:spcPts val="0"/>
              </a:spcBef>
              <a:spcAft>
                <a:spcPts val="0"/>
              </a:spcAft>
              <a:buClr>
                <a:srgbClr val="1F497D"/>
              </a:buClr>
              <a:buNone/>
            </a:pPr>
            <a:endParaRPr lang="en-US" altLang="en-US" sz="2600" dirty="0">
              <a:solidFill>
                <a:schemeClr val="accent2"/>
              </a:solidFill>
            </a:endParaRPr>
          </a:p>
          <a:p>
            <a:endParaRPr lang="en-US" dirty="0"/>
          </a:p>
        </p:txBody>
      </p:sp>
      <p:sp>
        <p:nvSpPr>
          <p:cNvPr id="2" name="Title 1"/>
          <p:cNvSpPr>
            <a:spLocks noGrp="1"/>
          </p:cNvSpPr>
          <p:nvPr>
            <p:ph type="title"/>
          </p:nvPr>
        </p:nvSpPr>
        <p:spPr bwMode="ltGray">
          <a:xfrm>
            <a:off x="0" y="0"/>
            <a:ext cx="9144000" cy="1219200"/>
          </a:xfrm>
        </p:spPr>
        <p:txBody>
          <a:bodyPr>
            <a:normAutofit/>
          </a:bodyPr>
          <a:lstStyle/>
          <a:p>
            <a:pPr algn="l"/>
            <a:r>
              <a:rPr lang="en-US" sz="3600" dirty="0"/>
              <a:t>Chapter 13 check!</a:t>
            </a:r>
          </a:p>
        </p:txBody>
      </p:sp>
    </p:spTree>
    <p:extLst>
      <p:ext uri="{BB962C8B-B14F-4D97-AF65-F5344CB8AC3E}">
        <p14:creationId xmlns:p14="http://schemas.microsoft.com/office/powerpoint/2010/main" val="3432516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5" descr="Person taking not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2736754"/>
            <a:ext cx="3375375" cy="224020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idx="1"/>
          </p:nvPr>
        </p:nvSpPr>
        <p:spPr>
          <a:xfrm>
            <a:off x="348915" y="1528011"/>
            <a:ext cx="5061285" cy="4648952"/>
          </a:xfrm>
        </p:spPr>
        <p:txBody>
          <a:bodyPr>
            <a:normAutofit fontScale="85000" lnSpcReduction="20000"/>
          </a:bodyPr>
          <a:lstStyle/>
          <a:p>
            <a:pPr marL="0" lvl="0" indent="0" defTabSz="914400">
              <a:spcBef>
                <a:spcPts val="0"/>
              </a:spcBef>
              <a:spcAft>
                <a:spcPts val="0"/>
              </a:spcAft>
              <a:buClr>
                <a:srgbClr val="1F497D"/>
              </a:buClr>
              <a:buNone/>
            </a:pPr>
            <a:r>
              <a:rPr lang="en-US" altLang="en-US" sz="2800" dirty="0"/>
              <a:t>A member of the public asks for your notes taken during a staff meeting.</a:t>
            </a:r>
          </a:p>
          <a:p>
            <a:pPr marL="0" lvl="0" indent="0" defTabSz="914400">
              <a:spcBef>
                <a:spcPts val="0"/>
              </a:spcBef>
              <a:spcAft>
                <a:spcPts val="0"/>
              </a:spcAft>
              <a:buClr>
                <a:srgbClr val="1F497D"/>
              </a:buClr>
              <a:buNone/>
            </a:pPr>
            <a:endParaRPr lang="en-US" altLang="en-US" sz="2800" dirty="0"/>
          </a:p>
          <a:p>
            <a:pPr marL="914400" lvl="1" indent="-457200" defTabSz="914400">
              <a:spcBef>
                <a:spcPts val="0"/>
              </a:spcBef>
              <a:spcAft>
                <a:spcPts val="0"/>
              </a:spcAft>
              <a:buClr>
                <a:srgbClr val="1F497D"/>
              </a:buClr>
            </a:pPr>
            <a:r>
              <a:rPr lang="en-US" altLang="en-US" sz="2800" dirty="0"/>
              <a:t>Are they public?</a:t>
            </a:r>
          </a:p>
          <a:p>
            <a:pPr marL="457200" lvl="1" indent="0" defTabSz="914400">
              <a:spcBef>
                <a:spcPts val="0"/>
              </a:spcBef>
              <a:spcAft>
                <a:spcPts val="0"/>
              </a:spcAft>
              <a:buClr>
                <a:srgbClr val="1F497D"/>
              </a:buClr>
              <a:buNone/>
            </a:pPr>
            <a:endParaRPr lang="en-US" altLang="en-US" sz="2800" dirty="0">
              <a:solidFill>
                <a:srgbClr val="1F497D"/>
              </a:solidFill>
            </a:endParaRPr>
          </a:p>
          <a:p>
            <a:pPr marL="914400" lvl="2" indent="0" defTabSz="914400">
              <a:spcBef>
                <a:spcPts val="0"/>
              </a:spcBef>
              <a:spcAft>
                <a:spcPts val="0"/>
              </a:spcAft>
              <a:buClr>
                <a:srgbClr val="1F497D"/>
              </a:buClr>
              <a:buNone/>
            </a:pPr>
            <a:r>
              <a:rPr lang="en-US" altLang="en-US" sz="2800" dirty="0"/>
              <a:t>Probably, but depends on the content.</a:t>
            </a:r>
            <a:endParaRPr lang="en-US" altLang="en-US" sz="2400" dirty="0"/>
          </a:p>
          <a:p>
            <a:pPr marL="457200" lvl="1" indent="0" defTabSz="914400">
              <a:spcBef>
                <a:spcPts val="0"/>
              </a:spcBef>
              <a:spcAft>
                <a:spcPts val="0"/>
              </a:spcAft>
              <a:buClr>
                <a:srgbClr val="1F497D"/>
              </a:buClr>
              <a:buNone/>
            </a:pPr>
            <a:endParaRPr lang="en-US" altLang="en-US" sz="2800" dirty="0">
              <a:solidFill>
                <a:prstClr val="black"/>
              </a:solidFill>
            </a:endParaRPr>
          </a:p>
          <a:p>
            <a:pPr marL="914400" lvl="1" indent="-457200" defTabSz="914400">
              <a:spcBef>
                <a:spcPts val="0"/>
              </a:spcBef>
              <a:spcAft>
                <a:spcPts val="0"/>
              </a:spcAft>
              <a:buClr>
                <a:srgbClr val="1F497D"/>
              </a:buClr>
            </a:pPr>
            <a:r>
              <a:rPr lang="en-US" altLang="en-US" sz="2800" dirty="0"/>
              <a:t>How long do you have to respond?</a:t>
            </a:r>
          </a:p>
          <a:p>
            <a:pPr marL="914400" lvl="2" indent="0" defTabSz="914400">
              <a:spcBef>
                <a:spcPts val="0"/>
              </a:spcBef>
              <a:spcAft>
                <a:spcPts val="0"/>
              </a:spcAft>
              <a:buClr>
                <a:srgbClr val="1F497D"/>
              </a:buClr>
              <a:buNone/>
            </a:pPr>
            <a:endParaRPr lang="en-US" altLang="en-US" sz="2000" dirty="0">
              <a:solidFill>
                <a:srgbClr val="1F497D"/>
              </a:solidFill>
            </a:endParaRPr>
          </a:p>
          <a:p>
            <a:pPr marL="914400" lvl="2" indent="0" defTabSz="914400">
              <a:spcBef>
                <a:spcPts val="0"/>
              </a:spcBef>
              <a:spcAft>
                <a:spcPts val="0"/>
              </a:spcAft>
              <a:buClr>
                <a:srgbClr val="1F497D"/>
              </a:buClr>
              <a:buNone/>
            </a:pPr>
            <a:r>
              <a:rPr lang="en-US" altLang="en-US" sz="2800" dirty="0"/>
              <a:t>Public - within a reasonable amount of time (if requester is the data subject – then within 10 days).</a:t>
            </a:r>
          </a:p>
          <a:p>
            <a:endParaRPr lang="en-US" dirty="0"/>
          </a:p>
        </p:txBody>
      </p:sp>
      <p:sp>
        <p:nvSpPr>
          <p:cNvPr id="2" name="Title 1"/>
          <p:cNvSpPr>
            <a:spLocks noGrp="1"/>
          </p:cNvSpPr>
          <p:nvPr>
            <p:ph type="title"/>
          </p:nvPr>
        </p:nvSpPr>
        <p:spPr bwMode="ltGray">
          <a:xfrm>
            <a:off x="0" y="0"/>
            <a:ext cx="9144000" cy="1219200"/>
          </a:xfrm>
        </p:spPr>
        <p:txBody>
          <a:bodyPr>
            <a:normAutofit/>
          </a:bodyPr>
          <a:lstStyle/>
          <a:p>
            <a:pPr algn="l"/>
            <a:r>
              <a:rPr lang="en-US" sz="3600" dirty="0"/>
              <a:t>Chapter 13 check!</a:t>
            </a:r>
          </a:p>
        </p:txBody>
      </p:sp>
    </p:spTree>
    <p:extLst>
      <p:ext uri="{BB962C8B-B14F-4D97-AF65-F5344CB8AC3E}">
        <p14:creationId xmlns:p14="http://schemas.microsoft.com/office/powerpoint/2010/main" val="152972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38250"/>
          </a:xfrm>
        </p:spPr>
        <p:txBody>
          <a:bodyPr>
            <a:normAutofit/>
          </a:bodyPr>
          <a:lstStyle/>
          <a:p>
            <a:pPr algn="l"/>
            <a:r>
              <a:rPr lang="en-US" sz="3600" dirty="0"/>
              <a:t>Limitation on collection of government data</a:t>
            </a:r>
            <a:br>
              <a:rPr lang="en-US" sz="3600" dirty="0"/>
            </a:br>
            <a:r>
              <a:rPr lang="en-US" sz="2200" dirty="0"/>
              <a:t>Minn. Stat. §13.05, subd. 3 and Minn. Rules part 1205.1500, </a:t>
            </a:r>
            <a:r>
              <a:rPr lang="en-US" sz="2200" dirty="0" err="1"/>
              <a:t>subp</a:t>
            </a:r>
            <a:r>
              <a:rPr lang="en-US" sz="2200" dirty="0"/>
              <a:t>. 4</a:t>
            </a:r>
          </a:p>
        </p:txBody>
      </p:sp>
      <p:sp>
        <p:nvSpPr>
          <p:cNvPr id="3" name="Content Placeholder 2"/>
          <p:cNvSpPr>
            <a:spLocks noGrp="1"/>
          </p:cNvSpPr>
          <p:nvPr>
            <p:ph idx="1"/>
          </p:nvPr>
        </p:nvSpPr>
        <p:spPr>
          <a:xfrm>
            <a:off x="381000" y="1524000"/>
            <a:ext cx="8382000" cy="5105400"/>
          </a:xfrm>
        </p:spPr>
        <p:txBody>
          <a:bodyPr>
            <a:noAutofit/>
          </a:bodyPr>
          <a:lstStyle/>
          <a:p>
            <a:pPr>
              <a:buClr>
                <a:srgbClr val="0054A6"/>
              </a:buClr>
            </a:pPr>
            <a:r>
              <a:rPr lang="en-US" sz="2800" dirty="0"/>
              <a:t>Collection and storage of data on individuals and </a:t>
            </a:r>
          </a:p>
          <a:p>
            <a:pPr>
              <a:buClr>
                <a:srgbClr val="0054A6"/>
              </a:buClr>
            </a:pPr>
            <a:r>
              <a:rPr lang="en-US" sz="2800" dirty="0"/>
              <a:t>Use and dissemination of private/confidential data: </a:t>
            </a:r>
          </a:p>
          <a:p>
            <a:pPr lvl="1">
              <a:buClr>
                <a:srgbClr val="0054A6"/>
              </a:buClr>
            </a:pPr>
            <a:r>
              <a:rPr lang="en-US" sz="2400" dirty="0"/>
              <a:t>Limited to data that are “necessary for the administration and management of programs specifically authorized by the Legislature, local governing body, or federal government.”</a:t>
            </a:r>
          </a:p>
        </p:txBody>
      </p:sp>
    </p:spTree>
    <p:extLst>
      <p:ext uri="{BB962C8B-B14F-4D97-AF65-F5344CB8AC3E}">
        <p14:creationId xmlns:p14="http://schemas.microsoft.com/office/powerpoint/2010/main" val="3884932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19201"/>
          </a:xfrm>
        </p:spPr>
        <p:txBody>
          <a:bodyPr>
            <a:normAutofit/>
          </a:bodyPr>
          <a:lstStyle/>
          <a:p>
            <a:pPr algn="l"/>
            <a:r>
              <a:rPr lang="en-US" sz="3600" dirty="0"/>
              <a:t>Tennessen warning notice</a:t>
            </a:r>
            <a:br>
              <a:rPr lang="en-US" sz="4800" dirty="0"/>
            </a:br>
            <a:r>
              <a:rPr lang="en-US" sz="2800" dirty="0"/>
              <a:t>(Minn. Stat. §13.04, </a:t>
            </a:r>
            <a:r>
              <a:rPr lang="en-US" sz="2800" dirty="0" err="1"/>
              <a:t>subd</a:t>
            </a:r>
            <a:r>
              <a:rPr lang="en-US" sz="2800" dirty="0"/>
              <a:t>. 2)</a:t>
            </a:r>
          </a:p>
        </p:txBody>
      </p:sp>
      <p:sp>
        <p:nvSpPr>
          <p:cNvPr id="3" name="Content Placeholder 2"/>
          <p:cNvSpPr>
            <a:spLocks noGrp="1"/>
          </p:cNvSpPr>
          <p:nvPr>
            <p:ph idx="1"/>
          </p:nvPr>
        </p:nvSpPr>
        <p:spPr/>
        <p:txBody>
          <a:bodyPr>
            <a:normAutofit lnSpcReduction="10000"/>
          </a:bodyPr>
          <a:lstStyle/>
          <a:p>
            <a:pPr marL="0" lvl="0" indent="0" defTabSz="914400">
              <a:lnSpc>
                <a:spcPct val="90000"/>
              </a:lnSpc>
              <a:spcBef>
                <a:spcPct val="20000"/>
              </a:spcBef>
              <a:spcAft>
                <a:spcPts val="0"/>
              </a:spcAft>
              <a:buClr>
                <a:srgbClr val="1F497D"/>
              </a:buClr>
              <a:buNone/>
            </a:pPr>
            <a:r>
              <a:rPr lang="en-US" altLang="en-US" sz="2800" dirty="0"/>
              <a:t>When collecting private or confidential data from an individual about that individual:</a:t>
            </a:r>
          </a:p>
          <a:p>
            <a:pPr marL="342900" lvl="0" indent="-342900" defTabSz="914400">
              <a:lnSpc>
                <a:spcPct val="90000"/>
              </a:lnSpc>
              <a:spcBef>
                <a:spcPct val="20000"/>
              </a:spcBef>
              <a:spcAft>
                <a:spcPts val="0"/>
              </a:spcAft>
              <a:buClr>
                <a:srgbClr val="1F497D"/>
              </a:buClr>
              <a:buNone/>
            </a:pPr>
            <a:endParaRPr lang="en-US" altLang="en-US" sz="1800" dirty="0"/>
          </a:p>
          <a:p>
            <a:pPr marL="742950" lvl="1" indent="-285750" defTabSz="914400">
              <a:lnSpc>
                <a:spcPct val="90000"/>
              </a:lnSpc>
              <a:spcBef>
                <a:spcPct val="20000"/>
              </a:spcBef>
              <a:spcAft>
                <a:spcPts val="0"/>
              </a:spcAft>
              <a:buClr>
                <a:srgbClr val="1F497D"/>
              </a:buClr>
            </a:pPr>
            <a:r>
              <a:rPr lang="en-US" altLang="en-US" sz="2400" dirty="0"/>
              <a:t>State the purpose and intended use of data</a:t>
            </a:r>
          </a:p>
          <a:p>
            <a:pPr marL="742950" lvl="1" indent="-285750" defTabSz="914400">
              <a:lnSpc>
                <a:spcPct val="90000"/>
              </a:lnSpc>
              <a:spcBef>
                <a:spcPct val="20000"/>
              </a:spcBef>
              <a:spcAft>
                <a:spcPts val="0"/>
              </a:spcAft>
              <a:buClr>
                <a:srgbClr val="1F497D"/>
              </a:buClr>
            </a:pPr>
            <a:r>
              <a:rPr lang="en-US" altLang="en-US" sz="2400" dirty="0"/>
              <a:t>Inform the individual whether they may refuse or are legally required to provide the data</a:t>
            </a:r>
          </a:p>
          <a:p>
            <a:pPr marL="742950" lvl="1" indent="-285750" defTabSz="914400">
              <a:lnSpc>
                <a:spcPct val="90000"/>
              </a:lnSpc>
              <a:spcBef>
                <a:spcPct val="20000"/>
              </a:spcBef>
              <a:spcAft>
                <a:spcPts val="0"/>
              </a:spcAft>
              <a:buClr>
                <a:srgbClr val="1F497D"/>
              </a:buClr>
            </a:pPr>
            <a:r>
              <a:rPr lang="en-US" altLang="en-US" sz="2400" dirty="0"/>
              <a:t>Explain known consequences of supplying or refusing to supply the data</a:t>
            </a:r>
          </a:p>
          <a:p>
            <a:pPr marL="742950" lvl="1" indent="-285750" defTabSz="914400">
              <a:lnSpc>
                <a:spcPct val="90000"/>
              </a:lnSpc>
              <a:spcBef>
                <a:spcPct val="20000"/>
              </a:spcBef>
              <a:spcAft>
                <a:spcPts val="0"/>
              </a:spcAft>
              <a:buClr>
                <a:srgbClr val="1F497D"/>
              </a:buClr>
            </a:pPr>
            <a:r>
              <a:rPr lang="en-US" altLang="en-US" sz="2400" dirty="0"/>
              <a:t>Identify other persons or entities with statutory authority to access the data</a:t>
            </a:r>
          </a:p>
          <a:p>
            <a:pPr marL="457200" lvl="1" indent="0" defTabSz="914400">
              <a:lnSpc>
                <a:spcPct val="90000"/>
              </a:lnSpc>
              <a:spcBef>
                <a:spcPct val="20000"/>
              </a:spcBef>
              <a:spcAft>
                <a:spcPts val="0"/>
              </a:spcAft>
              <a:buClr>
                <a:srgbClr val="1F497D"/>
              </a:buClr>
              <a:buNone/>
            </a:pPr>
            <a:endParaRPr lang="en-US" altLang="en-US" sz="2400" dirty="0"/>
          </a:p>
          <a:p>
            <a:pPr marL="342900" lvl="0" indent="-342900" defTabSz="914400">
              <a:spcBef>
                <a:spcPct val="20000"/>
              </a:spcBef>
              <a:spcAft>
                <a:spcPts val="0"/>
              </a:spcAft>
              <a:buClr>
                <a:srgbClr val="0054A6"/>
              </a:buClr>
            </a:pPr>
            <a:r>
              <a:rPr lang="en-US" sz="2800" dirty="0"/>
              <a:t>Examples: SSN, employee home address</a:t>
            </a:r>
          </a:p>
        </p:txBody>
      </p:sp>
    </p:spTree>
    <p:extLst>
      <p:ext uri="{BB962C8B-B14F-4D97-AF65-F5344CB8AC3E}">
        <p14:creationId xmlns:p14="http://schemas.microsoft.com/office/powerpoint/2010/main" val="15430290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19200"/>
          </a:xfrm>
        </p:spPr>
        <p:txBody>
          <a:bodyPr>
            <a:normAutofit/>
          </a:bodyPr>
          <a:lstStyle/>
          <a:p>
            <a:pPr algn="l"/>
            <a:r>
              <a:rPr lang="en-US" sz="3600" dirty="0"/>
              <a:t>Informed consent</a:t>
            </a:r>
            <a:br>
              <a:rPr lang="en-US" sz="5400" dirty="0"/>
            </a:br>
            <a:r>
              <a:rPr lang="en-US" sz="2400" dirty="0"/>
              <a:t>Minn. Stat. §13.05, </a:t>
            </a:r>
            <a:r>
              <a:rPr lang="en-US" sz="2400" dirty="0" err="1"/>
              <a:t>subd</a:t>
            </a:r>
            <a:r>
              <a:rPr lang="en-US" sz="2400" dirty="0"/>
              <a:t>. 4 &amp; Minn. R. 1205.1400</a:t>
            </a:r>
            <a:endParaRPr lang="en-US" sz="3600" dirty="0"/>
          </a:p>
        </p:txBody>
      </p:sp>
      <p:sp>
        <p:nvSpPr>
          <p:cNvPr id="3" name="Content Placeholder 2"/>
          <p:cNvSpPr>
            <a:spLocks noGrp="1"/>
          </p:cNvSpPr>
          <p:nvPr>
            <p:ph idx="1"/>
          </p:nvPr>
        </p:nvSpPr>
        <p:spPr>
          <a:xfrm>
            <a:off x="657226" y="1807745"/>
            <a:ext cx="7734300" cy="4326355"/>
          </a:xfrm>
        </p:spPr>
        <p:txBody>
          <a:bodyPr>
            <a:noAutofit/>
          </a:bodyPr>
          <a:lstStyle/>
          <a:p>
            <a:pPr marL="400050" indent="-285750" defTabSz="914400">
              <a:lnSpc>
                <a:spcPct val="90000"/>
              </a:lnSpc>
              <a:spcBef>
                <a:spcPct val="20000"/>
              </a:spcBef>
              <a:spcAft>
                <a:spcPts val="0"/>
              </a:spcAft>
              <a:buClr>
                <a:srgbClr val="0054A6"/>
              </a:buClr>
            </a:pPr>
            <a:r>
              <a:rPr lang="en-US" sz="2800" dirty="0"/>
              <a:t>Informed consent is necessary when:</a:t>
            </a:r>
          </a:p>
          <a:p>
            <a:pPr marL="914400" lvl="1" indent="-342900" defTabSz="914400">
              <a:lnSpc>
                <a:spcPct val="90000"/>
              </a:lnSpc>
              <a:spcBef>
                <a:spcPct val="20000"/>
              </a:spcBef>
              <a:spcAft>
                <a:spcPts val="0"/>
              </a:spcAft>
              <a:buClr>
                <a:srgbClr val="0054A6"/>
              </a:buClr>
            </a:pPr>
            <a:r>
              <a:rPr lang="en-US" sz="2400" dirty="0"/>
              <a:t>The individual asks the entity to release private data to another entity or person</a:t>
            </a:r>
          </a:p>
          <a:p>
            <a:pPr marL="914400" lvl="1" indent="-342900" defTabSz="914400">
              <a:lnSpc>
                <a:spcPct val="90000"/>
              </a:lnSpc>
              <a:spcBef>
                <a:spcPct val="20000"/>
              </a:spcBef>
              <a:spcAft>
                <a:spcPts val="0"/>
              </a:spcAft>
              <a:buClr>
                <a:srgbClr val="0054A6"/>
              </a:buClr>
            </a:pPr>
            <a:r>
              <a:rPr lang="en-US" sz="2400" dirty="0"/>
              <a:t>The entity wants to release private data to another entity or person</a:t>
            </a:r>
            <a:endParaRPr lang="en-US" altLang="en-US" sz="2400" dirty="0"/>
          </a:p>
          <a:p>
            <a:pPr marL="914400" lvl="1" indent="-342900" defTabSz="914400">
              <a:lnSpc>
                <a:spcPct val="90000"/>
              </a:lnSpc>
              <a:spcBef>
                <a:spcPct val="20000"/>
              </a:spcBef>
              <a:spcAft>
                <a:spcPts val="0"/>
              </a:spcAft>
              <a:buClr>
                <a:srgbClr val="0054A6"/>
              </a:buClr>
            </a:pPr>
            <a:r>
              <a:rPr lang="en-US" altLang="en-US" sz="2400" dirty="0"/>
              <a:t>The data subject received a </a:t>
            </a:r>
            <a:r>
              <a:rPr lang="en-US" altLang="en-US" sz="2400" dirty="0" err="1"/>
              <a:t>Tennessen</a:t>
            </a:r>
            <a:r>
              <a:rPr lang="en-US" altLang="en-US" sz="2400" dirty="0"/>
              <a:t> warning notice and the entity now wants to use or release the data in a different way</a:t>
            </a:r>
          </a:p>
          <a:p>
            <a:pPr marL="571500" indent="-457200" defTabSz="914400">
              <a:lnSpc>
                <a:spcPct val="90000"/>
              </a:lnSpc>
              <a:spcBef>
                <a:spcPct val="20000"/>
              </a:spcBef>
              <a:spcAft>
                <a:spcPts val="0"/>
              </a:spcAft>
              <a:buClr>
                <a:srgbClr val="0054A6"/>
              </a:buClr>
            </a:pPr>
            <a:r>
              <a:rPr lang="en-US" sz="2800" dirty="0"/>
              <a:t>Informed consent must be in writing and cannot be coerced</a:t>
            </a:r>
          </a:p>
        </p:txBody>
      </p:sp>
    </p:spTree>
    <p:extLst>
      <p:ext uri="{BB962C8B-B14F-4D97-AF65-F5344CB8AC3E}">
        <p14:creationId xmlns:p14="http://schemas.microsoft.com/office/powerpoint/2010/main" val="2691229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r>
              <a:rPr lang="en-US" sz="3600" dirty="0"/>
              <a:t>Penalties and remedies</a:t>
            </a:r>
          </a:p>
        </p:txBody>
      </p:sp>
      <p:sp>
        <p:nvSpPr>
          <p:cNvPr id="3" name="Content Placeholder 2"/>
          <p:cNvSpPr>
            <a:spLocks noGrp="1"/>
          </p:cNvSpPr>
          <p:nvPr>
            <p:ph idx="1"/>
          </p:nvPr>
        </p:nvSpPr>
        <p:spPr>
          <a:xfrm>
            <a:off x="540235" y="1685776"/>
            <a:ext cx="8063529" cy="4725782"/>
          </a:xfrm>
        </p:spPr>
        <p:txBody>
          <a:bodyPr>
            <a:normAutofit fontScale="92500" lnSpcReduction="20000"/>
          </a:bodyPr>
          <a:lstStyle/>
          <a:p>
            <a:pPr>
              <a:lnSpc>
                <a:spcPct val="90000"/>
              </a:lnSpc>
              <a:buClr>
                <a:srgbClr val="0054A6"/>
              </a:buClr>
            </a:pPr>
            <a:r>
              <a:rPr lang="en-US" sz="3000" dirty="0"/>
              <a:t>Remedies (Minn. Stat. §13.08)</a:t>
            </a:r>
          </a:p>
          <a:p>
            <a:pPr lvl="1">
              <a:lnSpc>
                <a:spcPct val="90000"/>
              </a:lnSpc>
              <a:buClr>
                <a:srgbClr val="0054A6"/>
              </a:buClr>
              <a:buFont typeface="Wingdings" panose="05000000000000000000" pitchFamily="2" charset="2"/>
              <a:buChar char="§"/>
            </a:pPr>
            <a:r>
              <a:rPr lang="en-US" sz="2400" dirty="0"/>
              <a:t>Action for damages, costs, and attorneys fees</a:t>
            </a:r>
          </a:p>
          <a:p>
            <a:pPr lvl="1">
              <a:lnSpc>
                <a:spcPct val="90000"/>
              </a:lnSpc>
              <a:buClr>
                <a:srgbClr val="0054A6"/>
              </a:buClr>
              <a:buFont typeface="Wingdings" panose="05000000000000000000" pitchFamily="2" charset="2"/>
              <a:buChar char="§"/>
            </a:pPr>
            <a:r>
              <a:rPr lang="en-US" sz="2400" dirty="0"/>
              <a:t>Action to compel compliance</a:t>
            </a:r>
          </a:p>
          <a:p>
            <a:pPr lvl="1">
              <a:lnSpc>
                <a:spcPct val="90000"/>
              </a:lnSpc>
              <a:buClr>
                <a:srgbClr val="0054A6"/>
              </a:buClr>
              <a:buFont typeface="Wingdings" panose="05000000000000000000" pitchFamily="2" charset="2"/>
              <a:buChar char="§"/>
            </a:pPr>
            <a:r>
              <a:rPr lang="en-US" sz="2400" dirty="0"/>
              <a:t>Injunctive relief </a:t>
            </a:r>
          </a:p>
          <a:p>
            <a:pPr>
              <a:lnSpc>
                <a:spcPct val="90000"/>
              </a:lnSpc>
              <a:buClr>
                <a:srgbClr val="0054A6"/>
              </a:buClr>
            </a:pPr>
            <a:r>
              <a:rPr lang="en-US" sz="3000" dirty="0"/>
              <a:t>Administrative remedy (Minn. Stat. §13.085)</a:t>
            </a:r>
          </a:p>
          <a:p>
            <a:pPr lvl="1">
              <a:lnSpc>
                <a:spcPct val="90000"/>
              </a:lnSpc>
              <a:buClr>
                <a:srgbClr val="0054A6"/>
              </a:buClr>
              <a:buFont typeface="Wingdings" panose="05000000000000000000" pitchFamily="2" charset="2"/>
              <a:buChar char="§"/>
            </a:pPr>
            <a:r>
              <a:rPr lang="en-US" sz="2400" dirty="0"/>
              <a:t>Administrative complaint filed within 2 years of alleged violation</a:t>
            </a:r>
          </a:p>
          <a:p>
            <a:pPr lvl="1">
              <a:lnSpc>
                <a:spcPct val="90000"/>
              </a:lnSpc>
              <a:buClr>
                <a:srgbClr val="0054A6"/>
              </a:buClr>
              <a:buFont typeface="Wingdings" panose="05000000000000000000" pitchFamily="2" charset="2"/>
              <a:buChar char="§"/>
            </a:pPr>
            <a:r>
              <a:rPr lang="en-US" sz="2400" dirty="0"/>
              <a:t>Action to compel compliance</a:t>
            </a:r>
          </a:p>
          <a:p>
            <a:pPr>
              <a:lnSpc>
                <a:spcPct val="90000"/>
              </a:lnSpc>
              <a:buClr>
                <a:srgbClr val="0054A6"/>
              </a:buClr>
            </a:pPr>
            <a:r>
              <a:rPr lang="en-US" sz="3000" dirty="0"/>
              <a:t>Penalties (Minn. Stat. §13.09)</a:t>
            </a:r>
          </a:p>
          <a:p>
            <a:pPr lvl="1">
              <a:lnSpc>
                <a:spcPct val="90000"/>
              </a:lnSpc>
              <a:buClr>
                <a:srgbClr val="0054A6"/>
              </a:buClr>
              <a:buFont typeface="Wingdings" panose="05000000000000000000" pitchFamily="2" charset="2"/>
              <a:buChar char="§"/>
            </a:pPr>
            <a:r>
              <a:rPr lang="en-US" sz="2400" dirty="0"/>
              <a:t>Willful violation or knowing unauthorized acquisition of not public data = misdemeanor</a:t>
            </a:r>
          </a:p>
          <a:p>
            <a:pPr lvl="1">
              <a:lnSpc>
                <a:spcPct val="90000"/>
              </a:lnSpc>
              <a:buClr>
                <a:srgbClr val="0054A6"/>
              </a:buClr>
              <a:buFont typeface="Wingdings" panose="05000000000000000000" pitchFamily="2" charset="2"/>
              <a:buChar char="§"/>
            </a:pPr>
            <a:r>
              <a:rPr lang="en-US" sz="2400" dirty="0"/>
              <a:t>Dismissal or suspension</a:t>
            </a:r>
          </a:p>
        </p:txBody>
      </p:sp>
    </p:spTree>
    <p:extLst>
      <p:ext uri="{BB962C8B-B14F-4D97-AF65-F5344CB8AC3E}">
        <p14:creationId xmlns:p14="http://schemas.microsoft.com/office/powerpoint/2010/main" val="25694641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800" dirty="0"/>
              <a:t>Morning break</a:t>
            </a:r>
          </a:p>
        </p:txBody>
      </p:sp>
    </p:spTree>
    <p:extLst>
      <p:ext uri="{BB962C8B-B14F-4D97-AF65-F5344CB8AC3E}">
        <p14:creationId xmlns:p14="http://schemas.microsoft.com/office/powerpoint/2010/main" val="1907414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400" dirty="0"/>
              <a:t>Morning Scenarios</a:t>
            </a:r>
          </a:p>
        </p:txBody>
      </p:sp>
    </p:spTree>
    <p:extLst>
      <p:ext uri="{BB962C8B-B14F-4D97-AF65-F5344CB8AC3E}">
        <p14:creationId xmlns:p14="http://schemas.microsoft.com/office/powerpoint/2010/main" val="799508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914400"/>
          </a:xfrm>
        </p:spPr>
        <p:txBody>
          <a:bodyPr>
            <a:normAutofit/>
          </a:bodyPr>
          <a:lstStyle/>
          <a:p>
            <a:pPr algn="l"/>
            <a:r>
              <a:rPr lang="en-US" sz="4000" dirty="0"/>
              <a:t>Topics</a:t>
            </a:r>
          </a:p>
        </p:txBody>
      </p:sp>
      <p:sp>
        <p:nvSpPr>
          <p:cNvPr id="3" name="Content Placeholder 2"/>
          <p:cNvSpPr>
            <a:spLocks noGrp="1"/>
          </p:cNvSpPr>
          <p:nvPr>
            <p:ph idx="1"/>
          </p:nvPr>
        </p:nvSpPr>
        <p:spPr/>
        <p:txBody>
          <a:bodyPr>
            <a:normAutofit/>
          </a:bodyPr>
          <a:lstStyle/>
          <a:p>
            <a:r>
              <a:rPr lang="en-US" sz="2400" dirty="0"/>
              <a:t>Overview of requirements</a:t>
            </a:r>
          </a:p>
          <a:p>
            <a:r>
              <a:rPr lang="en-US" sz="2400" dirty="0"/>
              <a:t>Best practices in responding to requests</a:t>
            </a:r>
          </a:p>
          <a:p>
            <a:r>
              <a:rPr lang="en-US" sz="2400" dirty="0"/>
              <a:t>Remedies and penalties</a:t>
            </a:r>
          </a:p>
          <a:p>
            <a:r>
              <a:rPr lang="en-US" sz="2400" dirty="0"/>
              <a:t>Policies and procedures</a:t>
            </a:r>
          </a:p>
          <a:p>
            <a:r>
              <a:rPr lang="en-US" sz="2400" dirty="0"/>
              <a:t>Data breaches</a:t>
            </a:r>
          </a:p>
          <a:p>
            <a:r>
              <a:rPr lang="en-US" sz="2400" dirty="0"/>
              <a:t>Data challenges</a:t>
            </a:r>
          </a:p>
          <a:p>
            <a:r>
              <a:rPr lang="en-US" sz="2400" dirty="0"/>
              <a:t>Hot topics</a:t>
            </a:r>
          </a:p>
        </p:txBody>
      </p:sp>
    </p:spTree>
    <p:extLst>
      <p:ext uri="{BB962C8B-B14F-4D97-AF65-F5344CB8AC3E}">
        <p14:creationId xmlns:p14="http://schemas.microsoft.com/office/powerpoint/2010/main" val="27939042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400" dirty="0"/>
              <a:t>Data practices polices and procedures</a:t>
            </a:r>
            <a:endParaRPr lang="en-US" sz="3600" dirty="0"/>
          </a:p>
        </p:txBody>
      </p:sp>
    </p:spTree>
    <p:extLst>
      <p:ext uri="{BB962C8B-B14F-4D97-AF65-F5344CB8AC3E}">
        <p14:creationId xmlns:p14="http://schemas.microsoft.com/office/powerpoint/2010/main" val="1397994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5780" y="1769111"/>
            <a:ext cx="7992439" cy="4693473"/>
          </a:xfrm>
        </p:spPr>
        <p:txBody>
          <a:bodyPr>
            <a:normAutofit/>
          </a:bodyPr>
          <a:lstStyle/>
          <a:p>
            <a:pPr marL="342900" lvl="0" indent="-342900" defTabSz="914400">
              <a:spcBef>
                <a:spcPct val="20000"/>
              </a:spcBef>
              <a:spcAft>
                <a:spcPts val="0"/>
              </a:spcAft>
              <a:buClr>
                <a:srgbClr val="0054A6"/>
              </a:buClr>
            </a:pPr>
            <a:r>
              <a:rPr lang="en-US" sz="3200" dirty="0"/>
              <a:t>Data access policies ≠ Procedures</a:t>
            </a:r>
          </a:p>
          <a:p>
            <a:pPr marL="342900" indent="-342900" defTabSz="914400">
              <a:spcBef>
                <a:spcPct val="20000"/>
              </a:spcBef>
              <a:spcAft>
                <a:spcPts val="0"/>
              </a:spcAft>
              <a:buClr>
                <a:srgbClr val="0054A6"/>
              </a:buClr>
            </a:pPr>
            <a:r>
              <a:rPr lang="en-US" sz="3200" dirty="0"/>
              <a:t>Policies + Procedures = compliance</a:t>
            </a:r>
          </a:p>
          <a:p>
            <a:pPr marL="342900" indent="-342900" defTabSz="914400">
              <a:spcBef>
                <a:spcPct val="20000"/>
              </a:spcBef>
              <a:spcAft>
                <a:spcPts val="0"/>
              </a:spcAft>
              <a:buClr>
                <a:srgbClr val="0054A6"/>
              </a:buClr>
            </a:pPr>
            <a:r>
              <a:rPr lang="en-US" sz="3200" dirty="0"/>
              <a:t>Data access policies</a:t>
            </a:r>
          </a:p>
          <a:p>
            <a:pPr marL="685800" lvl="1" indent="-342900" defTabSz="914400">
              <a:spcBef>
                <a:spcPct val="20000"/>
              </a:spcBef>
              <a:spcAft>
                <a:spcPts val="0"/>
              </a:spcAft>
              <a:buClr>
                <a:srgbClr val="0054A6"/>
              </a:buClr>
            </a:pPr>
            <a:r>
              <a:rPr lang="en-US" sz="2800" dirty="0"/>
              <a:t>How someone makes a request</a:t>
            </a:r>
          </a:p>
          <a:p>
            <a:pPr marL="342900" indent="-342900" defTabSz="914400">
              <a:spcBef>
                <a:spcPct val="20000"/>
              </a:spcBef>
              <a:spcAft>
                <a:spcPts val="0"/>
              </a:spcAft>
              <a:buClr>
                <a:srgbClr val="0054A6"/>
              </a:buClr>
            </a:pPr>
            <a:r>
              <a:rPr lang="en-US" sz="3200" dirty="0"/>
              <a:t>Data procedures</a:t>
            </a:r>
          </a:p>
          <a:p>
            <a:pPr marL="685800" lvl="1" indent="-342900" defTabSz="914400">
              <a:spcBef>
                <a:spcPct val="20000"/>
              </a:spcBef>
              <a:spcAft>
                <a:spcPts val="0"/>
              </a:spcAft>
              <a:buClr>
                <a:srgbClr val="0054A6"/>
              </a:buClr>
            </a:pPr>
            <a:r>
              <a:rPr lang="en-US" sz="2800" dirty="0"/>
              <a:t>How the government entity responds</a:t>
            </a:r>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kumimoji="0" lang="en-US" sz="3600" b="0" i="0" u="none" strike="noStrike" kern="1200" cap="none" spc="0" normalizeH="0" baseline="0" noProof="0" dirty="0">
                <a:ln>
                  <a:noFill/>
                </a:ln>
                <a:solidFill>
                  <a:srgbClr val="FFFFFF"/>
                </a:solidFill>
                <a:effectLst/>
                <a:uLnTx/>
                <a:uFillTx/>
                <a:latin typeface="Calibri"/>
                <a:ea typeface="+mj-ea"/>
                <a:cs typeface="+mj-cs"/>
              </a:rPr>
              <a:t>Data policies v. procedures</a:t>
            </a:r>
            <a:endParaRPr lang="en-US" sz="3200" dirty="0"/>
          </a:p>
        </p:txBody>
      </p:sp>
    </p:spTree>
    <p:extLst>
      <p:ext uri="{BB962C8B-B14F-4D97-AF65-F5344CB8AC3E}">
        <p14:creationId xmlns:p14="http://schemas.microsoft.com/office/powerpoint/2010/main" val="8729033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5910" y="1774210"/>
            <a:ext cx="8052179" cy="4653886"/>
          </a:xfrm>
        </p:spPr>
        <p:txBody>
          <a:bodyPr>
            <a:normAutofit/>
          </a:bodyPr>
          <a:lstStyle/>
          <a:p>
            <a:pPr marL="342900" lvl="0" indent="-342900" defTabSz="914400">
              <a:spcBef>
                <a:spcPct val="20000"/>
              </a:spcBef>
              <a:spcAft>
                <a:spcPts val="0"/>
              </a:spcAft>
              <a:buClr>
                <a:srgbClr val="0054A6"/>
              </a:buClr>
            </a:pPr>
            <a:r>
              <a:rPr lang="en-US" sz="3200" dirty="0"/>
              <a:t>Government entities must have access policies</a:t>
            </a:r>
          </a:p>
          <a:p>
            <a:pPr marL="742950" lvl="1" indent="-285750" defTabSz="914400">
              <a:spcBef>
                <a:spcPct val="20000"/>
              </a:spcBef>
              <a:spcAft>
                <a:spcPts val="0"/>
              </a:spcAft>
              <a:buClr>
                <a:srgbClr val="0054A6"/>
              </a:buClr>
            </a:pPr>
            <a:r>
              <a:rPr lang="en-US" sz="2800" dirty="0"/>
              <a:t>Responding to public data requests </a:t>
            </a:r>
          </a:p>
          <a:p>
            <a:pPr marL="742950" lvl="1" indent="-285750" defTabSz="914400">
              <a:spcBef>
                <a:spcPct val="20000"/>
              </a:spcBef>
              <a:spcAft>
                <a:spcPts val="0"/>
              </a:spcAft>
              <a:buClr>
                <a:srgbClr val="0054A6"/>
              </a:buClr>
            </a:pPr>
            <a:r>
              <a:rPr lang="en-US" sz="2800" dirty="0"/>
              <a:t>Data subject rights and responding to data subject requests</a:t>
            </a:r>
          </a:p>
          <a:p>
            <a:pPr marL="457200" indent="-342900" defTabSz="914400">
              <a:spcBef>
                <a:spcPct val="20000"/>
              </a:spcBef>
              <a:spcAft>
                <a:spcPts val="0"/>
              </a:spcAft>
              <a:buClr>
                <a:srgbClr val="0054A6"/>
              </a:buClr>
            </a:pPr>
            <a:r>
              <a:rPr lang="en-US" sz="3200" dirty="0"/>
              <a:t>Additional policies &amp; procedures for law enforcement agencies: </a:t>
            </a:r>
          </a:p>
          <a:p>
            <a:pPr marL="800100" lvl="1" indent="-342900" defTabSz="914400">
              <a:spcBef>
                <a:spcPct val="20000"/>
              </a:spcBef>
              <a:spcAft>
                <a:spcPts val="0"/>
              </a:spcAft>
              <a:buClr>
                <a:srgbClr val="0054A6"/>
              </a:buClr>
            </a:pPr>
            <a:r>
              <a:rPr lang="en-US" sz="2800" dirty="0">
                <a:hlinkClick r:id="rId3"/>
              </a:rPr>
              <a:t>https://mn.gov/admin/data-practices/data/types/lawenforcement/policies/  </a:t>
            </a:r>
            <a:endParaRPr lang="en-US" sz="2800" dirty="0"/>
          </a:p>
          <a:p>
            <a:pPr marL="457200" lvl="1" indent="0" defTabSz="914400">
              <a:spcBef>
                <a:spcPct val="20000"/>
              </a:spcBef>
              <a:spcAft>
                <a:spcPts val="0"/>
              </a:spcAft>
              <a:buClr>
                <a:srgbClr val="0054A6"/>
              </a:buClr>
              <a:buNone/>
            </a:pPr>
            <a:endParaRPr lang="en-US" sz="3200" dirty="0"/>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lang="en-US" sz="3600" dirty="0"/>
              <a:t>Access policies</a:t>
            </a:r>
            <a:br>
              <a:rPr lang="en-US" sz="3600" dirty="0"/>
            </a:br>
            <a:r>
              <a:rPr lang="en-US" sz="2000" dirty="0"/>
              <a:t>Sections 13.025</a:t>
            </a:r>
            <a:endParaRPr lang="en-US" sz="3200" dirty="0"/>
          </a:p>
        </p:txBody>
      </p:sp>
    </p:spTree>
    <p:extLst>
      <p:ext uri="{BB962C8B-B14F-4D97-AF65-F5344CB8AC3E}">
        <p14:creationId xmlns:p14="http://schemas.microsoft.com/office/powerpoint/2010/main" val="4062876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607" y="1726504"/>
            <a:ext cx="8447255" cy="4698360"/>
          </a:xfrm>
        </p:spPr>
        <p:txBody>
          <a:bodyPr>
            <a:normAutofit/>
          </a:bodyPr>
          <a:lstStyle/>
          <a:p>
            <a:pPr marL="342900" lvl="0" indent="-342900" defTabSz="914400">
              <a:spcBef>
                <a:spcPct val="20000"/>
              </a:spcBef>
              <a:spcAft>
                <a:spcPts val="0"/>
              </a:spcAft>
              <a:buClr>
                <a:srgbClr val="0054A6"/>
              </a:buClr>
            </a:pPr>
            <a:r>
              <a:rPr lang="en-US" sz="3200" dirty="0"/>
              <a:t>Must adopt </a:t>
            </a:r>
            <a:r>
              <a:rPr lang="en-US" sz="3200" i="1" dirty="0"/>
              <a:t>written</a:t>
            </a:r>
            <a:r>
              <a:rPr lang="en-US" sz="3200" dirty="0"/>
              <a:t> access policies</a:t>
            </a:r>
          </a:p>
          <a:p>
            <a:pPr marL="685800" lvl="1" indent="-342900" defTabSz="914400">
              <a:spcBef>
                <a:spcPct val="20000"/>
              </a:spcBef>
              <a:spcAft>
                <a:spcPts val="0"/>
              </a:spcAft>
              <a:buClr>
                <a:srgbClr val="0054A6"/>
              </a:buClr>
            </a:pPr>
            <a:r>
              <a:rPr lang="en-US" sz="2800" dirty="0"/>
              <a:t>Cannot simply rely on compliance with Data Practices Act (see </a:t>
            </a:r>
            <a:r>
              <a:rPr lang="en-US" sz="2800" dirty="0">
                <a:hlinkClick r:id="rId3"/>
              </a:rPr>
              <a:t>AO 05-003</a:t>
            </a:r>
            <a:r>
              <a:rPr lang="en-US" sz="2800" dirty="0"/>
              <a:t>; </a:t>
            </a:r>
            <a:r>
              <a:rPr lang="en-US" sz="2800" dirty="0">
                <a:hlinkClick r:id="rId4"/>
              </a:rPr>
              <a:t>13-007</a:t>
            </a:r>
            <a:r>
              <a:rPr lang="en-US" sz="2800" dirty="0"/>
              <a:t>; </a:t>
            </a:r>
            <a:r>
              <a:rPr lang="en-US" sz="2800" dirty="0">
                <a:hlinkClick r:id="rId5"/>
              </a:rPr>
              <a:t>22-001</a:t>
            </a:r>
            <a:r>
              <a:rPr lang="en-US" sz="2800" dirty="0"/>
              <a:t>)</a:t>
            </a:r>
          </a:p>
          <a:p>
            <a:pPr marL="342900" indent="-342900" defTabSz="914400">
              <a:spcBef>
                <a:spcPct val="20000"/>
              </a:spcBef>
              <a:spcAft>
                <a:spcPts val="0"/>
              </a:spcAft>
              <a:buClr>
                <a:srgbClr val="0054A6"/>
              </a:buClr>
            </a:pPr>
            <a:r>
              <a:rPr lang="en-US" sz="3200" dirty="0"/>
              <a:t>Must be updated regularly</a:t>
            </a:r>
          </a:p>
          <a:p>
            <a:pPr marL="685800" lvl="1" indent="-342900" defTabSz="914400">
              <a:spcBef>
                <a:spcPct val="20000"/>
              </a:spcBef>
              <a:spcAft>
                <a:spcPts val="0"/>
              </a:spcAft>
              <a:buClr>
                <a:srgbClr val="0054A6"/>
              </a:buClr>
            </a:pPr>
            <a:r>
              <a:rPr lang="en-US" sz="2800" dirty="0"/>
              <a:t>By August 1 of each year </a:t>
            </a:r>
            <a:r>
              <a:rPr lang="en-US" sz="2800" i="1" dirty="0"/>
              <a:t>or</a:t>
            </a:r>
            <a:r>
              <a:rPr lang="en-US" sz="2800" dirty="0"/>
              <a:t> “at any other time necessary to reflect changes in personnel, procedures, or other circumstances that impact the public’s ability to access data”</a:t>
            </a:r>
          </a:p>
          <a:p>
            <a:pPr marL="685800" lvl="1" indent="-342900" defTabSz="914400">
              <a:spcBef>
                <a:spcPct val="20000"/>
              </a:spcBef>
              <a:spcAft>
                <a:spcPts val="0"/>
              </a:spcAft>
              <a:buClr>
                <a:srgbClr val="0054A6"/>
              </a:buClr>
            </a:pPr>
            <a:endParaRPr lang="en-US" sz="30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900" dirty="0"/>
          </a:p>
          <a:p>
            <a:pPr marL="457200" lvl="1" indent="0" defTabSz="914400">
              <a:spcBef>
                <a:spcPct val="20000"/>
              </a:spcBef>
              <a:spcAft>
                <a:spcPts val="0"/>
              </a:spcAft>
              <a:buClr>
                <a:srgbClr val="0054A6"/>
              </a:buClr>
              <a:buNone/>
            </a:pPr>
            <a:endParaRPr lang="en-US" sz="3200" dirty="0"/>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lang="en-US" sz="3600" dirty="0"/>
              <a:t>Requirements for data access policies</a:t>
            </a:r>
            <a:endParaRPr lang="en-US" sz="3200" dirty="0"/>
          </a:p>
        </p:txBody>
      </p:sp>
    </p:spTree>
    <p:extLst>
      <p:ext uri="{BB962C8B-B14F-4D97-AF65-F5344CB8AC3E}">
        <p14:creationId xmlns:p14="http://schemas.microsoft.com/office/powerpoint/2010/main" val="14158467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607" y="1726504"/>
            <a:ext cx="8447255" cy="4698360"/>
          </a:xfrm>
        </p:spPr>
        <p:txBody>
          <a:bodyPr>
            <a:normAutofit/>
          </a:bodyPr>
          <a:lstStyle/>
          <a:p>
            <a:pPr marL="342900" lvl="0" indent="-342900" defTabSz="914400">
              <a:spcBef>
                <a:spcPct val="20000"/>
              </a:spcBef>
              <a:spcAft>
                <a:spcPts val="0"/>
              </a:spcAft>
              <a:buClr>
                <a:srgbClr val="0054A6"/>
              </a:buClr>
            </a:pPr>
            <a:r>
              <a:rPr lang="en-US" sz="3200" dirty="0"/>
              <a:t>Must be </a:t>
            </a:r>
            <a:r>
              <a:rPr lang="en-US" sz="3200" i="1" dirty="0"/>
              <a:t>easily available</a:t>
            </a:r>
            <a:r>
              <a:rPr lang="en-US" sz="3200" dirty="0"/>
              <a:t> to the public</a:t>
            </a:r>
          </a:p>
          <a:p>
            <a:pPr marL="685800" lvl="1" indent="-342900" defTabSz="914400">
              <a:spcBef>
                <a:spcPct val="20000"/>
              </a:spcBef>
              <a:spcAft>
                <a:spcPts val="0"/>
              </a:spcAft>
              <a:buClr>
                <a:srgbClr val="0054A6"/>
              </a:buClr>
            </a:pPr>
            <a:r>
              <a:rPr lang="en-US" sz="2800" dirty="0"/>
              <a:t>Distribute free copies to the public</a:t>
            </a:r>
          </a:p>
          <a:p>
            <a:pPr marL="685800" lvl="1" indent="-342900" defTabSz="914400">
              <a:spcBef>
                <a:spcPct val="20000"/>
              </a:spcBef>
              <a:spcAft>
                <a:spcPts val="0"/>
              </a:spcAft>
              <a:buClr>
                <a:srgbClr val="0054A6"/>
              </a:buClr>
            </a:pPr>
            <a:r>
              <a:rPr lang="en-US" sz="2800" dirty="0"/>
              <a:t>Place in conspicuous spot within the entity</a:t>
            </a:r>
          </a:p>
          <a:p>
            <a:pPr marL="685800" lvl="1" indent="-342900" defTabSz="914400">
              <a:spcBef>
                <a:spcPct val="20000"/>
              </a:spcBef>
              <a:spcAft>
                <a:spcPts val="0"/>
              </a:spcAft>
              <a:buClr>
                <a:srgbClr val="0054A6"/>
              </a:buClr>
            </a:pPr>
            <a:r>
              <a:rPr lang="en-US" sz="2800" dirty="0"/>
              <a:t>Post on entity’s website</a:t>
            </a:r>
          </a:p>
          <a:p>
            <a:pPr marL="342900" indent="-342900" defTabSz="914400">
              <a:spcBef>
                <a:spcPct val="20000"/>
              </a:spcBef>
              <a:spcAft>
                <a:spcPts val="0"/>
              </a:spcAft>
              <a:buClr>
                <a:srgbClr val="0054A6"/>
              </a:buClr>
            </a:pPr>
            <a:r>
              <a:rPr lang="en-US" sz="3200" dirty="0"/>
              <a:t>Additional requirements for data subject policy</a:t>
            </a:r>
          </a:p>
          <a:p>
            <a:pPr marL="685800" lvl="1" indent="-342900" defTabSz="914400">
              <a:spcBef>
                <a:spcPct val="20000"/>
              </a:spcBef>
              <a:spcAft>
                <a:spcPts val="0"/>
              </a:spcAft>
              <a:buClr>
                <a:srgbClr val="0054A6"/>
              </a:buClr>
            </a:pPr>
            <a:r>
              <a:rPr lang="en-US" sz="2800" dirty="0"/>
              <a:t>Describe rights under 13.04</a:t>
            </a:r>
          </a:p>
          <a:p>
            <a:pPr marL="685800" lvl="1" indent="-342900" defTabSz="914400">
              <a:spcBef>
                <a:spcPct val="20000"/>
              </a:spcBef>
              <a:spcAft>
                <a:spcPts val="0"/>
              </a:spcAft>
              <a:buClr>
                <a:srgbClr val="0054A6"/>
              </a:buClr>
            </a:pPr>
            <a:r>
              <a:rPr lang="en-US" sz="2800" dirty="0"/>
              <a:t>Government entity’s specific procedures to provide data subject with access to public or private data</a:t>
            </a:r>
          </a:p>
          <a:p>
            <a:pPr marL="342900" lvl="1" indent="0" defTabSz="914400">
              <a:spcBef>
                <a:spcPct val="20000"/>
              </a:spcBef>
              <a:spcAft>
                <a:spcPts val="0"/>
              </a:spcAft>
              <a:buClr>
                <a:srgbClr val="0054A6"/>
              </a:buClr>
              <a:buNone/>
            </a:pPr>
            <a:endParaRPr lang="en-US" sz="30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900" dirty="0"/>
          </a:p>
          <a:p>
            <a:pPr marL="457200" lvl="1" indent="0" defTabSz="914400">
              <a:spcBef>
                <a:spcPct val="20000"/>
              </a:spcBef>
              <a:spcAft>
                <a:spcPts val="0"/>
              </a:spcAft>
              <a:buClr>
                <a:srgbClr val="0054A6"/>
              </a:buClr>
              <a:buNone/>
            </a:pPr>
            <a:endParaRPr lang="en-US" sz="3200" dirty="0"/>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lang="en-US" sz="3600" dirty="0"/>
              <a:t>Requirements for data access policies, cont.</a:t>
            </a:r>
            <a:endParaRPr lang="en-US" sz="3200" dirty="0"/>
          </a:p>
        </p:txBody>
      </p:sp>
    </p:spTree>
    <p:extLst>
      <p:ext uri="{BB962C8B-B14F-4D97-AF65-F5344CB8AC3E}">
        <p14:creationId xmlns:p14="http://schemas.microsoft.com/office/powerpoint/2010/main" val="3729707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0750" y="1808391"/>
            <a:ext cx="8122499" cy="4687944"/>
          </a:xfrm>
        </p:spPr>
        <p:txBody>
          <a:bodyPr>
            <a:normAutofit/>
          </a:bodyPr>
          <a:lstStyle/>
          <a:p>
            <a:pPr marL="342900" indent="-342900" defTabSz="914400">
              <a:spcBef>
                <a:spcPct val="20000"/>
              </a:spcBef>
              <a:spcAft>
                <a:spcPts val="0"/>
              </a:spcAft>
              <a:buClr>
                <a:srgbClr val="0054A6"/>
              </a:buClr>
            </a:pPr>
            <a:r>
              <a:rPr lang="en-US" sz="3000" dirty="0"/>
              <a:t>Request is submitted under the identified process in data access policies OR</a:t>
            </a:r>
          </a:p>
          <a:p>
            <a:pPr marL="342900" indent="-342900" defTabSz="914400">
              <a:spcBef>
                <a:spcPct val="20000"/>
              </a:spcBef>
              <a:spcAft>
                <a:spcPts val="0"/>
              </a:spcAft>
              <a:buClr>
                <a:srgbClr val="0054A6"/>
              </a:buClr>
            </a:pPr>
            <a:r>
              <a:rPr lang="en-US" sz="3000" dirty="0"/>
              <a:t>Request is submitted to responsible authority OR </a:t>
            </a:r>
          </a:p>
          <a:p>
            <a:pPr marL="342900" indent="-342900" defTabSz="914400">
              <a:spcBef>
                <a:spcPct val="20000"/>
              </a:spcBef>
              <a:spcAft>
                <a:spcPts val="0"/>
              </a:spcAft>
              <a:buClr>
                <a:srgbClr val="0054A6"/>
              </a:buClr>
            </a:pPr>
            <a:r>
              <a:rPr lang="en-US" sz="3000" dirty="0"/>
              <a:t>Request is submitted to data practices designee</a:t>
            </a:r>
          </a:p>
          <a:p>
            <a:pPr marL="685800" lvl="1" indent="-342900" defTabSz="914400">
              <a:spcBef>
                <a:spcPct val="20000"/>
              </a:spcBef>
              <a:spcAft>
                <a:spcPts val="0"/>
              </a:spcAft>
              <a:buClr>
                <a:srgbClr val="0054A6"/>
              </a:buClr>
            </a:pPr>
            <a:endParaRPr lang="en-US" sz="2900" dirty="0"/>
          </a:p>
          <a:p>
            <a:pPr marL="685800" lvl="1" indent="-342900" defTabSz="914400">
              <a:spcBef>
                <a:spcPct val="20000"/>
              </a:spcBef>
              <a:spcAft>
                <a:spcPts val="0"/>
              </a:spcAft>
              <a:buClr>
                <a:srgbClr val="0054A6"/>
              </a:buClr>
            </a:pPr>
            <a:endParaRPr lang="en-US" sz="2900" dirty="0"/>
          </a:p>
          <a:p>
            <a:pPr marL="342900" lvl="1" indent="0" defTabSz="914400">
              <a:spcBef>
                <a:spcPct val="20000"/>
              </a:spcBef>
              <a:spcAft>
                <a:spcPts val="0"/>
              </a:spcAft>
              <a:buClr>
                <a:srgbClr val="0054A6"/>
              </a:buClr>
              <a:buNone/>
            </a:pPr>
            <a:endParaRPr lang="en-US" sz="2600" u="sng" dirty="0"/>
          </a:p>
          <a:p>
            <a:pPr marL="685800" lvl="1" indent="-342900" defTabSz="914400">
              <a:spcBef>
                <a:spcPct val="20000"/>
              </a:spcBef>
              <a:spcAft>
                <a:spcPts val="0"/>
              </a:spcAft>
              <a:buClr>
                <a:srgbClr val="0054A6"/>
              </a:buClr>
            </a:pPr>
            <a:endParaRPr lang="en-US" sz="2900" dirty="0"/>
          </a:p>
          <a:p>
            <a:pPr marL="685800" lvl="1" indent="-342900" defTabSz="914400">
              <a:spcBef>
                <a:spcPct val="20000"/>
              </a:spcBef>
              <a:spcAft>
                <a:spcPts val="0"/>
              </a:spcAft>
              <a:buClr>
                <a:srgbClr val="0054A6"/>
              </a:buClr>
            </a:pPr>
            <a:endParaRPr lang="en-US" sz="2500" dirty="0"/>
          </a:p>
          <a:p>
            <a:pPr marL="342900" lvl="1" indent="0" defTabSz="914400">
              <a:spcBef>
                <a:spcPct val="20000"/>
              </a:spcBef>
              <a:spcAft>
                <a:spcPts val="0"/>
              </a:spcAft>
              <a:buClr>
                <a:srgbClr val="0054A6"/>
              </a:buClr>
              <a:buNone/>
            </a:pPr>
            <a:endParaRPr lang="en-US" sz="30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900" dirty="0"/>
          </a:p>
          <a:p>
            <a:pPr marL="457200" lvl="1" indent="0" defTabSz="914400">
              <a:spcBef>
                <a:spcPct val="20000"/>
              </a:spcBef>
              <a:spcAft>
                <a:spcPts val="0"/>
              </a:spcAft>
              <a:buClr>
                <a:srgbClr val="0054A6"/>
              </a:buClr>
              <a:buNone/>
            </a:pPr>
            <a:endParaRPr lang="en-US" sz="3200" dirty="0"/>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lang="en-US" sz="3600" dirty="0"/>
              <a:t>When has a requester made a request?</a:t>
            </a:r>
            <a:endParaRPr lang="en-US" sz="3200" dirty="0"/>
          </a:p>
        </p:txBody>
      </p:sp>
    </p:spTree>
    <p:extLst>
      <p:ext uri="{BB962C8B-B14F-4D97-AF65-F5344CB8AC3E}">
        <p14:creationId xmlns:p14="http://schemas.microsoft.com/office/powerpoint/2010/main" val="3452123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9944E-C639-2CA2-854B-ECDDF8F191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A504AB-9939-BADE-6095-0A17C164C9C7}"/>
              </a:ext>
            </a:extLst>
          </p:cNvPr>
          <p:cNvSpPr>
            <a:spLocks noGrp="1"/>
          </p:cNvSpPr>
          <p:nvPr>
            <p:ph idx="1"/>
          </p:nvPr>
        </p:nvSpPr>
        <p:spPr>
          <a:xfrm>
            <a:off x="510750" y="1808391"/>
            <a:ext cx="8122499" cy="4687944"/>
          </a:xfrm>
        </p:spPr>
        <p:txBody>
          <a:bodyPr>
            <a:normAutofit/>
          </a:bodyPr>
          <a:lstStyle/>
          <a:p>
            <a:pPr marL="685800" lvl="1" indent="-342900" defTabSz="914400">
              <a:spcBef>
                <a:spcPct val="20000"/>
              </a:spcBef>
              <a:spcAft>
                <a:spcPts val="0"/>
              </a:spcAft>
              <a:buClr>
                <a:srgbClr val="0054A6"/>
              </a:buClr>
            </a:pPr>
            <a:r>
              <a:rPr lang="en-US" sz="3200" dirty="0"/>
              <a:t>Request is not submitted according to written policies</a:t>
            </a:r>
          </a:p>
          <a:p>
            <a:pPr marL="1028700" lvl="2" indent="-342900" defTabSz="914400">
              <a:spcBef>
                <a:spcPct val="20000"/>
              </a:spcBef>
              <a:spcAft>
                <a:spcPts val="0"/>
              </a:spcAft>
              <a:buClr>
                <a:srgbClr val="0054A6"/>
              </a:buClr>
            </a:pPr>
            <a:r>
              <a:rPr lang="en-US" sz="3200" dirty="0"/>
              <a:t>E.g. over the phone instead of in writing </a:t>
            </a:r>
          </a:p>
          <a:p>
            <a:pPr marL="685800" lvl="1" indent="-342900" defTabSz="914400">
              <a:spcBef>
                <a:spcPct val="20000"/>
              </a:spcBef>
              <a:spcAft>
                <a:spcPts val="0"/>
              </a:spcAft>
              <a:buClr>
                <a:srgbClr val="0054A6"/>
              </a:buClr>
            </a:pPr>
            <a:r>
              <a:rPr lang="en-US" sz="3200" dirty="0"/>
              <a:t>Request is submitted to an employee of entity that is </a:t>
            </a:r>
            <a:r>
              <a:rPr lang="en-US" sz="3200" i="1" dirty="0"/>
              <a:t>not</a:t>
            </a:r>
            <a:r>
              <a:rPr lang="en-US" sz="3200" dirty="0"/>
              <a:t> the RA or designee</a:t>
            </a:r>
          </a:p>
          <a:p>
            <a:pPr marL="685800" lvl="1" indent="-342900" defTabSz="914400">
              <a:spcBef>
                <a:spcPct val="20000"/>
              </a:spcBef>
              <a:spcAft>
                <a:spcPts val="0"/>
              </a:spcAft>
              <a:buClr>
                <a:srgbClr val="0054A6"/>
              </a:buClr>
            </a:pPr>
            <a:r>
              <a:rPr lang="en-US" sz="3200" dirty="0"/>
              <a:t>Requester asks a question instead of requests data</a:t>
            </a:r>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900" dirty="0"/>
          </a:p>
          <a:p>
            <a:pPr marL="685800" lvl="1" indent="-342900" defTabSz="914400">
              <a:spcBef>
                <a:spcPct val="20000"/>
              </a:spcBef>
              <a:spcAft>
                <a:spcPts val="0"/>
              </a:spcAft>
              <a:buClr>
                <a:srgbClr val="0054A6"/>
              </a:buClr>
            </a:pPr>
            <a:endParaRPr lang="en-US" sz="2900" dirty="0"/>
          </a:p>
          <a:p>
            <a:pPr marL="342900" lvl="1" indent="0" defTabSz="914400">
              <a:spcBef>
                <a:spcPct val="20000"/>
              </a:spcBef>
              <a:spcAft>
                <a:spcPts val="0"/>
              </a:spcAft>
              <a:buClr>
                <a:srgbClr val="0054A6"/>
              </a:buClr>
              <a:buNone/>
            </a:pPr>
            <a:endParaRPr lang="en-US" sz="2600" u="sng" dirty="0"/>
          </a:p>
          <a:p>
            <a:pPr marL="685800" lvl="1" indent="-342900" defTabSz="914400">
              <a:spcBef>
                <a:spcPct val="20000"/>
              </a:spcBef>
              <a:spcAft>
                <a:spcPts val="0"/>
              </a:spcAft>
              <a:buClr>
                <a:srgbClr val="0054A6"/>
              </a:buClr>
            </a:pPr>
            <a:endParaRPr lang="en-US" sz="2900" dirty="0"/>
          </a:p>
          <a:p>
            <a:pPr marL="685800" lvl="1" indent="-342900" defTabSz="914400">
              <a:spcBef>
                <a:spcPct val="20000"/>
              </a:spcBef>
              <a:spcAft>
                <a:spcPts val="0"/>
              </a:spcAft>
              <a:buClr>
                <a:srgbClr val="0054A6"/>
              </a:buClr>
            </a:pPr>
            <a:endParaRPr lang="en-US" sz="2500" dirty="0"/>
          </a:p>
          <a:p>
            <a:pPr marL="342900" lvl="1" indent="0" defTabSz="914400">
              <a:spcBef>
                <a:spcPct val="20000"/>
              </a:spcBef>
              <a:spcAft>
                <a:spcPts val="0"/>
              </a:spcAft>
              <a:buClr>
                <a:srgbClr val="0054A6"/>
              </a:buClr>
              <a:buNone/>
            </a:pPr>
            <a:endParaRPr lang="en-US" sz="30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900" dirty="0"/>
          </a:p>
          <a:p>
            <a:pPr marL="457200" lvl="1" indent="0" defTabSz="914400">
              <a:spcBef>
                <a:spcPct val="20000"/>
              </a:spcBef>
              <a:spcAft>
                <a:spcPts val="0"/>
              </a:spcAft>
              <a:buClr>
                <a:srgbClr val="0054A6"/>
              </a:buClr>
              <a:buNone/>
            </a:pPr>
            <a:endParaRPr lang="en-US" sz="3200" dirty="0"/>
          </a:p>
        </p:txBody>
      </p:sp>
      <p:sp>
        <p:nvSpPr>
          <p:cNvPr id="8" name="Title 1">
            <a:extLst>
              <a:ext uri="{FF2B5EF4-FFF2-40B4-BE49-F238E27FC236}">
                <a16:creationId xmlns:a16="http://schemas.microsoft.com/office/drawing/2014/main" id="{5365D7B1-B5C3-4B91-5A4E-29F986152696}"/>
              </a:ext>
            </a:extLst>
          </p:cNvPr>
          <p:cNvSpPr>
            <a:spLocks noGrp="1"/>
          </p:cNvSpPr>
          <p:nvPr>
            <p:ph type="title"/>
          </p:nvPr>
        </p:nvSpPr>
        <p:spPr bwMode="ltGray">
          <a:xfrm>
            <a:off x="0" y="-1"/>
            <a:ext cx="9144000" cy="1247775"/>
          </a:xfrm>
        </p:spPr>
        <p:txBody>
          <a:bodyPr>
            <a:normAutofit/>
          </a:bodyPr>
          <a:lstStyle/>
          <a:p>
            <a:pPr algn="l"/>
            <a:r>
              <a:rPr lang="en-US" sz="3600" dirty="0"/>
              <a:t>When has a requester </a:t>
            </a:r>
            <a:r>
              <a:rPr lang="en-US" sz="3600" i="1" dirty="0"/>
              <a:t>not</a:t>
            </a:r>
            <a:r>
              <a:rPr lang="en-US" sz="3600" dirty="0"/>
              <a:t> made a request?</a:t>
            </a:r>
            <a:endParaRPr lang="en-US" sz="3200" dirty="0"/>
          </a:p>
        </p:txBody>
      </p:sp>
    </p:spTree>
    <p:extLst>
      <p:ext uri="{BB962C8B-B14F-4D97-AF65-F5344CB8AC3E}">
        <p14:creationId xmlns:p14="http://schemas.microsoft.com/office/powerpoint/2010/main" val="41409825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15" y="1724298"/>
            <a:ext cx="7619970" cy="4545874"/>
          </a:xfrm>
        </p:spPr>
        <p:txBody>
          <a:bodyPr>
            <a:normAutofit/>
          </a:bodyPr>
          <a:lstStyle/>
          <a:p>
            <a:pPr defTabSz="914400">
              <a:spcBef>
                <a:spcPct val="20000"/>
              </a:spcBef>
              <a:spcAft>
                <a:spcPts val="0"/>
              </a:spcAft>
              <a:buClr>
                <a:srgbClr val="0054A6"/>
              </a:buClr>
            </a:pPr>
            <a:r>
              <a:rPr lang="en-US" sz="2800" dirty="0"/>
              <a:t>Procedures to ensure data requests are received and complied with in an appropriate and prompt manner</a:t>
            </a:r>
          </a:p>
          <a:p>
            <a:pPr defTabSz="914400">
              <a:spcBef>
                <a:spcPct val="20000"/>
              </a:spcBef>
              <a:spcAft>
                <a:spcPts val="0"/>
              </a:spcAft>
              <a:buClr>
                <a:srgbClr val="0054A6"/>
              </a:buClr>
            </a:pPr>
            <a:r>
              <a:rPr lang="en-US" sz="2800" dirty="0"/>
              <a:t>Procedures to ensure accuracy of data on individuals</a:t>
            </a:r>
          </a:p>
          <a:p>
            <a:pPr defTabSz="914400">
              <a:spcBef>
                <a:spcPct val="20000"/>
              </a:spcBef>
              <a:spcAft>
                <a:spcPts val="0"/>
              </a:spcAft>
              <a:buClr>
                <a:srgbClr val="0054A6"/>
              </a:buClr>
            </a:pPr>
            <a:r>
              <a:rPr lang="en-US" sz="2800" dirty="0"/>
              <a:t>Establish appropriate security safeguards</a:t>
            </a:r>
          </a:p>
          <a:p>
            <a:pPr marL="685800" lvl="1" indent="-342900" defTabSz="914400">
              <a:spcBef>
                <a:spcPct val="20000"/>
              </a:spcBef>
              <a:spcAft>
                <a:spcPts val="0"/>
              </a:spcAft>
              <a:buClr>
                <a:srgbClr val="0054A6"/>
              </a:buClr>
            </a:pPr>
            <a:r>
              <a:rPr lang="en-US" sz="2400" dirty="0"/>
              <a:t>Procedure for ensuring not public data on individuals are only accessed by employees with a work assignment and for purposes stated</a:t>
            </a:r>
          </a:p>
          <a:p>
            <a:pPr marL="685800" lvl="1" indent="-342900" defTabSz="914400">
              <a:spcBef>
                <a:spcPct val="20000"/>
              </a:spcBef>
              <a:spcAft>
                <a:spcPts val="0"/>
              </a:spcAft>
              <a:buClr>
                <a:srgbClr val="0054A6"/>
              </a:buClr>
            </a:pPr>
            <a:endParaRPr lang="en-US" sz="2700" dirty="0"/>
          </a:p>
          <a:p>
            <a:pPr marL="342900" lvl="1" indent="0" defTabSz="914400">
              <a:spcBef>
                <a:spcPct val="20000"/>
              </a:spcBef>
              <a:spcAft>
                <a:spcPts val="0"/>
              </a:spcAft>
              <a:buClr>
                <a:srgbClr val="0054A6"/>
              </a:buClr>
              <a:buNone/>
            </a:pPr>
            <a:endParaRPr lang="en-US" sz="3000" dirty="0"/>
          </a:p>
          <a:p>
            <a:pPr marL="342900" lvl="1" indent="0" defTabSz="914400">
              <a:spcBef>
                <a:spcPct val="20000"/>
              </a:spcBef>
              <a:spcAft>
                <a:spcPts val="0"/>
              </a:spcAft>
              <a:buClr>
                <a:srgbClr val="0054A6"/>
              </a:buClr>
              <a:buNone/>
            </a:pPr>
            <a:endParaRPr lang="en-US" sz="32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900" dirty="0"/>
          </a:p>
          <a:p>
            <a:pPr marL="457200" lvl="1" indent="0" defTabSz="914400">
              <a:spcBef>
                <a:spcPct val="20000"/>
              </a:spcBef>
              <a:spcAft>
                <a:spcPts val="0"/>
              </a:spcAft>
              <a:buClr>
                <a:srgbClr val="0054A6"/>
              </a:buClr>
              <a:buNone/>
            </a:pPr>
            <a:endParaRPr lang="en-US" sz="3200" dirty="0"/>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lang="en-US" sz="3600" dirty="0">
                <a:solidFill>
                  <a:srgbClr val="FFFFFF"/>
                </a:solidFill>
                <a:latin typeface="Calibri"/>
              </a:rPr>
              <a:t>Required d</a:t>
            </a:r>
            <a:r>
              <a:rPr kumimoji="0" lang="en-US" sz="3600" b="0" i="0" u="none" strike="noStrike" kern="1200" cap="none" spc="0" normalizeH="0" baseline="0" noProof="0" dirty="0" err="1">
                <a:ln>
                  <a:noFill/>
                </a:ln>
                <a:solidFill>
                  <a:srgbClr val="FFFFFF"/>
                </a:solidFill>
                <a:effectLst/>
                <a:uLnTx/>
                <a:uFillTx/>
                <a:latin typeface="Calibri"/>
                <a:ea typeface="+mj-ea"/>
                <a:cs typeface="+mj-cs"/>
              </a:rPr>
              <a:t>ata</a:t>
            </a:r>
            <a:r>
              <a:rPr kumimoji="0" lang="en-US" sz="3600" b="0" i="0" u="none" strike="noStrike" kern="1200" cap="none" spc="0" normalizeH="0" baseline="0" noProof="0" dirty="0">
                <a:ln>
                  <a:noFill/>
                </a:ln>
                <a:solidFill>
                  <a:srgbClr val="FFFFFF"/>
                </a:solidFill>
                <a:effectLst/>
                <a:uLnTx/>
                <a:uFillTx/>
                <a:latin typeface="Calibri"/>
                <a:ea typeface="+mj-ea"/>
                <a:cs typeface="+mj-cs"/>
              </a:rPr>
              <a:t> procedures</a:t>
            </a:r>
            <a:br>
              <a:rPr kumimoji="0" lang="en-US" sz="3600" b="0" i="0" u="none" strike="noStrike" kern="1200" cap="none" spc="0" normalizeH="0" baseline="0" noProof="0" dirty="0">
                <a:ln>
                  <a:noFill/>
                </a:ln>
                <a:solidFill>
                  <a:srgbClr val="FFFFFF"/>
                </a:solidFill>
                <a:effectLst/>
                <a:uLnTx/>
                <a:uFillTx/>
                <a:latin typeface="Calibri"/>
                <a:ea typeface="+mj-ea"/>
                <a:cs typeface="+mj-cs"/>
              </a:rPr>
            </a:br>
            <a:r>
              <a:rPr kumimoji="0" lang="en-US" sz="2000" b="0" i="0" u="none" strike="noStrike" kern="1200" cap="none" spc="0" normalizeH="0" baseline="0" noProof="0" dirty="0">
                <a:ln>
                  <a:noFill/>
                </a:ln>
                <a:solidFill>
                  <a:srgbClr val="FFFFFF"/>
                </a:solidFill>
                <a:effectLst/>
                <a:uLnTx/>
                <a:uFillTx/>
                <a:latin typeface="Calibri"/>
                <a:ea typeface="+mj-ea"/>
                <a:cs typeface="+mj-cs"/>
              </a:rPr>
              <a:t>Sections 13.03, subd. 2(a); 13.05; Minn. Rule 1205.0300</a:t>
            </a:r>
            <a:endParaRPr lang="en-US" sz="3200" dirty="0"/>
          </a:p>
        </p:txBody>
      </p:sp>
    </p:spTree>
    <p:extLst>
      <p:ext uri="{BB962C8B-B14F-4D97-AF65-F5344CB8AC3E}">
        <p14:creationId xmlns:p14="http://schemas.microsoft.com/office/powerpoint/2010/main" val="29375765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3319" y="1750422"/>
            <a:ext cx="7317362" cy="4767943"/>
          </a:xfrm>
        </p:spPr>
        <p:txBody>
          <a:bodyPr>
            <a:normAutofit/>
          </a:bodyPr>
          <a:lstStyle/>
          <a:p>
            <a:pPr defTabSz="914400">
              <a:spcBef>
                <a:spcPct val="20000"/>
              </a:spcBef>
              <a:spcAft>
                <a:spcPts val="0"/>
              </a:spcAft>
              <a:buClr>
                <a:srgbClr val="0054A6"/>
              </a:buClr>
            </a:pPr>
            <a:r>
              <a:rPr lang="en-US" sz="2800" dirty="0"/>
              <a:t>Entities must have a procedure to allow parent access and provide notice to minors of the right to withhold</a:t>
            </a:r>
          </a:p>
          <a:p>
            <a:pPr defTabSz="914400">
              <a:spcBef>
                <a:spcPct val="20000"/>
              </a:spcBef>
              <a:spcAft>
                <a:spcPts val="0"/>
              </a:spcAft>
              <a:buClr>
                <a:srgbClr val="0054A6"/>
              </a:buClr>
            </a:pPr>
            <a:r>
              <a:rPr lang="en-US" sz="2800" dirty="0"/>
              <a:t>Parents may exercise the access rights of their children</a:t>
            </a:r>
          </a:p>
          <a:p>
            <a:pPr defTabSz="914400">
              <a:spcBef>
                <a:spcPct val="20000"/>
              </a:spcBef>
              <a:spcAft>
                <a:spcPts val="0"/>
              </a:spcAft>
              <a:buClr>
                <a:srgbClr val="0054A6"/>
              </a:buClr>
            </a:pPr>
            <a:r>
              <a:rPr lang="en-US" sz="2800" dirty="0"/>
              <a:t>Minors may restrict parental access to data about themselves if it is in the best interest of the child</a:t>
            </a:r>
          </a:p>
          <a:p>
            <a:pPr defTabSz="914400">
              <a:spcBef>
                <a:spcPct val="20000"/>
              </a:spcBef>
              <a:spcAft>
                <a:spcPts val="0"/>
              </a:spcAft>
              <a:buClr>
                <a:srgbClr val="0054A6"/>
              </a:buClr>
            </a:pPr>
            <a:r>
              <a:rPr lang="en-US" sz="2800" dirty="0"/>
              <a:t>Access by parents is presumed</a:t>
            </a:r>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900" dirty="0"/>
          </a:p>
          <a:p>
            <a:pPr marL="457200" lvl="1" indent="0" defTabSz="914400">
              <a:spcBef>
                <a:spcPct val="20000"/>
              </a:spcBef>
              <a:spcAft>
                <a:spcPts val="0"/>
              </a:spcAft>
              <a:buClr>
                <a:srgbClr val="0054A6"/>
              </a:buClr>
              <a:buNone/>
            </a:pPr>
            <a:endParaRPr lang="en-US" sz="3200" dirty="0"/>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lang="en-US" sz="3600" dirty="0">
                <a:solidFill>
                  <a:srgbClr val="FFFFFF"/>
                </a:solidFill>
                <a:latin typeface="Calibri"/>
              </a:rPr>
              <a:t>Required d</a:t>
            </a:r>
            <a:r>
              <a:rPr kumimoji="0" lang="en-US" sz="3600" b="0" i="0" u="none" strike="noStrike" kern="1200" cap="none" spc="0" normalizeH="0" baseline="0" noProof="0" dirty="0" err="1">
                <a:ln>
                  <a:noFill/>
                </a:ln>
                <a:solidFill>
                  <a:srgbClr val="FFFFFF"/>
                </a:solidFill>
                <a:effectLst/>
                <a:uLnTx/>
                <a:uFillTx/>
                <a:latin typeface="Calibri"/>
                <a:ea typeface="+mj-ea"/>
                <a:cs typeface="+mj-cs"/>
              </a:rPr>
              <a:t>ata</a:t>
            </a:r>
            <a:r>
              <a:rPr kumimoji="0" lang="en-US" sz="3600" b="0" i="0" u="none" strike="noStrike" kern="1200" cap="none" spc="0" normalizeH="0" baseline="0" noProof="0" dirty="0">
                <a:ln>
                  <a:noFill/>
                </a:ln>
                <a:solidFill>
                  <a:srgbClr val="FFFFFF"/>
                </a:solidFill>
                <a:effectLst/>
                <a:uLnTx/>
                <a:uFillTx/>
                <a:latin typeface="Calibri"/>
                <a:ea typeface="+mj-ea"/>
                <a:cs typeface="+mj-cs"/>
              </a:rPr>
              <a:t> procedures – minors</a:t>
            </a:r>
            <a:br>
              <a:rPr kumimoji="0" lang="en-US" sz="3600" b="0" i="0" u="none" strike="noStrike" kern="1200" cap="none" spc="0" normalizeH="0" baseline="0" noProof="0" dirty="0">
                <a:ln>
                  <a:noFill/>
                </a:ln>
                <a:solidFill>
                  <a:srgbClr val="FFFFFF"/>
                </a:solidFill>
                <a:effectLst/>
                <a:uLnTx/>
                <a:uFillTx/>
                <a:latin typeface="Calibri"/>
                <a:ea typeface="+mj-ea"/>
                <a:cs typeface="+mj-cs"/>
              </a:rPr>
            </a:br>
            <a:r>
              <a:rPr kumimoji="0" lang="en-US" sz="2000" b="0" i="0" u="none" strike="noStrike" kern="1200" cap="none" spc="0" normalizeH="0" baseline="0" noProof="0" dirty="0">
                <a:ln>
                  <a:noFill/>
                </a:ln>
                <a:solidFill>
                  <a:srgbClr val="FFFFFF"/>
                </a:solidFill>
                <a:effectLst/>
                <a:uLnTx/>
                <a:uFillTx/>
                <a:latin typeface="Calibri"/>
                <a:ea typeface="+mj-ea"/>
                <a:cs typeface="+mj-cs"/>
              </a:rPr>
              <a:t>Sections 13.02, subd. 8; 13.05; Minn. Rule 1205.0500</a:t>
            </a:r>
            <a:endParaRPr lang="en-US" sz="3200" dirty="0"/>
          </a:p>
        </p:txBody>
      </p:sp>
    </p:spTree>
    <p:extLst>
      <p:ext uri="{BB962C8B-B14F-4D97-AF65-F5344CB8AC3E}">
        <p14:creationId xmlns:p14="http://schemas.microsoft.com/office/powerpoint/2010/main" val="37719148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5826" y="1641144"/>
            <a:ext cx="7992348" cy="4868838"/>
          </a:xfrm>
        </p:spPr>
        <p:txBody>
          <a:bodyPr>
            <a:normAutofit/>
          </a:bodyPr>
          <a:lstStyle/>
          <a:p>
            <a:pPr marL="342900" indent="-342900" defTabSz="914400">
              <a:spcBef>
                <a:spcPct val="20000"/>
              </a:spcBef>
              <a:spcAft>
                <a:spcPts val="0"/>
              </a:spcAft>
              <a:buClr>
                <a:srgbClr val="0054A6"/>
              </a:buClr>
            </a:pPr>
            <a:r>
              <a:rPr lang="en-US" sz="2800" dirty="0"/>
              <a:t>Will your procedures be written? </a:t>
            </a:r>
          </a:p>
          <a:p>
            <a:pPr marL="685800" lvl="1" indent="-342900" defTabSz="914400">
              <a:spcBef>
                <a:spcPct val="20000"/>
              </a:spcBef>
              <a:spcAft>
                <a:spcPts val="0"/>
              </a:spcAft>
              <a:buClr>
                <a:srgbClr val="0054A6"/>
              </a:buClr>
            </a:pPr>
            <a:r>
              <a:rPr lang="en-US" sz="2600" dirty="0"/>
              <a:t>If not, can your entity demonstrate that requests are processed in appropriate and prompt manner and data are secure?</a:t>
            </a:r>
          </a:p>
          <a:p>
            <a:pPr marL="342900" indent="-342900" defTabSz="914400">
              <a:spcBef>
                <a:spcPct val="20000"/>
              </a:spcBef>
              <a:spcAft>
                <a:spcPts val="0"/>
              </a:spcAft>
              <a:buClr>
                <a:srgbClr val="0054A6"/>
              </a:buClr>
            </a:pPr>
            <a:r>
              <a:rPr lang="en-US" sz="2800" dirty="0"/>
              <a:t>How will you delegate responsibilities for response?</a:t>
            </a:r>
          </a:p>
          <a:p>
            <a:pPr marL="685800" lvl="1" indent="-342900" defTabSz="914400">
              <a:spcBef>
                <a:spcPct val="20000"/>
              </a:spcBef>
              <a:spcAft>
                <a:spcPts val="0"/>
              </a:spcAft>
              <a:buClr>
                <a:srgbClr val="0054A6"/>
              </a:buClr>
            </a:pPr>
            <a:r>
              <a:rPr lang="en-US" sz="2600" dirty="0"/>
              <a:t>The entity can determine who responds to the request according to its procedures</a:t>
            </a:r>
          </a:p>
          <a:p>
            <a:pPr marL="685800" lvl="1" indent="-342900" defTabSz="914400">
              <a:spcBef>
                <a:spcPct val="20000"/>
              </a:spcBef>
              <a:spcAft>
                <a:spcPts val="0"/>
              </a:spcAft>
              <a:buClr>
                <a:srgbClr val="0054A6"/>
              </a:buClr>
            </a:pPr>
            <a:r>
              <a:rPr lang="en-US" sz="2600" dirty="0"/>
              <a:t>RA or designee can delegate response BUT</a:t>
            </a:r>
          </a:p>
          <a:p>
            <a:pPr marL="685800" lvl="1" indent="-342900" defTabSz="914400">
              <a:spcBef>
                <a:spcPct val="20000"/>
              </a:spcBef>
              <a:spcAft>
                <a:spcPts val="0"/>
              </a:spcAft>
              <a:buClr>
                <a:srgbClr val="0054A6"/>
              </a:buClr>
            </a:pPr>
            <a:r>
              <a:rPr lang="en-US" sz="2600" dirty="0"/>
              <a:t>RA or designee is still responsible for compliance</a:t>
            </a:r>
          </a:p>
          <a:p>
            <a:pPr marL="342900" indent="-342900" defTabSz="914400">
              <a:spcBef>
                <a:spcPct val="20000"/>
              </a:spcBef>
              <a:spcAft>
                <a:spcPts val="0"/>
              </a:spcAft>
              <a:buClr>
                <a:srgbClr val="0054A6"/>
              </a:buClr>
            </a:pPr>
            <a:endParaRPr lang="en-US" sz="2800" dirty="0"/>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lang="en-US" sz="3600" dirty="0"/>
              <a:t>Considerations for data procedures</a:t>
            </a:r>
            <a:endParaRPr lang="en-US" sz="3200" dirty="0"/>
          </a:p>
        </p:txBody>
      </p:sp>
    </p:spTree>
    <p:extLst>
      <p:ext uri="{BB962C8B-B14F-4D97-AF65-F5344CB8AC3E}">
        <p14:creationId xmlns:p14="http://schemas.microsoft.com/office/powerpoint/2010/main" val="5279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800" dirty="0"/>
              <a:t>Data Practices Basics</a:t>
            </a:r>
          </a:p>
        </p:txBody>
      </p:sp>
    </p:spTree>
    <p:extLst>
      <p:ext uri="{BB962C8B-B14F-4D97-AF65-F5344CB8AC3E}">
        <p14:creationId xmlns:p14="http://schemas.microsoft.com/office/powerpoint/2010/main" val="34390604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7F14B-0A8B-7C2C-8515-5348A5E5F7D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381B05-5FB4-BE37-2827-72966A9A21BB}"/>
              </a:ext>
            </a:extLst>
          </p:cNvPr>
          <p:cNvSpPr>
            <a:spLocks noGrp="1"/>
          </p:cNvSpPr>
          <p:nvPr>
            <p:ph idx="1"/>
          </p:nvPr>
        </p:nvSpPr>
        <p:spPr>
          <a:xfrm>
            <a:off x="600502" y="1678675"/>
            <a:ext cx="7705744" cy="4498944"/>
          </a:xfrm>
        </p:spPr>
        <p:txBody>
          <a:bodyPr>
            <a:normAutofit/>
          </a:bodyPr>
          <a:lstStyle/>
          <a:p>
            <a:pPr marL="342900" indent="-342900" defTabSz="914400">
              <a:spcBef>
                <a:spcPct val="20000"/>
              </a:spcBef>
              <a:spcAft>
                <a:spcPts val="0"/>
              </a:spcAft>
              <a:buClr>
                <a:srgbClr val="0054A6"/>
              </a:buClr>
            </a:pPr>
            <a:r>
              <a:rPr lang="en-US" sz="2800" dirty="0"/>
              <a:t>How do you track request was received, data was compiled, and access provided? </a:t>
            </a:r>
          </a:p>
          <a:p>
            <a:pPr marL="342900" indent="-342900" defTabSz="914400">
              <a:spcBef>
                <a:spcPct val="20000"/>
              </a:spcBef>
              <a:spcAft>
                <a:spcPts val="0"/>
              </a:spcAft>
              <a:buClr>
                <a:srgbClr val="0054A6"/>
              </a:buClr>
            </a:pPr>
            <a:r>
              <a:rPr lang="en-US" sz="2800" dirty="0"/>
              <a:t>Do you use a “data request portal”? What accommodations are in place if someone cannot access the portal?</a:t>
            </a:r>
          </a:p>
          <a:p>
            <a:pPr marL="342900" indent="-342900" defTabSz="914400">
              <a:spcBef>
                <a:spcPct val="20000"/>
              </a:spcBef>
              <a:spcAft>
                <a:spcPts val="0"/>
              </a:spcAft>
              <a:buClr>
                <a:srgbClr val="0054A6"/>
              </a:buClr>
            </a:pPr>
            <a:r>
              <a:rPr lang="en-US" sz="2800" dirty="0"/>
              <a:t>What steps are taken when receiving data accuracy challenge? (See </a:t>
            </a:r>
            <a:r>
              <a:rPr lang="en-US" sz="2800" dirty="0">
                <a:latin typeface="Calibri" panose="020F0502020204030204" pitchFamily="34" charset="0"/>
                <a:ea typeface="Calibri" panose="020F0502020204030204" pitchFamily="34" charset="0"/>
                <a:cs typeface="Calibri" panose="020F0502020204030204" pitchFamily="34" charset="0"/>
              </a:rPr>
              <a:t>§13.04, subd. 4)</a:t>
            </a:r>
            <a:endParaRPr lang="en-US" sz="2800" dirty="0"/>
          </a:p>
          <a:p>
            <a:pPr marL="342900" indent="-342900" defTabSz="914400">
              <a:spcBef>
                <a:spcPct val="20000"/>
              </a:spcBef>
              <a:spcAft>
                <a:spcPts val="0"/>
              </a:spcAft>
              <a:buClr>
                <a:srgbClr val="0054A6"/>
              </a:buClr>
            </a:pPr>
            <a:r>
              <a:rPr lang="en-US" sz="2800" dirty="0"/>
              <a:t>How do you ensure internal access to not public data is limited?</a:t>
            </a:r>
          </a:p>
        </p:txBody>
      </p:sp>
      <p:sp>
        <p:nvSpPr>
          <p:cNvPr id="8" name="Title 1">
            <a:extLst>
              <a:ext uri="{FF2B5EF4-FFF2-40B4-BE49-F238E27FC236}">
                <a16:creationId xmlns:a16="http://schemas.microsoft.com/office/drawing/2014/main" id="{65D2BCF3-20C4-7A4A-DD0A-2FC833D0220B}"/>
              </a:ext>
            </a:extLst>
          </p:cNvPr>
          <p:cNvSpPr>
            <a:spLocks noGrp="1"/>
          </p:cNvSpPr>
          <p:nvPr>
            <p:ph type="title"/>
          </p:nvPr>
        </p:nvSpPr>
        <p:spPr bwMode="ltGray">
          <a:xfrm>
            <a:off x="0" y="-1"/>
            <a:ext cx="9144000" cy="1247775"/>
          </a:xfrm>
        </p:spPr>
        <p:txBody>
          <a:bodyPr>
            <a:normAutofit/>
          </a:bodyPr>
          <a:lstStyle/>
          <a:p>
            <a:pPr algn="l"/>
            <a:r>
              <a:rPr lang="en-US" sz="3600" dirty="0"/>
              <a:t>Considerations for data procedures, cont.</a:t>
            </a:r>
            <a:endParaRPr lang="en-US" sz="3200" dirty="0"/>
          </a:p>
        </p:txBody>
      </p:sp>
    </p:spTree>
    <p:extLst>
      <p:ext uri="{BB962C8B-B14F-4D97-AF65-F5344CB8AC3E}">
        <p14:creationId xmlns:p14="http://schemas.microsoft.com/office/powerpoint/2010/main" val="3503713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B7A3C-3670-45CB-8D24-1B332BFBFD4D}"/>
              </a:ext>
            </a:extLst>
          </p:cNvPr>
          <p:cNvSpPr>
            <a:spLocks noGrp="1"/>
          </p:cNvSpPr>
          <p:nvPr>
            <p:ph type="title"/>
          </p:nvPr>
        </p:nvSpPr>
        <p:spPr>
          <a:xfrm>
            <a:off x="0" y="128016"/>
            <a:ext cx="9144000" cy="914400"/>
          </a:xfrm>
        </p:spPr>
        <p:txBody>
          <a:bodyPr>
            <a:noAutofit/>
          </a:bodyPr>
          <a:lstStyle/>
          <a:p>
            <a:pPr algn="l"/>
            <a:r>
              <a:rPr lang="en-US" sz="3600" dirty="0"/>
              <a:t>Developing security procedures</a:t>
            </a:r>
          </a:p>
        </p:txBody>
      </p:sp>
      <p:sp>
        <p:nvSpPr>
          <p:cNvPr id="3" name="Content Placeholder 2">
            <a:extLst>
              <a:ext uri="{FF2B5EF4-FFF2-40B4-BE49-F238E27FC236}">
                <a16:creationId xmlns:a16="http://schemas.microsoft.com/office/drawing/2014/main" id="{CCF4CF12-BDEA-44BA-BB80-81B4F10EB9DC}"/>
              </a:ext>
            </a:extLst>
          </p:cNvPr>
          <p:cNvSpPr>
            <a:spLocks noGrp="1"/>
          </p:cNvSpPr>
          <p:nvPr>
            <p:ph idx="1"/>
          </p:nvPr>
        </p:nvSpPr>
        <p:spPr>
          <a:xfrm>
            <a:off x="628650" y="1667128"/>
            <a:ext cx="7886700" cy="4697096"/>
          </a:xfrm>
        </p:spPr>
        <p:txBody>
          <a:bodyPr>
            <a:normAutofit lnSpcReduction="10000"/>
          </a:bodyPr>
          <a:lstStyle/>
          <a:p>
            <a:r>
              <a:rPr lang="en-US" sz="2800" dirty="0"/>
              <a:t>Are the data “data on individuals”?</a:t>
            </a:r>
          </a:p>
          <a:p>
            <a:pPr lvl="1"/>
            <a:r>
              <a:rPr lang="en-US" sz="2400" dirty="0"/>
              <a:t>If no, entity determination about how to protect</a:t>
            </a:r>
          </a:p>
          <a:p>
            <a:r>
              <a:rPr lang="en-US" sz="2800" dirty="0"/>
              <a:t>If yes, what is the classification?</a:t>
            </a:r>
          </a:p>
          <a:p>
            <a:pPr lvl="1"/>
            <a:r>
              <a:rPr lang="en-US" sz="2400" dirty="0"/>
              <a:t>If public, no security requirements</a:t>
            </a:r>
          </a:p>
          <a:p>
            <a:r>
              <a:rPr lang="en-US" sz="2800" dirty="0"/>
              <a:t>If the data are private or confidential:</a:t>
            </a:r>
          </a:p>
          <a:p>
            <a:pPr lvl="1"/>
            <a:r>
              <a:rPr lang="en-US" sz="2400" dirty="0"/>
              <a:t>Required procedures on data security (13.05, </a:t>
            </a:r>
            <a:r>
              <a:rPr lang="en-US" sz="2400" dirty="0" err="1"/>
              <a:t>subd</a:t>
            </a:r>
            <a:r>
              <a:rPr lang="en-US" sz="2400" dirty="0"/>
              <a:t>. 5)</a:t>
            </a:r>
          </a:p>
          <a:p>
            <a:pPr lvl="1"/>
            <a:r>
              <a:rPr lang="en-US" sz="2400" dirty="0"/>
              <a:t>Listed on the data inventory (13.025, </a:t>
            </a:r>
            <a:r>
              <a:rPr lang="en-US" sz="2400" dirty="0" err="1"/>
              <a:t>subd</a:t>
            </a:r>
            <a:r>
              <a:rPr lang="en-US" sz="2400" dirty="0"/>
              <a:t>. 1)</a:t>
            </a:r>
          </a:p>
          <a:p>
            <a:pPr lvl="1"/>
            <a:r>
              <a:rPr lang="en-US" sz="2400" dirty="0"/>
              <a:t>Optional – policy on who may access data outside the entity </a:t>
            </a:r>
          </a:p>
        </p:txBody>
      </p:sp>
    </p:spTree>
    <p:extLst>
      <p:ext uri="{BB962C8B-B14F-4D97-AF65-F5344CB8AC3E}">
        <p14:creationId xmlns:p14="http://schemas.microsoft.com/office/powerpoint/2010/main" val="37201794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38250"/>
          </a:xfrm>
        </p:spPr>
        <p:txBody>
          <a:bodyPr>
            <a:normAutofit/>
          </a:bodyPr>
          <a:lstStyle/>
          <a:p>
            <a:pPr algn="l"/>
            <a:r>
              <a:rPr lang="en-US" sz="3600" dirty="0"/>
              <a:t>Model policies/procedures</a:t>
            </a:r>
          </a:p>
        </p:txBody>
      </p:sp>
      <p:sp>
        <p:nvSpPr>
          <p:cNvPr id="3" name="Content Placeholder 2"/>
          <p:cNvSpPr>
            <a:spLocks noGrp="1"/>
          </p:cNvSpPr>
          <p:nvPr>
            <p:ph idx="1"/>
          </p:nvPr>
        </p:nvSpPr>
        <p:spPr>
          <a:xfrm>
            <a:off x="287055" y="1402915"/>
            <a:ext cx="8744211" cy="5235880"/>
          </a:xfrm>
        </p:spPr>
        <p:txBody>
          <a:bodyPr>
            <a:normAutofit lnSpcReduction="10000"/>
          </a:bodyPr>
          <a:lstStyle/>
          <a:p>
            <a:pPr marL="0" lvl="0" indent="0" algn="ctr" defTabSz="914400">
              <a:spcBef>
                <a:spcPct val="20000"/>
              </a:spcBef>
              <a:spcAft>
                <a:spcPts val="0"/>
              </a:spcAft>
              <a:buClr>
                <a:srgbClr val="0054A6"/>
              </a:buClr>
              <a:buNone/>
            </a:pPr>
            <a:r>
              <a:rPr lang="en-US" sz="2600" dirty="0"/>
              <a:t>Model documents:</a:t>
            </a:r>
          </a:p>
          <a:p>
            <a:pPr marL="0" lvl="0" indent="0" algn="ctr" defTabSz="914400">
              <a:spcBef>
                <a:spcPct val="20000"/>
              </a:spcBef>
              <a:spcAft>
                <a:spcPts val="0"/>
              </a:spcAft>
              <a:buClr>
                <a:srgbClr val="0054A6"/>
              </a:buClr>
              <a:buNone/>
            </a:pPr>
            <a:r>
              <a:rPr lang="en-US" sz="2200" dirty="0">
                <a:hlinkClick r:id="rId3"/>
              </a:rPr>
              <a:t>https://mn.gov/admin/data-practices/data/rules/policies/</a:t>
            </a:r>
            <a:r>
              <a:rPr lang="en-US" sz="2200" dirty="0"/>
              <a:t> </a:t>
            </a:r>
          </a:p>
          <a:p>
            <a:pPr marL="342900" lvl="0" indent="-342900" defTabSz="914400">
              <a:spcBef>
                <a:spcPct val="20000"/>
              </a:spcBef>
              <a:spcAft>
                <a:spcPts val="0"/>
              </a:spcAft>
              <a:buClr>
                <a:srgbClr val="0054A6"/>
              </a:buClr>
            </a:pPr>
            <a:r>
              <a:rPr lang="en-US" sz="2800" dirty="0"/>
              <a:t>Model Data Access Policies</a:t>
            </a:r>
          </a:p>
          <a:p>
            <a:pPr marL="742950" lvl="1" indent="-285750" defTabSz="914400">
              <a:spcBef>
                <a:spcPct val="20000"/>
              </a:spcBef>
              <a:spcAft>
                <a:spcPts val="0"/>
              </a:spcAft>
              <a:buClr>
                <a:srgbClr val="0054A6"/>
              </a:buClr>
              <a:buFont typeface="Arial" panose="020B0604020202020204" pitchFamily="34" charset="0"/>
              <a:buChar char="–"/>
            </a:pPr>
            <a:r>
              <a:rPr lang="en-US" sz="2000" dirty="0"/>
              <a:t>Required by section 13.025</a:t>
            </a:r>
          </a:p>
          <a:p>
            <a:pPr marL="742950" lvl="1" indent="-285750" defTabSz="914400">
              <a:spcBef>
                <a:spcPct val="20000"/>
              </a:spcBef>
              <a:spcAft>
                <a:spcPts val="0"/>
              </a:spcAft>
              <a:buClr>
                <a:srgbClr val="0054A6"/>
              </a:buClr>
              <a:buFont typeface="Arial" panose="020B0604020202020204" pitchFamily="34" charset="0"/>
              <a:buChar char="–"/>
            </a:pPr>
            <a:r>
              <a:rPr lang="en-US" sz="2000" dirty="0"/>
              <a:t>Model Policy for the Public </a:t>
            </a:r>
          </a:p>
          <a:p>
            <a:pPr marL="742950" lvl="1" indent="-285750" defTabSz="914400">
              <a:spcBef>
                <a:spcPct val="20000"/>
              </a:spcBef>
              <a:spcAft>
                <a:spcPts val="0"/>
              </a:spcAft>
              <a:buClr>
                <a:srgbClr val="0054A6"/>
              </a:buClr>
              <a:buFont typeface="Arial" panose="020B0604020202020204" pitchFamily="34" charset="0"/>
              <a:buChar char="–"/>
            </a:pPr>
            <a:r>
              <a:rPr lang="en-US" sz="2000" dirty="0"/>
              <a:t>Model Policy for Data Subjects</a:t>
            </a:r>
            <a:endParaRPr lang="en-US" sz="1600" dirty="0"/>
          </a:p>
          <a:p>
            <a:pPr marL="342900" lvl="0" indent="-342900" defTabSz="914400">
              <a:spcBef>
                <a:spcPct val="20000"/>
              </a:spcBef>
              <a:spcAft>
                <a:spcPts val="0"/>
              </a:spcAft>
              <a:buClr>
                <a:srgbClr val="0054A6"/>
              </a:buClr>
            </a:pPr>
            <a:r>
              <a:rPr lang="en-US" sz="2800" dirty="0"/>
              <a:t>Model Data Inventory</a:t>
            </a:r>
          </a:p>
          <a:p>
            <a:pPr marL="742950" lvl="1" indent="-285750" defTabSz="914400">
              <a:spcBef>
                <a:spcPct val="20000"/>
              </a:spcBef>
              <a:spcAft>
                <a:spcPts val="0"/>
              </a:spcAft>
              <a:buClr>
                <a:srgbClr val="0054A6"/>
              </a:buClr>
              <a:buFont typeface="Arial" panose="020B0604020202020204" pitchFamily="34" charset="0"/>
              <a:buChar char="–"/>
            </a:pPr>
            <a:r>
              <a:rPr lang="en-US" sz="2000" dirty="0"/>
              <a:t>Required by section 13.025</a:t>
            </a:r>
          </a:p>
          <a:p>
            <a:pPr marL="742950" lvl="1" indent="-285750" defTabSz="914400">
              <a:spcBef>
                <a:spcPct val="20000"/>
              </a:spcBef>
              <a:spcAft>
                <a:spcPts val="0"/>
              </a:spcAft>
              <a:buClr>
                <a:srgbClr val="0054A6"/>
              </a:buClr>
              <a:buFont typeface="Arial" panose="020B0604020202020204" pitchFamily="34" charset="0"/>
              <a:buChar char="–"/>
            </a:pPr>
            <a:r>
              <a:rPr lang="en-US" sz="2000" dirty="0"/>
              <a:t>Identifies and describes private and confidential data maintained by the entity</a:t>
            </a:r>
            <a:endParaRPr lang="en-US" sz="1600" dirty="0"/>
          </a:p>
          <a:p>
            <a:pPr marL="342900" lvl="0" indent="-342900" defTabSz="914400">
              <a:spcBef>
                <a:spcPct val="20000"/>
              </a:spcBef>
              <a:spcAft>
                <a:spcPts val="0"/>
              </a:spcAft>
              <a:buClr>
                <a:srgbClr val="0054A6"/>
              </a:buClr>
            </a:pPr>
            <a:r>
              <a:rPr lang="en-US" sz="2800" dirty="0"/>
              <a:t>Model Policy for Ensuring the Security of Not Public Data</a:t>
            </a:r>
          </a:p>
          <a:p>
            <a:pPr marL="742950" lvl="1" indent="-285750" defTabSz="914400">
              <a:spcBef>
                <a:spcPct val="20000"/>
              </a:spcBef>
              <a:spcAft>
                <a:spcPts val="0"/>
              </a:spcAft>
              <a:buClr>
                <a:srgbClr val="0054A6"/>
              </a:buClr>
              <a:buFont typeface="Arial" panose="020B0604020202020204" pitchFamily="34" charset="0"/>
              <a:buChar char="–"/>
            </a:pPr>
            <a:r>
              <a:rPr lang="en-US" sz="2000" dirty="0"/>
              <a:t>Required pursuant to Section 13.05</a:t>
            </a:r>
          </a:p>
          <a:p>
            <a:pPr marL="742950" lvl="1" indent="-285750" defTabSz="914400">
              <a:spcBef>
                <a:spcPct val="20000"/>
              </a:spcBef>
              <a:spcAft>
                <a:spcPts val="0"/>
              </a:spcAft>
              <a:buClr>
                <a:srgbClr val="0054A6"/>
              </a:buClr>
              <a:buFont typeface="Arial" panose="020B0604020202020204" pitchFamily="34" charset="0"/>
              <a:buChar char="–"/>
            </a:pPr>
            <a:r>
              <a:rPr lang="en-US" sz="2000" dirty="0"/>
              <a:t>Methods of incorporating access policy into position descriptions</a:t>
            </a:r>
          </a:p>
          <a:p>
            <a:endParaRPr lang="en-US" dirty="0"/>
          </a:p>
        </p:txBody>
      </p:sp>
    </p:spTree>
    <p:extLst>
      <p:ext uri="{BB962C8B-B14F-4D97-AF65-F5344CB8AC3E}">
        <p14:creationId xmlns:p14="http://schemas.microsoft.com/office/powerpoint/2010/main" val="41289939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400" dirty="0"/>
              <a:t>Training Employees on Data Practices</a:t>
            </a:r>
            <a:endParaRPr lang="en-US" sz="3600" dirty="0"/>
          </a:p>
        </p:txBody>
      </p:sp>
    </p:spTree>
    <p:extLst>
      <p:ext uri="{BB962C8B-B14F-4D97-AF65-F5344CB8AC3E}">
        <p14:creationId xmlns:p14="http://schemas.microsoft.com/office/powerpoint/2010/main" val="3222348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FBCEB-577D-8B2B-3102-BA07D7991CB9}"/>
              </a:ext>
            </a:extLst>
          </p:cNvPr>
          <p:cNvSpPr>
            <a:spLocks noGrp="1"/>
          </p:cNvSpPr>
          <p:nvPr>
            <p:ph type="title"/>
          </p:nvPr>
        </p:nvSpPr>
        <p:spPr>
          <a:xfrm>
            <a:off x="19050" y="88900"/>
            <a:ext cx="7886700" cy="914400"/>
          </a:xfrm>
        </p:spPr>
        <p:txBody>
          <a:bodyPr>
            <a:normAutofit fontScale="90000"/>
          </a:bodyPr>
          <a:lstStyle/>
          <a:p>
            <a:pPr algn="l"/>
            <a:r>
              <a:rPr lang="en-US" sz="3600" dirty="0"/>
              <a:t>Responsible authority duties</a:t>
            </a:r>
            <a:br>
              <a:rPr lang="en-US" sz="3600"/>
            </a:br>
            <a:r>
              <a:rPr lang="en-US" sz="2800"/>
              <a:t>Minnesota Rules 1205.1100 and 1205.1300</a:t>
            </a:r>
            <a:endParaRPr lang="en-US" sz="3600" dirty="0"/>
          </a:p>
        </p:txBody>
      </p:sp>
      <p:sp>
        <p:nvSpPr>
          <p:cNvPr id="3" name="Content Placeholder 2">
            <a:extLst>
              <a:ext uri="{FF2B5EF4-FFF2-40B4-BE49-F238E27FC236}">
                <a16:creationId xmlns:a16="http://schemas.microsoft.com/office/drawing/2014/main" id="{7C5D886D-3B88-8199-9403-F50DB1DCF4E7}"/>
              </a:ext>
            </a:extLst>
          </p:cNvPr>
          <p:cNvSpPr>
            <a:spLocks noGrp="1"/>
          </p:cNvSpPr>
          <p:nvPr>
            <p:ph idx="1"/>
          </p:nvPr>
        </p:nvSpPr>
        <p:spPr/>
        <p:txBody>
          <a:bodyPr>
            <a:normAutofit/>
          </a:bodyPr>
          <a:lstStyle/>
          <a:p>
            <a:r>
              <a:rPr lang="en-US" sz="2800" dirty="0"/>
              <a:t>The RA is required to provide training to designees and to educate entity personnel on private and confidential data. </a:t>
            </a:r>
          </a:p>
          <a:p>
            <a:r>
              <a:rPr lang="en-US" sz="2800" dirty="0"/>
              <a:t>The RA may:</a:t>
            </a:r>
          </a:p>
          <a:p>
            <a:pPr lvl="1"/>
            <a:r>
              <a:rPr lang="en-US" sz="2600" dirty="0"/>
              <a:t>Distribute written materials </a:t>
            </a:r>
          </a:p>
          <a:p>
            <a:pPr lvl="1"/>
            <a:r>
              <a:rPr lang="en-US" sz="2600" dirty="0"/>
              <a:t>Develop a training programs for all staff</a:t>
            </a:r>
          </a:p>
          <a:p>
            <a:pPr lvl="1"/>
            <a:r>
              <a:rPr lang="en-US" sz="2600" dirty="0"/>
              <a:t>Require attendance by designees at internal or external training</a:t>
            </a:r>
          </a:p>
          <a:p>
            <a:endParaRPr lang="en-US" sz="2700" dirty="0"/>
          </a:p>
          <a:p>
            <a:endParaRPr lang="en-US" sz="2700" dirty="0"/>
          </a:p>
        </p:txBody>
      </p:sp>
    </p:spTree>
    <p:extLst>
      <p:ext uri="{BB962C8B-B14F-4D97-AF65-F5344CB8AC3E}">
        <p14:creationId xmlns:p14="http://schemas.microsoft.com/office/powerpoint/2010/main" val="6584260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700" y="1755775"/>
            <a:ext cx="7848600" cy="4708526"/>
          </a:xfrm>
        </p:spPr>
        <p:txBody>
          <a:bodyPr>
            <a:normAutofit/>
          </a:bodyPr>
          <a:lstStyle/>
          <a:p>
            <a:pPr marL="342900" indent="-342900" defTabSz="914400">
              <a:spcBef>
                <a:spcPct val="20000"/>
              </a:spcBef>
              <a:spcAft>
                <a:spcPts val="0"/>
              </a:spcAft>
              <a:buClr>
                <a:srgbClr val="0054A6"/>
              </a:buClr>
            </a:pPr>
            <a:r>
              <a:rPr lang="en-US" sz="2800" dirty="0"/>
              <a:t>Data protection and security is responsibility of </a:t>
            </a:r>
            <a:r>
              <a:rPr lang="en-US" sz="2800" i="1" dirty="0"/>
              <a:t>government entity</a:t>
            </a:r>
          </a:p>
          <a:p>
            <a:pPr marL="342900" indent="-342900" defTabSz="914400">
              <a:spcBef>
                <a:spcPct val="20000"/>
              </a:spcBef>
              <a:spcAft>
                <a:spcPts val="0"/>
              </a:spcAft>
              <a:buClr>
                <a:srgbClr val="0054A6"/>
              </a:buClr>
            </a:pPr>
            <a:r>
              <a:rPr lang="en-US" sz="2800" dirty="0"/>
              <a:t>Create awareness that data employees create may be public</a:t>
            </a:r>
          </a:p>
          <a:p>
            <a:pPr marL="342900" indent="-342900" defTabSz="914400">
              <a:spcBef>
                <a:spcPct val="20000"/>
              </a:spcBef>
              <a:spcAft>
                <a:spcPts val="0"/>
              </a:spcAft>
              <a:buClr>
                <a:srgbClr val="0054A6"/>
              </a:buClr>
            </a:pPr>
            <a:r>
              <a:rPr lang="en-US" sz="2800" dirty="0"/>
              <a:t>Helps to avoid or mitigate data breaches under section 13.055</a:t>
            </a:r>
          </a:p>
          <a:p>
            <a:pPr marL="342900" indent="-342900" defTabSz="914400">
              <a:spcBef>
                <a:spcPct val="20000"/>
              </a:spcBef>
              <a:spcAft>
                <a:spcPts val="0"/>
              </a:spcAft>
              <a:buClr>
                <a:srgbClr val="0054A6"/>
              </a:buClr>
            </a:pPr>
            <a:r>
              <a:rPr lang="en-US" sz="2800" dirty="0"/>
              <a:t>Entities cannot discipline employees for data practices violations if they are not trained</a:t>
            </a:r>
          </a:p>
          <a:p>
            <a:pPr marL="342900" indent="-342900" defTabSz="914400">
              <a:spcBef>
                <a:spcPct val="20000"/>
              </a:spcBef>
              <a:spcAft>
                <a:spcPts val="0"/>
              </a:spcAft>
              <a:buClr>
                <a:srgbClr val="0054A6"/>
              </a:buClr>
            </a:pPr>
            <a:r>
              <a:rPr lang="en-US" sz="2800" dirty="0">
                <a:hlinkClick r:id="rId3"/>
              </a:rPr>
              <a:t>Developing Data Practices Training</a:t>
            </a:r>
            <a:endParaRPr lang="en-US" sz="28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600" dirty="0"/>
          </a:p>
          <a:p>
            <a:pPr marL="342900" lvl="1" indent="0" defTabSz="914400">
              <a:spcBef>
                <a:spcPct val="20000"/>
              </a:spcBef>
              <a:spcAft>
                <a:spcPts val="0"/>
              </a:spcAft>
              <a:buClr>
                <a:srgbClr val="0054A6"/>
              </a:buClr>
              <a:buNone/>
            </a:pPr>
            <a:endParaRPr lang="en-US" sz="2600" u="sng" dirty="0"/>
          </a:p>
          <a:p>
            <a:pPr marL="685800" lvl="1" indent="-342900" defTabSz="914400">
              <a:spcBef>
                <a:spcPct val="20000"/>
              </a:spcBef>
              <a:spcAft>
                <a:spcPts val="0"/>
              </a:spcAft>
              <a:buClr>
                <a:srgbClr val="0054A6"/>
              </a:buClr>
            </a:pPr>
            <a:endParaRPr lang="en-US" sz="2900" dirty="0"/>
          </a:p>
          <a:p>
            <a:pPr marL="685800" lvl="1" indent="-342900" defTabSz="914400">
              <a:spcBef>
                <a:spcPct val="20000"/>
              </a:spcBef>
              <a:spcAft>
                <a:spcPts val="0"/>
              </a:spcAft>
              <a:buClr>
                <a:srgbClr val="0054A6"/>
              </a:buClr>
            </a:pPr>
            <a:endParaRPr lang="en-US" sz="2500" dirty="0"/>
          </a:p>
          <a:p>
            <a:pPr marL="342900" lvl="1" indent="0" defTabSz="914400">
              <a:spcBef>
                <a:spcPct val="20000"/>
              </a:spcBef>
              <a:spcAft>
                <a:spcPts val="0"/>
              </a:spcAft>
              <a:buClr>
                <a:srgbClr val="0054A6"/>
              </a:buClr>
              <a:buNone/>
            </a:pPr>
            <a:endParaRPr lang="en-US" sz="30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900" dirty="0"/>
          </a:p>
          <a:p>
            <a:pPr marL="457200" lvl="1" indent="0" defTabSz="914400">
              <a:spcBef>
                <a:spcPct val="20000"/>
              </a:spcBef>
              <a:spcAft>
                <a:spcPts val="0"/>
              </a:spcAft>
              <a:buClr>
                <a:srgbClr val="0054A6"/>
              </a:buClr>
              <a:buNone/>
            </a:pPr>
            <a:endParaRPr lang="en-US" sz="3200" dirty="0"/>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lang="en-US" sz="3600" dirty="0"/>
              <a:t>Goals of employee training</a:t>
            </a:r>
            <a:endParaRPr lang="en-US" sz="3200" dirty="0"/>
          </a:p>
        </p:txBody>
      </p:sp>
    </p:spTree>
    <p:extLst>
      <p:ext uri="{BB962C8B-B14F-4D97-AF65-F5344CB8AC3E}">
        <p14:creationId xmlns:p14="http://schemas.microsoft.com/office/powerpoint/2010/main" val="29030405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820" y="1498222"/>
            <a:ext cx="7876359" cy="4948396"/>
          </a:xfrm>
        </p:spPr>
        <p:txBody>
          <a:bodyPr>
            <a:normAutofit/>
          </a:bodyPr>
          <a:lstStyle/>
          <a:p>
            <a:pPr marL="342900" indent="-342900" defTabSz="914400">
              <a:spcBef>
                <a:spcPct val="20000"/>
              </a:spcBef>
              <a:spcAft>
                <a:spcPts val="0"/>
              </a:spcAft>
              <a:buClr>
                <a:srgbClr val="0054A6"/>
              </a:buClr>
            </a:pPr>
            <a:r>
              <a:rPr lang="en-US" sz="2800" dirty="0"/>
              <a:t>Classifications of data they work with and can access</a:t>
            </a:r>
          </a:p>
          <a:p>
            <a:pPr marL="342900" indent="-342900" defTabSz="914400">
              <a:spcBef>
                <a:spcPct val="20000"/>
              </a:spcBef>
              <a:spcAft>
                <a:spcPts val="0"/>
              </a:spcAft>
              <a:buClr>
                <a:srgbClr val="0054A6"/>
              </a:buClr>
            </a:pPr>
            <a:r>
              <a:rPr lang="en-US" sz="2800" dirty="0"/>
              <a:t>Availability of access policies and procedures</a:t>
            </a:r>
          </a:p>
          <a:p>
            <a:pPr marL="342900" indent="-342900" defTabSz="914400">
              <a:spcBef>
                <a:spcPct val="20000"/>
              </a:spcBef>
              <a:spcAft>
                <a:spcPts val="0"/>
              </a:spcAft>
              <a:buClr>
                <a:srgbClr val="0054A6"/>
              </a:buClr>
            </a:pPr>
            <a:r>
              <a:rPr lang="en-US" sz="2800" dirty="0"/>
              <a:t>Key staff for data practices questions &amp; requests</a:t>
            </a:r>
          </a:p>
          <a:p>
            <a:pPr marL="342900" indent="-342900" defTabSz="914400">
              <a:spcBef>
                <a:spcPct val="20000"/>
              </a:spcBef>
              <a:spcAft>
                <a:spcPts val="0"/>
              </a:spcAft>
              <a:buClr>
                <a:srgbClr val="0054A6"/>
              </a:buClr>
            </a:pPr>
            <a:r>
              <a:rPr lang="en-US" sz="2800" dirty="0"/>
              <a:t>Consequences for not adhering to data practices requirements or causing a breach</a:t>
            </a:r>
            <a:endParaRPr lang="en-US" sz="3200" dirty="0"/>
          </a:p>
          <a:p>
            <a:pPr marL="342900" indent="-342900" defTabSz="914400">
              <a:spcBef>
                <a:spcPct val="20000"/>
              </a:spcBef>
              <a:spcAft>
                <a:spcPts val="0"/>
              </a:spcAft>
              <a:buClr>
                <a:srgbClr val="0054A6"/>
              </a:buClr>
            </a:pPr>
            <a:r>
              <a:rPr lang="en-US" sz="2800" dirty="0"/>
              <a:t>Use DPO YouTube videos</a:t>
            </a:r>
          </a:p>
          <a:p>
            <a:pPr marL="685800" lvl="1" indent="-342900" defTabSz="914400">
              <a:spcBef>
                <a:spcPct val="20000"/>
              </a:spcBef>
              <a:spcAft>
                <a:spcPts val="0"/>
              </a:spcAft>
              <a:buClr>
                <a:srgbClr val="0054A6"/>
              </a:buClr>
            </a:pPr>
            <a:r>
              <a:rPr lang="en-US" sz="2600" dirty="0">
                <a:hlinkClick r:id="rId3"/>
              </a:rPr>
              <a:t>Data Practices Act: What All Employees Need to Know</a:t>
            </a:r>
            <a:endParaRPr lang="en-US" sz="2600" dirty="0"/>
          </a:p>
          <a:p>
            <a:pPr marL="685800" lvl="1" indent="-342900" defTabSz="914400">
              <a:spcBef>
                <a:spcPct val="20000"/>
              </a:spcBef>
              <a:spcAft>
                <a:spcPts val="0"/>
              </a:spcAft>
              <a:buClr>
                <a:srgbClr val="0054A6"/>
              </a:buClr>
            </a:pPr>
            <a:r>
              <a:rPr lang="en-US" sz="2600" dirty="0">
                <a:hlinkClick r:id="rId4"/>
              </a:rPr>
              <a:t>Data Practices Potpourri series</a:t>
            </a:r>
            <a:endParaRPr lang="en-US" sz="2600" dirty="0"/>
          </a:p>
          <a:p>
            <a:pPr marL="342900" indent="-342900" defTabSz="914400">
              <a:spcBef>
                <a:spcPct val="20000"/>
              </a:spcBef>
              <a:spcAft>
                <a:spcPts val="0"/>
              </a:spcAft>
              <a:buClr>
                <a:srgbClr val="0054A6"/>
              </a:buClr>
            </a:pPr>
            <a:endParaRPr lang="en-US" sz="2900" dirty="0"/>
          </a:p>
          <a:p>
            <a:pPr marL="342900" lvl="1" indent="0" defTabSz="914400">
              <a:spcBef>
                <a:spcPct val="20000"/>
              </a:spcBef>
              <a:spcAft>
                <a:spcPts val="0"/>
              </a:spcAft>
              <a:buClr>
                <a:srgbClr val="0054A6"/>
              </a:buClr>
              <a:buNone/>
            </a:pPr>
            <a:endParaRPr lang="en-US" sz="2600" u="sng" dirty="0"/>
          </a:p>
          <a:p>
            <a:pPr marL="685800" lvl="1" indent="-342900" defTabSz="914400">
              <a:spcBef>
                <a:spcPct val="20000"/>
              </a:spcBef>
              <a:spcAft>
                <a:spcPts val="0"/>
              </a:spcAft>
              <a:buClr>
                <a:srgbClr val="0054A6"/>
              </a:buClr>
            </a:pPr>
            <a:endParaRPr lang="en-US" sz="2900" dirty="0"/>
          </a:p>
          <a:p>
            <a:pPr marL="685800" lvl="1" indent="-342900" defTabSz="914400">
              <a:spcBef>
                <a:spcPct val="20000"/>
              </a:spcBef>
              <a:spcAft>
                <a:spcPts val="0"/>
              </a:spcAft>
              <a:buClr>
                <a:srgbClr val="0054A6"/>
              </a:buClr>
            </a:pPr>
            <a:endParaRPr lang="en-US" sz="2500" dirty="0"/>
          </a:p>
          <a:p>
            <a:pPr marL="342900" lvl="1" indent="0" defTabSz="914400">
              <a:spcBef>
                <a:spcPct val="20000"/>
              </a:spcBef>
              <a:spcAft>
                <a:spcPts val="0"/>
              </a:spcAft>
              <a:buClr>
                <a:srgbClr val="0054A6"/>
              </a:buClr>
              <a:buNone/>
            </a:pPr>
            <a:endParaRPr lang="en-US" sz="30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3200" dirty="0"/>
          </a:p>
          <a:p>
            <a:pPr marL="685800" lvl="1" indent="-342900" defTabSz="914400">
              <a:spcBef>
                <a:spcPct val="20000"/>
              </a:spcBef>
              <a:spcAft>
                <a:spcPts val="0"/>
              </a:spcAft>
              <a:buClr>
                <a:srgbClr val="0054A6"/>
              </a:buClr>
            </a:pPr>
            <a:endParaRPr lang="en-US" sz="2900" dirty="0"/>
          </a:p>
          <a:p>
            <a:pPr marL="457200" lvl="1" indent="0" defTabSz="914400">
              <a:spcBef>
                <a:spcPct val="20000"/>
              </a:spcBef>
              <a:spcAft>
                <a:spcPts val="0"/>
              </a:spcAft>
              <a:buClr>
                <a:srgbClr val="0054A6"/>
              </a:buClr>
              <a:buNone/>
            </a:pPr>
            <a:endParaRPr lang="en-US" sz="3200" dirty="0"/>
          </a:p>
        </p:txBody>
      </p:sp>
      <p:sp>
        <p:nvSpPr>
          <p:cNvPr id="8" name="Title 1">
            <a:extLst>
              <a:ext uri="{FF2B5EF4-FFF2-40B4-BE49-F238E27FC236}">
                <a16:creationId xmlns:a16="http://schemas.microsoft.com/office/drawing/2014/main" id="{858CAEB7-BB8E-4F16-A6BB-78228DFC6E58}"/>
              </a:ext>
            </a:extLst>
          </p:cNvPr>
          <p:cNvSpPr>
            <a:spLocks noGrp="1"/>
          </p:cNvSpPr>
          <p:nvPr>
            <p:ph type="title"/>
          </p:nvPr>
        </p:nvSpPr>
        <p:spPr bwMode="ltGray">
          <a:xfrm>
            <a:off x="0" y="-1"/>
            <a:ext cx="9144000" cy="1247775"/>
          </a:xfrm>
        </p:spPr>
        <p:txBody>
          <a:bodyPr>
            <a:normAutofit/>
          </a:bodyPr>
          <a:lstStyle/>
          <a:p>
            <a:pPr algn="l"/>
            <a:r>
              <a:rPr lang="en-US" sz="3600" dirty="0"/>
              <a:t>What all employees should know</a:t>
            </a:r>
            <a:endParaRPr lang="en-US" sz="3200" dirty="0"/>
          </a:p>
        </p:txBody>
      </p:sp>
    </p:spTree>
    <p:extLst>
      <p:ext uri="{BB962C8B-B14F-4D97-AF65-F5344CB8AC3E}">
        <p14:creationId xmlns:p14="http://schemas.microsoft.com/office/powerpoint/2010/main" val="27678099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800" dirty="0"/>
              <a:t>Lunch Break!</a:t>
            </a:r>
          </a:p>
        </p:txBody>
      </p:sp>
    </p:spTree>
    <p:extLst>
      <p:ext uri="{BB962C8B-B14F-4D97-AF65-F5344CB8AC3E}">
        <p14:creationId xmlns:p14="http://schemas.microsoft.com/office/powerpoint/2010/main" val="41801919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83B49D-9F22-4E16-AB66-D1B138FD1B7D}"/>
              </a:ext>
            </a:extLst>
          </p:cNvPr>
          <p:cNvSpPr>
            <a:spLocks noGrp="1"/>
          </p:cNvSpPr>
          <p:nvPr>
            <p:ph type="title"/>
          </p:nvPr>
        </p:nvSpPr>
        <p:spPr>
          <a:xfrm>
            <a:off x="76200" y="152400"/>
            <a:ext cx="7886700" cy="914400"/>
          </a:xfrm>
        </p:spPr>
        <p:txBody>
          <a:bodyPr>
            <a:normAutofit/>
          </a:bodyPr>
          <a:lstStyle/>
          <a:p>
            <a:pPr algn="l"/>
            <a:r>
              <a:rPr lang="en-US" sz="3600" dirty="0"/>
              <a:t>What is public?</a:t>
            </a:r>
          </a:p>
        </p:txBody>
      </p:sp>
      <p:sp>
        <p:nvSpPr>
          <p:cNvPr id="7" name="Content Placeholder 2">
            <a:extLst>
              <a:ext uri="{FF2B5EF4-FFF2-40B4-BE49-F238E27FC236}">
                <a16:creationId xmlns:a16="http://schemas.microsoft.com/office/drawing/2014/main" id="{C4220D74-D3AB-4FE0-A553-CF0E2C91E8E8}"/>
              </a:ext>
            </a:extLst>
          </p:cNvPr>
          <p:cNvSpPr txBox="1">
            <a:spLocks/>
          </p:cNvSpPr>
          <p:nvPr/>
        </p:nvSpPr>
        <p:spPr>
          <a:xfrm>
            <a:off x="781050" y="1978025"/>
            <a:ext cx="7886700" cy="4351338"/>
          </a:xfrm>
          <a:prstGeom prst="rect">
            <a:avLst/>
          </a:prstGeom>
        </p:spPr>
        <p:txBody>
          <a:bodyPr vert="horz" lIns="91440" tIns="45720" rIns="91440" bIns="45720" rtlCol="0">
            <a:normAutofit fontScale="92500" lnSpcReduction="10000"/>
          </a:bodyPr>
          <a:lst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32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2800" b="0" i="0" u="none"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14350" marR="0" lvl="0" indent="-514350" algn="l" defTabSz="685800" rtl="0" eaLnBrk="1" fontAlgn="auto" latinLnBrk="0" hangingPunct="1">
              <a:lnSpc>
                <a:spcPct val="100000"/>
              </a:lnSpc>
              <a:spcBef>
                <a:spcPts val="750"/>
              </a:spcBef>
              <a:spcAft>
                <a:spcPts val="750"/>
              </a:spcAft>
              <a:buClr>
                <a:srgbClr val="003865"/>
              </a:buClr>
              <a:buSzTx/>
              <a:buFont typeface="+mj-lt"/>
              <a:buAutoNum type="alphaUcPeriod"/>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Your payroll timesheet</a:t>
            </a:r>
          </a:p>
          <a:p>
            <a:pPr marL="514350" marR="0" lvl="0" indent="-514350" algn="l" defTabSz="685800" rtl="0" eaLnBrk="1" fontAlgn="auto" latinLnBrk="0" hangingPunct="1">
              <a:lnSpc>
                <a:spcPct val="100000"/>
              </a:lnSpc>
              <a:spcBef>
                <a:spcPts val="750"/>
              </a:spcBef>
              <a:spcAft>
                <a:spcPts val="750"/>
              </a:spcAft>
              <a:buClr>
                <a:srgbClr val="003865"/>
              </a:buClr>
              <a:buSzTx/>
              <a:buFont typeface="+mj-lt"/>
              <a:buAutoNum type="alphaUcPeriod"/>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Your gross salary</a:t>
            </a:r>
          </a:p>
          <a:p>
            <a:pPr marL="514350" marR="0" lvl="0" indent="-514350" algn="l" defTabSz="685800" rtl="0" eaLnBrk="1" fontAlgn="auto" latinLnBrk="0" hangingPunct="1">
              <a:lnSpc>
                <a:spcPct val="100000"/>
              </a:lnSpc>
              <a:spcBef>
                <a:spcPts val="750"/>
              </a:spcBef>
              <a:spcAft>
                <a:spcPts val="750"/>
              </a:spcAft>
              <a:buClr>
                <a:srgbClr val="003865"/>
              </a:buClr>
              <a:buSzTx/>
              <a:buFont typeface="+mj-lt"/>
              <a:buAutoNum type="alphaUcPeriod"/>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Your education background</a:t>
            </a:r>
          </a:p>
          <a:p>
            <a:pPr marL="514350" marR="0" lvl="0" indent="-514350" algn="l" defTabSz="685800" rtl="0" eaLnBrk="1" fontAlgn="auto" latinLnBrk="0" hangingPunct="1">
              <a:lnSpc>
                <a:spcPct val="100000"/>
              </a:lnSpc>
              <a:spcBef>
                <a:spcPts val="750"/>
              </a:spcBef>
              <a:spcAft>
                <a:spcPts val="750"/>
              </a:spcAft>
              <a:buClr>
                <a:srgbClr val="003865"/>
              </a:buClr>
              <a:buSzTx/>
              <a:buFont typeface="+mj-lt"/>
              <a:buAutoNum type="alphaUcPeriod"/>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Your home address</a:t>
            </a:r>
          </a:p>
          <a:p>
            <a:pPr marL="514350" marR="0" lvl="0" indent="-514350" algn="l" defTabSz="685800" rtl="0" eaLnBrk="1" fontAlgn="auto" latinLnBrk="0" hangingPunct="1">
              <a:lnSpc>
                <a:spcPct val="100000"/>
              </a:lnSpc>
              <a:spcBef>
                <a:spcPts val="750"/>
              </a:spcBef>
              <a:spcAft>
                <a:spcPts val="750"/>
              </a:spcAft>
              <a:buClr>
                <a:srgbClr val="003865"/>
              </a:buClr>
              <a:buSzTx/>
              <a:buFont typeface="+mj-lt"/>
              <a:buAutoNum type="alphaUcPeriod"/>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Your employee identification number</a:t>
            </a:r>
          </a:p>
          <a:p>
            <a:pPr marL="514350" marR="0" lvl="0" indent="-514350" algn="l" defTabSz="685800" rtl="0" eaLnBrk="1" fontAlgn="auto" latinLnBrk="0" hangingPunct="1">
              <a:lnSpc>
                <a:spcPct val="100000"/>
              </a:lnSpc>
              <a:spcBef>
                <a:spcPts val="750"/>
              </a:spcBef>
              <a:spcAft>
                <a:spcPts val="750"/>
              </a:spcAft>
              <a:buClr>
                <a:srgbClr val="003865"/>
              </a:buClr>
              <a:buSzTx/>
              <a:buFont typeface="+mj-lt"/>
              <a:buAutoNum type="alphaUcPeriod"/>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Work email address</a:t>
            </a:r>
          </a:p>
          <a:p>
            <a:pPr marL="514350" marR="0" lvl="0" indent="-514350" algn="l" defTabSz="685800" rtl="0" eaLnBrk="1" fontAlgn="auto" latinLnBrk="0" hangingPunct="1">
              <a:lnSpc>
                <a:spcPct val="100000"/>
              </a:lnSpc>
              <a:spcBef>
                <a:spcPts val="750"/>
              </a:spcBef>
              <a:spcAft>
                <a:spcPts val="750"/>
              </a:spcAft>
              <a:buClr>
                <a:srgbClr val="003865"/>
              </a:buClr>
              <a:buSzTx/>
              <a:buFont typeface="+mj-lt"/>
              <a:buAutoNum type="alphaUcPeriod"/>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Your ID badge photo</a:t>
            </a:r>
          </a:p>
        </p:txBody>
      </p:sp>
      <p:pic>
        <p:nvPicPr>
          <p:cNvPr id="3" name="Graphic 2" descr="Badge Question Mark with solid fill">
            <a:extLst>
              <a:ext uri="{FF2B5EF4-FFF2-40B4-BE49-F238E27FC236}">
                <a16:creationId xmlns:a16="http://schemas.microsoft.com/office/drawing/2014/main" id="{4EE84F5F-4CD6-4BA3-93B9-D27B3A9CA7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39000" y="5209042"/>
            <a:ext cx="1123950" cy="1123950"/>
          </a:xfrm>
          <a:prstGeom prst="rect">
            <a:avLst/>
          </a:prstGeom>
        </p:spPr>
      </p:pic>
    </p:spTree>
    <p:extLst>
      <p:ext uri="{BB962C8B-B14F-4D97-AF65-F5344CB8AC3E}">
        <p14:creationId xmlns:p14="http://schemas.microsoft.com/office/powerpoint/2010/main" val="40428623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785D04-3DCD-C1AD-5499-AC96584FBB23}"/>
              </a:ext>
            </a:extLst>
          </p:cNvPr>
          <p:cNvSpPr>
            <a:spLocks noGrp="1"/>
          </p:cNvSpPr>
          <p:nvPr>
            <p:ph type="ctrTitle"/>
          </p:nvPr>
        </p:nvSpPr>
        <p:spPr/>
        <p:txBody>
          <a:bodyPr>
            <a:normAutofit/>
          </a:bodyPr>
          <a:lstStyle/>
          <a:p>
            <a:r>
              <a:rPr lang="en-US" sz="3600" dirty="0"/>
              <a:t>Personnel data, §13.43</a:t>
            </a:r>
          </a:p>
        </p:txBody>
      </p:sp>
      <p:sp>
        <p:nvSpPr>
          <p:cNvPr id="6" name="Text Placeholder 5">
            <a:extLst>
              <a:ext uri="{FF2B5EF4-FFF2-40B4-BE49-F238E27FC236}">
                <a16:creationId xmlns:a16="http://schemas.microsoft.com/office/drawing/2014/main" id="{BF72FD35-50CD-ACFB-5531-A0D5F33EDEE9}"/>
              </a:ext>
            </a:extLst>
          </p:cNvPr>
          <p:cNvSpPr>
            <a:spLocks noGrp="1"/>
          </p:cNvSpPr>
          <p:nvPr>
            <p:ph type="body" sz="quarter" idx="14"/>
          </p:nvPr>
        </p:nvSpPr>
        <p:spPr/>
        <p:txBody>
          <a:bodyPr/>
          <a:lstStyle/>
          <a:p>
            <a:endParaRPr lang="en-US"/>
          </a:p>
        </p:txBody>
      </p:sp>
      <p:pic>
        <p:nvPicPr>
          <p:cNvPr id="15" name="Picture Placeholder 14" descr="Two people shaking hands">
            <a:extLst>
              <a:ext uri="{FF2B5EF4-FFF2-40B4-BE49-F238E27FC236}">
                <a16:creationId xmlns:a16="http://schemas.microsoft.com/office/drawing/2014/main" id="{23FD835D-9EE2-50F6-E833-D2B5450ACF3B}"/>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31146" b="31146"/>
          <a:stretch>
            <a:fillRect/>
          </a:stretch>
        </p:blipFill>
        <p:spPr/>
      </p:pic>
    </p:spTree>
    <p:extLst>
      <p:ext uri="{BB962C8B-B14F-4D97-AF65-F5344CB8AC3E}">
        <p14:creationId xmlns:p14="http://schemas.microsoft.com/office/powerpoint/2010/main" val="3769149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ooden stool&#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4419600"/>
            <a:ext cx="1981200" cy="1981200"/>
          </a:xfrm>
          <a:prstGeom prst="rect">
            <a:avLst/>
          </a:prstGeom>
        </p:spPr>
      </p:pic>
      <p:sp>
        <p:nvSpPr>
          <p:cNvPr id="3" name="Content Placeholder 2"/>
          <p:cNvSpPr>
            <a:spLocks noGrp="1"/>
          </p:cNvSpPr>
          <p:nvPr>
            <p:ph idx="1"/>
          </p:nvPr>
        </p:nvSpPr>
        <p:spPr>
          <a:xfrm>
            <a:off x="628650" y="1752600"/>
            <a:ext cx="7886700" cy="4351338"/>
          </a:xfrm>
        </p:spPr>
        <p:txBody>
          <a:bodyPr/>
          <a:lstStyle/>
          <a:p>
            <a:pPr marL="0" lvl="0" indent="0" defTabSz="914400">
              <a:spcBef>
                <a:spcPct val="20000"/>
              </a:spcBef>
              <a:spcAft>
                <a:spcPts val="0"/>
              </a:spcAft>
              <a:buClr>
                <a:srgbClr val="0054A6"/>
              </a:buClr>
              <a:buNone/>
            </a:pPr>
            <a:r>
              <a:rPr lang="en-US" sz="3200" dirty="0">
                <a:solidFill>
                  <a:schemeClr val="accent1"/>
                </a:solidFill>
              </a:rPr>
              <a:t>Maintain proper balance</a:t>
            </a:r>
          </a:p>
          <a:p>
            <a:pPr marL="742950" lvl="1" indent="-285750" defTabSz="914400">
              <a:spcBef>
                <a:spcPct val="20000"/>
              </a:spcBef>
              <a:spcAft>
                <a:spcPts val="0"/>
              </a:spcAft>
              <a:buClr>
                <a:srgbClr val="0054A6"/>
              </a:buClr>
              <a:buSzPct val="75000"/>
            </a:pPr>
            <a:r>
              <a:rPr lang="en-US" sz="2800" dirty="0">
                <a:solidFill>
                  <a:schemeClr val="accent1"/>
                </a:solidFill>
              </a:rPr>
              <a:t>Public’s </a:t>
            </a:r>
            <a:r>
              <a:rPr lang="en-US" altLang="en-US" sz="2800" dirty="0">
                <a:solidFill>
                  <a:schemeClr val="accent1"/>
                </a:solidFill>
              </a:rPr>
              <a:t>right to access public government data</a:t>
            </a:r>
          </a:p>
          <a:p>
            <a:pPr marL="742950" lvl="1" indent="-285750" defTabSz="914400">
              <a:spcBef>
                <a:spcPct val="20000"/>
              </a:spcBef>
              <a:spcAft>
                <a:spcPts val="0"/>
              </a:spcAft>
              <a:buClr>
                <a:srgbClr val="0054A6"/>
              </a:buClr>
              <a:buSzPct val="75000"/>
            </a:pPr>
            <a:r>
              <a:rPr lang="en-US" altLang="en-US" sz="2800" dirty="0">
                <a:solidFill>
                  <a:schemeClr val="accent1"/>
                </a:solidFill>
              </a:rPr>
              <a:t>Privacy rights of individuals</a:t>
            </a:r>
          </a:p>
          <a:p>
            <a:pPr marL="742950" lvl="1" indent="-285750" defTabSz="914400">
              <a:spcBef>
                <a:spcPct val="20000"/>
              </a:spcBef>
              <a:spcAft>
                <a:spcPts val="0"/>
              </a:spcAft>
              <a:buClr>
                <a:srgbClr val="0054A6"/>
              </a:buClr>
              <a:buSzPct val="75000"/>
            </a:pPr>
            <a:r>
              <a:rPr lang="en-US" altLang="en-US" sz="2800" dirty="0">
                <a:solidFill>
                  <a:schemeClr val="accent1"/>
                </a:solidFill>
              </a:rPr>
              <a:t>Government’s need to conduct business properly and efficiently </a:t>
            </a:r>
          </a:p>
          <a:p>
            <a:pPr marL="0" indent="0">
              <a:buNone/>
            </a:pPr>
            <a:endParaRPr lang="en-US" dirty="0"/>
          </a:p>
        </p:txBody>
      </p:sp>
      <p:sp>
        <p:nvSpPr>
          <p:cNvPr id="2" name="Title 1"/>
          <p:cNvSpPr>
            <a:spLocks noGrp="1"/>
          </p:cNvSpPr>
          <p:nvPr>
            <p:ph type="title"/>
          </p:nvPr>
        </p:nvSpPr>
        <p:spPr bwMode="ltGray">
          <a:xfrm>
            <a:off x="152400" y="152400"/>
            <a:ext cx="8763000" cy="914400"/>
          </a:xfrm>
        </p:spPr>
        <p:txBody>
          <a:bodyPr>
            <a:normAutofit/>
          </a:bodyPr>
          <a:lstStyle/>
          <a:p>
            <a:pPr algn="l"/>
            <a:r>
              <a:rPr lang="en-US" sz="3600" dirty="0"/>
              <a:t>Data practices policy</a:t>
            </a:r>
          </a:p>
        </p:txBody>
      </p:sp>
    </p:spTree>
    <p:extLst>
      <p:ext uri="{BB962C8B-B14F-4D97-AF65-F5344CB8AC3E}">
        <p14:creationId xmlns:p14="http://schemas.microsoft.com/office/powerpoint/2010/main" val="28537293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41CA9-F852-4708-98D7-79C2E3891014}"/>
              </a:ext>
            </a:extLst>
          </p:cNvPr>
          <p:cNvSpPr>
            <a:spLocks noGrp="1"/>
          </p:cNvSpPr>
          <p:nvPr>
            <p:ph type="title"/>
          </p:nvPr>
        </p:nvSpPr>
        <p:spPr>
          <a:xfrm>
            <a:off x="0" y="0"/>
            <a:ext cx="7886700" cy="1219200"/>
          </a:xfrm>
        </p:spPr>
        <p:txBody>
          <a:bodyPr>
            <a:normAutofit/>
          </a:bodyPr>
          <a:lstStyle/>
          <a:p>
            <a:pPr algn="l"/>
            <a:r>
              <a:rPr lang="en-US" sz="3600" dirty="0"/>
              <a:t>What do you think: Definition</a:t>
            </a:r>
          </a:p>
        </p:txBody>
      </p:sp>
      <p:sp>
        <p:nvSpPr>
          <p:cNvPr id="3" name="Content Placeholder 2">
            <a:extLst>
              <a:ext uri="{FF2B5EF4-FFF2-40B4-BE49-F238E27FC236}">
                <a16:creationId xmlns:a16="http://schemas.microsoft.com/office/drawing/2014/main" id="{54404C98-01C3-4E3E-A08A-04319AC88DED}"/>
              </a:ext>
            </a:extLst>
          </p:cNvPr>
          <p:cNvSpPr>
            <a:spLocks noGrp="1"/>
          </p:cNvSpPr>
          <p:nvPr>
            <p:ph idx="1"/>
          </p:nvPr>
        </p:nvSpPr>
        <p:spPr>
          <a:xfrm>
            <a:off x="571500" y="1676402"/>
            <a:ext cx="8191500" cy="4803775"/>
          </a:xfrm>
        </p:spPr>
        <p:txBody>
          <a:bodyPr>
            <a:normAutofit/>
          </a:bodyPr>
          <a:lstStyle/>
          <a:p>
            <a:pPr marL="0" indent="0">
              <a:buNone/>
            </a:pPr>
            <a:r>
              <a:rPr lang="en-US" sz="3600" dirty="0"/>
              <a:t>Personnel data?</a:t>
            </a:r>
          </a:p>
          <a:p>
            <a:pPr marL="857250" lvl="1" indent="-514350">
              <a:buFont typeface="+mj-lt"/>
              <a:buAutoNum type="alphaUcPeriod"/>
            </a:pPr>
            <a:r>
              <a:rPr lang="en-US" sz="2800" dirty="0"/>
              <a:t>Job posting for an administrative assistant</a:t>
            </a:r>
          </a:p>
          <a:p>
            <a:pPr marL="857250" lvl="1" indent="-514350">
              <a:buFont typeface="+mj-lt"/>
              <a:buAutoNum type="alphaUcPeriod"/>
            </a:pPr>
            <a:r>
              <a:rPr lang="en-US" sz="2800" dirty="0"/>
              <a:t>Email from Data Practices Office staff to you about a copy cost question</a:t>
            </a:r>
          </a:p>
          <a:p>
            <a:pPr marL="857250" lvl="1" indent="-514350">
              <a:buFont typeface="+mj-lt"/>
              <a:buAutoNum type="alphaUcPeriod"/>
            </a:pPr>
            <a:r>
              <a:rPr lang="en-US" sz="2800" dirty="0"/>
              <a:t>Applicant resume</a:t>
            </a:r>
          </a:p>
          <a:p>
            <a:pPr marL="857250" lvl="1" indent="-514350">
              <a:buFont typeface="+mj-lt"/>
              <a:buAutoNum type="alphaUcPeriod"/>
            </a:pPr>
            <a:r>
              <a:rPr lang="en-US" sz="2800" dirty="0"/>
              <a:t>Report on website design vendors with a staff member’s name on it</a:t>
            </a:r>
          </a:p>
        </p:txBody>
      </p:sp>
      <p:pic>
        <p:nvPicPr>
          <p:cNvPr id="4" name="Graphic 3" descr="Badge Question Mark with solid fill">
            <a:extLst>
              <a:ext uri="{FF2B5EF4-FFF2-40B4-BE49-F238E27FC236}">
                <a16:creationId xmlns:a16="http://schemas.microsoft.com/office/drawing/2014/main" id="{7FA7DF7E-502C-4651-A5CE-DDF1F5DF58C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39000" y="5209042"/>
            <a:ext cx="1123950" cy="1123950"/>
          </a:xfrm>
          <a:prstGeom prst="rect">
            <a:avLst/>
          </a:prstGeom>
        </p:spPr>
      </p:pic>
    </p:spTree>
    <p:extLst>
      <p:ext uri="{BB962C8B-B14F-4D97-AF65-F5344CB8AC3E}">
        <p14:creationId xmlns:p14="http://schemas.microsoft.com/office/powerpoint/2010/main" val="41583429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r>
              <a:rPr lang="en-US" sz="3600" dirty="0"/>
              <a:t>Personnel data</a:t>
            </a:r>
          </a:p>
        </p:txBody>
      </p:sp>
      <p:sp>
        <p:nvSpPr>
          <p:cNvPr id="3" name="Content Placeholder 2"/>
          <p:cNvSpPr>
            <a:spLocks noGrp="1"/>
          </p:cNvSpPr>
          <p:nvPr>
            <p:ph idx="1"/>
          </p:nvPr>
        </p:nvSpPr>
        <p:spPr>
          <a:xfrm>
            <a:off x="609600" y="1600200"/>
            <a:ext cx="7620000" cy="4800600"/>
          </a:xfrm>
        </p:spPr>
        <p:txBody>
          <a:bodyPr>
            <a:normAutofit/>
          </a:bodyPr>
          <a:lstStyle/>
          <a:p>
            <a:pPr marL="0" indent="0" defTabSz="914400">
              <a:spcBef>
                <a:spcPct val="20000"/>
              </a:spcBef>
              <a:spcAft>
                <a:spcPts val="0"/>
              </a:spcAft>
              <a:buClr>
                <a:srgbClr val="0054A6"/>
              </a:buClr>
              <a:buNone/>
            </a:pPr>
            <a:r>
              <a:rPr lang="en-US" sz="2800" dirty="0"/>
              <a:t>Government data </a:t>
            </a:r>
            <a:r>
              <a:rPr lang="en-US" sz="2800" i="1" dirty="0"/>
              <a:t>on individuals </a:t>
            </a:r>
            <a:r>
              <a:rPr lang="en-US" sz="2800" dirty="0"/>
              <a:t>maintained because an individual is or was an employee of a government entity, applicant for employment, volunteer, or independent contractor</a:t>
            </a:r>
          </a:p>
          <a:p>
            <a:pPr marL="0" indent="0" defTabSz="914400">
              <a:spcBef>
                <a:spcPct val="20000"/>
              </a:spcBef>
              <a:spcAft>
                <a:spcPts val="0"/>
              </a:spcAft>
              <a:buClr>
                <a:srgbClr val="0054A6"/>
              </a:buClr>
              <a:buNone/>
            </a:pPr>
            <a:endParaRPr lang="en-US" sz="1600" dirty="0"/>
          </a:p>
          <a:p>
            <a:pPr marL="0" indent="0" defTabSz="914400">
              <a:spcBef>
                <a:spcPct val="20000"/>
              </a:spcBef>
              <a:spcAft>
                <a:spcPts val="0"/>
              </a:spcAft>
              <a:buClr>
                <a:srgbClr val="0054A6"/>
              </a:buClr>
              <a:buNone/>
            </a:pPr>
            <a:r>
              <a:rPr lang="en-US" sz="2800" dirty="0"/>
              <a:t>General public presumption is reversed:</a:t>
            </a:r>
          </a:p>
          <a:p>
            <a:pPr marL="914400" lvl="1" indent="-457200" defTabSz="914400">
              <a:spcBef>
                <a:spcPct val="20000"/>
              </a:spcBef>
              <a:spcAft>
                <a:spcPts val="0"/>
              </a:spcAft>
              <a:buClr>
                <a:srgbClr val="0054A6"/>
              </a:buClr>
              <a:buSzPct val="75000"/>
            </a:pPr>
            <a:r>
              <a:rPr lang="en-US" sz="2800" dirty="0"/>
              <a:t>All personnel data are private except data specifically classified as public</a:t>
            </a:r>
            <a:endParaRPr lang="en-US" sz="2400" dirty="0"/>
          </a:p>
        </p:txBody>
      </p:sp>
    </p:spTree>
    <p:extLst>
      <p:ext uri="{BB962C8B-B14F-4D97-AF65-F5344CB8AC3E}">
        <p14:creationId xmlns:p14="http://schemas.microsoft.com/office/powerpoint/2010/main" val="26178910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r>
              <a:rPr lang="en-US" sz="3600" dirty="0"/>
              <a:t>Not everything we create is personnel data</a:t>
            </a:r>
          </a:p>
        </p:txBody>
      </p:sp>
      <p:sp>
        <p:nvSpPr>
          <p:cNvPr id="3" name="Content Placeholder 2"/>
          <p:cNvSpPr>
            <a:spLocks noGrp="1"/>
          </p:cNvSpPr>
          <p:nvPr>
            <p:ph idx="1"/>
          </p:nvPr>
        </p:nvSpPr>
        <p:spPr>
          <a:xfrm>
            <a:off x="457200" y="1676400"/>
            <a:ext cx="8229600" cy="4876800"/>
          </a:xfrm>
        </p:spPr>
        <p:txBody>
          <a:bodyPr>
            <a:normAutofit/>
          </a:bodyPr>
          <a:lstStyle/>
          <a:p>
            <a:pPr marL="342900" indent="-342900" defTabSz="914400">
              <a:spcBef>
                <a:spcPct val="20000"/>
              </a:spcBef>
              <a:spcAft>
                <a:spcPts val="0"/>
              </a:spcAft>
              <a:buClr>
                <a:srgbClr val="0054A6"/>
              </a:buClr>
            </a:pPr>
            <a:r>
              <a:rPr lang="en-US" sz="3200" dirty="0"/>
              <a:t>Employee must be the identifiable subject of the data</a:t>
            </a:r>
          </a:p>
          <a:p>
            <a:pPr marL="342900" indent="-342900" defTabSz="914400">
              <a:spcBef>
                <a:spcPct val="20000"/>
              </a:spcBef>
              <a:spcAft>
                <a:spcPts val="0"/>
              </a:spcAft>
              <a:buClr>
                <a:srgbClr val="0054A6"/>
              </a:buClr>
            </a:pPr>
            <a:r>
              <a:rPr lang="en-US" sz="3200" dirty="0"/>
              <a:t>Consider:</a:t>
            </a:r>
          </a:p>
          <a:p>
            <a:pPr marL="742950" lvl="1" indent="-285750" defTabSz="914400">
              <a:spcBef>
                <a:spcPct val="20000"/>
              </a:spcBef>
              <a:spcAft>
                <a:spcPts val="0"/>
              </a:spcAft>
              <a:buClr>
                <a:srgbClr val="0054A6"/>
              </a:buClr>
              <a:buSzPct val="75000"/>
              <a:buFont typeface="Wingdings" panose="05000000000000000000" pitchFamily="2" charset="2"/>
              <a:buChar char="§"/>
            </a:pPr>
            <a:r>
              <a:rPr lang="en-US" sz="2800" dirty="0"/>
              <a:t>Meeting notes</a:t>
            </a:r>
          </a:p>
          <a:p>
            <a:pPr marL="742950" lvl="1" indent="-285750" defTabSz="914400">
              <a:spcBef>
                <a:spcPct val="20000"/>
              </a:spcBef>
              <a:spcAft>
                <a:spcPts val="0"/>
              </a:spcAft>
              <a:buClr>
                <a:srgbClr val="0054A6"/>
              </a:buClr>
              <a:buSzPct val="75000"/>
              <a:buFont typeface="Wingdings" panose="05000000000000000000" pitchFamily="2" charset="2"/>
              <a:buChar char="§"/>
            </a:pPr>
            <a:r>
              <a:rPr lang="en-US" sz="2800" dirty="0"/>
              <a:t>Reports</a:t>
            </a:r>
          </a:p>
          <a:p>
            <a:pPr marL="742950" lvl="1" indent="-285750" defTabSz="914400">
              <a:spcBef>
                <a:spcPct val="20000"/>
              </a:spcBef>
              <a:spcAft>
                <a:spcPts val="0"/>
              </a:spcAft>
              <a:buClr>
                <a:srgbClr val="0054A6"/>
              </a:buClr>
              <a:buSzPct val="75000"/>
              <a:buFont typeface="Wingdings" panose="05000000000000000000" pitchFamily="2" charset="2"/>
              <a:buChar char="§"/>
            </a:pPr>
            <a:r>
              <a:rPr lang="en-US" sz="2800" dirty="0"/>
              <a:t>Correspondence about an official activity</a:t>
            </a:r>
          </a:p>
          <a:p>
            <a:pPr marL="342900" indent="-342900" defTabSz="914400">
              <a:spcBef>
                <a:spcPct val="20000"/>
              </a:spcBef>
              <a:spcAft>
                <a:spcPts val="0"/>
              </a:spcAft>
              <a:buClr>
                <a:srgbClr val="0054A6"/>
              </a:buClr>
            </a:pPr>
            <a:r>
              <a:rPr lang="en-US" sz="3200" dirty="0"/>
              <a:t>Some “personal” data</a:t>
            </a:r>
          </a:p>
        </p:txBody>
      </p:sp>
    </p:spTree>
    <p:extLst>
      <p:ext uri="{BB962C8B-B14F-4D97-AF65-F5344CB8AC3E}">
        <p14:creationId xmlns:p14="http://schemas.microsoft.com/office/powerpoint/2010/main" val="29453391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bwMode="ltGray">
          <a:xfrm>
            <a:off x="0" y="-1"/>
            <a:ext cx="9144000" cy="1228725"/>
          </a:xfrm>
        </p:spPr>
        <p:txBody>
          <a:bodyPr>
            <a:normAutofit/>
          </a:bodyPr>
          <a:lstStyle/>
          <a:p>
            <a:pPr algn="l"/>
            <a:r>
              <a:rPr lang="en-US" sz="3600" dirty="0"/>
              <a:t>Personal data</a:t>
            </a:r>
          </a:p>
        </p:txBody>
      </p:sp>
      <p:sp>
        <p:nvSpPr>
          <p:cNvPr id="5" name="Content Placeholder 2"/>
          <p:cNvSpPr>
            <a:spLocks noGrp="1"/>
          </p:cNvSpPr>
          <p:nvPr>
            <p:ph idx="1"/>
          </p:nvPr>
        </p:nvSpPr>
        <p:spPr>
          <a:xfrm>
            <a:off x="457200" y="1676400"/>
            <a:ext cx="8229600" cy="4876800"/>
          </a:xfrm>
        </p:spPr>
        <p:txBody>
          <a:bodyPr>
            <a:normAutofit/>
          </a:bodyPr>
          <a:lstStyle/>
          <a:p>
            <a:pPr marL="342900" indent="-342900" defTabSz="914400">
              <a:spcBef>
                <a:spcPct val="20000"/>
              </a:spcBef>
              <a:spcAft>
                <a:spcPts val="0"/>
              </a:spcAft>
              <a:buClr>
                <a:srgbClr val="0054A6"/>
              </a:buClr>
            </a:pPr>
            <a:r>
              <a:rPr lang="en-US" sz="3600" dirty="0"/>
              <a:t>Data on an employee’s personal matters, unrelated to job duties or operation of government.</a:t>
            </a:r>
          </a:p>
          <a:p>
            <a:pPr marL="685800" lvl="1" indent="-342900" defTabSz="914400">
              <a:spcBef>
                <a:spcPct val="20000"/>
              </a:spcBef>
              <a:spcAft>
                <a:spcPts val="0"/>
              </a:spcAft>
              <a:buClr>
                <a:srgbClr val="0054A6"/>
              </a:buClr>
            </a:pPr>
            <a:r>
              <a:rPr lang="en-US" sz="3300" dirty="0"/>
              <a:t>Government data?</a:t>
            </a:r>
          </a:p>
          <a:p>
            <a:pPr marL="685800" lvl="1" indent="-342900" defTabSz="914400">
              <a:spcBef>
                <a:spcPct val="20000"/>
              </a:spcBef>
              <a:spcAft>
                <a:spcPts val="0"/>
              </a:spcAft>
              <a:buClr>
                <a:srgbClr val="0054A6"/>
              </a:buClr>
            </a:pPr>
            <a:r>
              <a:rPr lang="en-US" sz="3300" dirty="0"/>
              <a:t>Policy for incidental use</a:t>
            </a:r>
          </a:p>
          <a:p>
            <a:pPr marL="342900" indent="-342900" defTabSz="914400">
              <a:spcBef>
                <a:spcPct val="20000"/>
              </a:spcBef>
              <a:spcAft>
                <a:spcPts val="0"/>
              </a:spcAft>
              <a:buClr>
                <a:srgbClr val="0054A6"/>
              </a:buClr>
            </a:pPr>
            <a:r>
              <a:rPr lang="en-US" sz="3600" dirty="0"/>
              <a:t>Advisory opinions 01-075, 02-049</a:t>
            </a:r>
          </a:p>
        </p:txBody>
      </p:sp>
    </p:spTree>
    <p:extLst>
      <p:ext uri="{BB962C8B-B14F-4D97-AF65-F5344CB8AC3E}">
        <p14:creationId xmlns:p14="http://schemas.microsoft.com/office/powerpoint/2010/main" val="13041539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E9F38-20E2-4007-9768-273BD63B0981}"/>
              </a:ext>
            </a:extLst>
          </p:cNvPr>
          <p:cNvSpPr>
            <a:spLocks noGrp="1"/>
          </p:cNvSpPr>
          <p:nvPr>
            <p:ph type="title"/>
          </p:nvPr>
        </p:nvSpPr>
        <p:spPr>
          <a:xfrm>
            <a:off x="76200" y="152400"/>
            <a:ext cx="7886700" cy="914400"/>
          </a:xfrm>
        </p:spPr>
        <p:txBody>
          <a:bodyPr>
            <a:normAutofit/>
          </a:bodyPr>
          <a:lstStyle/>
          <a:p>
            <a:pPr algn="l"/>
            <a:r>
              <a:rPr lang="en-US" sz="3600" dirty="0"/>
              <a:t>What do you think: Contracts</a:t>
            </a:r>
          </a:p>
        </p:txBody>
      </p:sp>
      <p:sp>
        <p:nvSpPr>
          <p:cNvPr id="3" name="Content Placeholder 2">
            <a:extLst>
              <a:ext uri="{FF2B5EF4-FFF2-40B4-BE49-F238E27FC236}">
                <a16:creationId xmlns:a16="http://schemas.microsoft.com/office/drawing/2014/main" id="{41C68DD9-7153-4791-8699-5F151B4C5FE6}"/>
              </a:ext>
            </a:extLst>
          </p:cNvPr>
          <p:cNvSpPr>
            <a:spLocks noGrp="1"/>
          </p:cNvSpPr>
          <p:nvPr>
            <p:ph idx="1"/>
          </p:nvPr>
        </p:nvSpPr>
        <p:spPr>
          <a:xfrm>
            <a:off x="628650" y="1825626"/>
            <a:ext cx="7886700" cy="4422775"/>
          </a:xfrm>
        </p:spPr>
        <p:txBody>
          <a:bodyPr>
            <a:normAutofit/>
          </a:bodyPr>
          <a:lstStyle/>
          <a:p>
            <a:pPr marL="0" indent="0">
              <a:buNone/>
            </a:pPr>
            <a:r>
              <a:rPr lang="en-US" sz="3200" dirty="0"/>
              <a:t>The County has signed a contract with the county administrator.</a:t>
            </a:r>
          </a:p>
          <a:p>
            <a:pPr marL="0" indent="0">
              <a:buNone/>
            </a:pPr>
            <a:r>
              <a:rPr lang="en-US" sz="3200" dirty="0"/>
              <a:t>A member of the public would like a copy of the contract.</a:t>
            </a:r>
          </a:p>
          <a:p>
            <a:pPr marL="0" indent="0">
              <a:buNone/>
            </a:pPr>
            <a:r>
              <a:rPr lang="en-US" sz="3200" dirty="0"/>
              <a:t>Can the requester have it? </a:t>
            </a:r>
          </a:p>
        </p:txBody>
      </p:sp>
      <p:pic>
        <p:nvPicPr>
          <p:cNvPr id="4" name="Graphic 3" descr="Badge Question Mark with solid fill">
            <a:extLst>
              <a:ext uri="{FF2B5EF4-FFF2-40B4-BE49-F238E27FC236}">
                <a16:creationId xmlns:a16="http://schemas.microsoft.com/office/drawing/2014/main" id="{0CE5CD87-694F-4656-A7D9-16F7C70530B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39000" y="5209042"/>
            <a:ext cx="1123950" cy="1123950"/>
          </a:xfrm>
          <a:prstGeom prst="rect">
            <a:avLst/>
          </a:prstGeom>
        </p:spPr>
      </p:pic>
    </p:spTree>
    <p:extLst>
      <p:ext uri="{BB962C8B-B14F-4D97-AF65-F5344CB8AC3E}">
        <p14:creationId xmlns:p14="http://schemas.microsoft.com/office/powerpoint/2010/main" val="35407217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r>
              <a:rPr lang="en-US" sz="3600" dirty="0"/>
              <a:t>Public personnel data includes</a:t>
            </a:r>
            <a:br>
              <a:rPr lang="en-US" sz="3600" dirty="0"/>
            </a:br>
            <a:r>
              <a:rPr lang="en-US" sz="2800" dirty="0"/>
              <a:t>§13.43, subd. 2</a:t>
            </a:r>
            <a:endParaRPr lang="en-US" sz="3600" dirty="0"/>
          </a:p>
        </p:txBody>
      </p:sp>
      <p:sp>
        <p:nvSpPr>
          <p:cNvPr id="3" name="Content Placeholder 2"/>
          <p:cNvSpPr>
            <a:spLocks noGrp="1"/>
          </p:cNvSpPr>
          <p:nvPr>
            <p:ph idx="1"/>
          </p:nvPr>
        </p:nvSpPr>
        <p:spPr>
          <a:xfrm>
            <a:off x="304800" y="1676400"/>
            <a:ext cx="8382000" cy="4876800"/>
          </a:xfrm>
        </p:spPr>
        <p:txBody>
          <a:bodyPr>
            <a:normAutofit/>
          </a:bodyPr>
          <a:lstStyle/>
          <a:p>
            <a:pPr marL="342900" indent="-342900" defTabSz="914400">
              <a:spcBef>
                <a:spcPct val="20000"/>
              </a:spcBef>
              <a:spcAft>
                <a:spcPts val="0"/>
              </a:spcAft>
              <a:buClr>
                <a:srgbClr val="0054A6"/>
              </a:buClr>
            </a:pPr>
            <a:r>
              <a:rPr lang="en-US" sz="3000" dirty="0"/>
              <a:t>Name</a:t>
            </a:r>
          </a:p>
          <a:p>
            <a:pPr marL="342900" indent="-342900" defTabSz="914400">
              <a:spcBef>
                <a:spcPct val="20000"/>
              </a:spcBef>
              <a:spcAft>
                <a:spcPts val="0"/>
              </a:spcAft>
              <a:buClr>
                <a:srgbClr val="0054A6"/>
              </a:buClr>
            </a:pPr>
            <a:r>
              <a:rPr lang="en-US" sz="3000" dirty="0"/>
              <a:t>Actual gross salary</a:t>
            </a:r>
          </a:p>
          <a:p>
            <a:pPr marL="342900" indent="-342900" defTabSz="914400">
              <a:spcBef>
                <a:spcPct val="20000"/>
              </a:spcBef>
              <a:spcAft>
                <a:spcPts val="0"/>
              </a:spcAft>
              <a:buClr>
                <a:srgbClr val="0054A6"/>
              </a:buClr>
            </a:pPr>
            <a:r>
              <a:rPr lang="en-US" sz="3000" dirty="0"/>
              <a:t>Terms and conditions of employment </a:t>
            </a:r>
          </a:p>
          <a:p>
            <a:pPr marL="342900" indent="-342900" defTabSz="914400">
              <a:spcBef>
                <a:spcPct val="20000"/>
              </a:spcBef>
              <a:spcAft>
                <a:spcPts val="0"/>
              </a:spcAft>
              <a:buClr>
                <a:srgbClr val="0054A6"/>
              </a:buClr>
            </a:pPr>
            <a:r>
              <a:rPr lang="en-US" sz="3000" dirty="0"/>
              <a:t>Value and nature of employer paid fringe benefits</a:t>
            </a:r>
          </a:p>
          <a:p>
            <a:pPr marL="342900" indent="-342900" defTabSz="914400">
              <a:spcBef>
                <a:spcPct val="20000"/>
              </a:spcBef>
              <a:spcAft>
                <a:spcPts val="0"/>
              </a:spcAft>
              <a:buClr>
                <a:srgbClr val="0054A6"/>
              </a:buClr>
            </a:pPr>
            <a:r>
              <a:rPr lang="en-US" sz="3000" dirty="0"/>
              <a:t>Basis amount of added remuneration, including expense reimbursement</a:t>
            </a:r>
          </a:p>
          <a:p>
            <a:pPr marL="342900" indent="-342900" defTabSz="914400">
              <a:spcBef>
                <a:spcPct val="20000"/>
              </a:spcBef>
              <a:spcAft>
                <a:spcPts val="0"/>
              </a:spcAft>
              <a:buClr>
                <a:srgbClr val="0054A6"/>
              </a:buClr>
            </a:pPr>
            <a:r>
              <a:rPr lang="en-US" sz="3000" dirty="0"/>
              <a:t>Education and training background and previous work experience</a:t>
            </a:r>
          </a:p>
        </p:txBody>
      </p:sp>
    </p:spTree>
    <p:extLst>
      <p:ext uri="{BB962C8B-B14F-4D97-AF65-F5344CB8AC3E}">
        <p14:creationId xmlns:p14="http://schemas.microsoft.com/office/powerpoint/2010/main" val="22197988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spcAft>
                <a:spcPts val="150"/>
              </a:spcAft>
            </a:pPr>
            <a:r>
              <a:rPr lang="en-US" sz="3600" dirty="0"/>
              <a:t>Public personnel data, cont.</a:t>
            </a:r>
          </a:p>
        </p:txBody>
      </p:sp>
      <p:sp>
        <p:nvSpPr>
          <p:cNvPr id="3" name="Content Placeholder 2"/>
          <p:cNvSpPr>
            <a:spLocks noGrp="1"/>
          </p:cNvSpPr>
          <p:nvPr>
            <p:ph idx="1"/>
          </p:nvPr>
        </p:nvSpPr>
        <p:spPr>
          <a:xfrm>
            <a:off x="571500" y="1828800"/>
            <a:ext cx="8001000" cy="4343400"/>
          </a:xfrm>
        </p:spPr>
        <p:txBody>
          <a:bodyPr>
            <a:normAutofit/>
          </a:bodyPr>
          <a:lstStyle/>
          <a:p>
            <a:pPr marL="342900" indent="-342900" algn="just" defTabSz="914400">
              <a:lnSpc>
                <a:spcPct val="150000"/>
              </a:lnSpc>
              <a:spcBef>
                <a:spcPct val="20000"/>
              </a:spcBef>
              <a:spcAft>
                <a:spcPts val="150"/>
              </a:spcAft>
              <a:buClr>
                <a:srgbClr val="0054A6"/>
              </a:buClr>
            </a:pPr>
            <a:r>
              <a:rPr lang="en-US" sz="2800" dirty="0"/>
              <a:t>Work location and a work telephone number </a:t>
            </a:r>
          </a:p>
          <a:p>
            <a:pPr marL="342900" indent="-342900" algn="just" defTabSz="914400">
              <a:lnSpc>
                <a:spcPct val="150000"/>
              </a:lnSpc>
              <a:spcBef>
                <a:spcPct val="20000"/>
              </a:spcBef>
              <a:spcAft>
                <a:spcPts val="150"/>
              </a:spcAft>
              <a:buClr>
                <a:srgbClr val="0054A6"/>
              </a:buClr>
            </a:pPr>
            <a:r>
              <a:rPr lang="en-US" sz="2800" dirty="0"/>
              <a:t>Work-related continuing education</a:t>
            </a:r>
          </a:p>
          <a:p>
            <a:pPr marL="342900" indent="-342900" algn="just" defTabSz="914400">
              <a:spcBef>
                <a:spcPct val="20000"/>
              </a:spcBef>
              <a:spcAft>
                <a:spcPts val="150"/>
              </a:spcAft>
              <a:buClr>
                <a:srgbClr val="0054A6"/>
              </a:buClr>
            </a:pPr>
            <a:r>
              <a:rPr lang="en-US" sz="2800" dirty="0"/>
              <a:t>Payroll time sheets </a:t>
            </a:r>
            <a:r>
              <a:rPr lang="en-US" sz="2800" i="1" dirty="0"/>
              <a:t>or</a:t>
            </a:r>
            <a:r>
              <a:rPr lang="en-US" sz="2800" dirty="0"/>
              <a:t> other comparable data that are </a:t>
            </a:r>
            <a:r>
              <a:rPr lang="en-US" sz="2800" i="1" dirty="0"/>
              <a:t>only used </a:t>
            </a:r>
            <a:r>
              <a:rPr lang="en-US" sz="2800" dirty="0"/>
              <a:t>to account for employee's work time for payroll purposes</a:t>
            </a:r>
          </a:p>
          <a:p>
            <a:pPr marL="685800" lvl="1" indent="-342900" algn="just" defTabSz="914400">
              <a:spcBef>
                <a:spcPct val="20000"/>
              </a:spcBef>
              <a:spcAft>
                <a:spcPts val="150"/>
              </a:spcAft>
              <a:buClr>
                <a:srgbClr val="0054A6"/>
              </a:buClr>
            </a:pPr>
            <a:r>
              <a:rPr lang="en-US" sz="2400" dirty="0"/>
              <a:t>Except if disclosure would reveal the employee's </a:t>
            </a:r>
            <a:r>
              <a:rPr lang="en-US" sz="2400" i="1" dirty="0"/>
              <a:t>reasons</a:t>
            </a:r>
            <a:r>
              <a:rPr lang="en-US" sz="2400" dirty="0"/>
              <a:t> for the use of sick or other medical leave or other not public data</a:t>
            </a:r>
          </a:p>
        </p:txBody>
      </p:sp>
    </p:spTree>
    <p:extLst>
      <p:ext uri="{BB962C8B-B14F-4D97-AF65-F5344CB8AC3E}">
        <p14:creationId xmlns:p14="http://schemas.microsoft.com/office/powerpoint/2010/main" val="24946781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8C578-660C-4A38-934F-830D4C09BF41}"/>
              </a:ext>
            </a:extLst>
          </p:cNvPr>
          <p:cNvSpPr>
            <a:spLocks noGrp="1"/>
          </p:cNvSpPr>
          <p:nvPr>
            <p:ph type="title"/>
          </p:nvPr>
        </p:nvSpPr>
        <p:spPr>
          <a:xfrm>
            <a:off x="26766" y="0"/>
            <a:ext cx="7886700" cy="1143000"/>
          </a:xfrm>
        </p:spPr>
        <p:txBody>
          <a:bodyPr>
            <a:normAutofit/>
          </a:bodyPr>
          <a:lstStyle/>
          <a:p>
            <a:pPr algn="l"/>
            <a:r>
              <a:rPr lang="en-US" sz="3600" dirty="0"/>
              <a:t>Public complaint and disciplinary data</a:t>
            </a:r>
          </a:p>
        </p:txBody>
      </p:sp>
      <p:sp>
        <p:nvSpPr>
          <p:cNvPr id="3" name="Content Placeholder 2">
            <a:extLst>
              <a:ext uri="{FF2B5EF4-FFF2-40B4-BE49-F238E27FC236}">
                <a16:creationId xmlns:a16="http://schemas.microsoft.com/office/drawing/2014/main" id="{A04D5443-7A27-46A8-80E5-1F9D6EE799C0}"/>
              </a:ext>
            </a:extLst>
          </p:cNvPr>
          <p:cNvSpPr>
            <a:spLocks noGrp="1"/>
          </p:cNvSpPr>
          <p:nvPr>
            <p:ph idx="1"/>
          </p:nvPr>
        </p:nvSpPr>
        <p:spPr>
          <a:xfrm>
            <a:off x="628650" y="1905002"/>
            <a:ext cx="7886700" cy="4419599"/>
          </a:xfrm>
        </p:spPr>
        <p:txBody>
          <a:bodyPr>
            <a:normAutofit/>
          </a:bodyPr>
          <a:lstStyle/>
          <a:p>
            <a:pPr marL="342900" indent="-342900" defTabSz="914400">
              <a:spcBef>
                <a:spcPct val="20000"/>
              </a:spcBef>
              <a:spcAft>
                <a:spcPts val="0"/>
              </a:spcAft>
              <a:buClr>
                <a:srgbClr val="0054A6"/>
              </a:buClr>
            </a:pPr>
            <a:r>
              <a:rPr lang="en-US" sz="2400" dirty="0"/>
              <a:t>Existence and status of complaints or charges, regardless of disciplinary action</a:t>
            </a:r>
          </a:p>
          <a:p>
            <a:pPr marL="342900" indent="-342900" defTabSz="914400">
              <a:spcBef>
                <a:spcPct val="20000"/>
              </a:spcBef>
              <a:spcAft>
                <a:spcPts val="0"/>
              </a:spcAft>
              <a:buClr>
                <a:srgbClr val="0054A6"/>
              </a:buClr>
            </a:pPr>
            <a:r>
              <a:rPr lang="en-US" sz="2400" dirty="0"/>
              <a:t>Final disposition of any disciplinary action plus the specific reasons for and data documenting the basis of the action</a:t>
            </a:r>
          </a:p>
          <a:p>
            <a:pPr marL="342900" indent="-342900" defTabSz="914400">
              <a:spcBef>
                <a:spcPct val="20000"/>
              </a:spcBef>
              <a:spcAft>
                <a:spcPts val="0"/>
              </a:spcAft>
              <a:buClr>
                <a:srgbClr val="0054A6"/>
              </a:buClr>
            </a:pPr>
            <a:r>
              <a:rPr lang="en-US" sz="2400" dirty="0"/>
              <a:t>Complete terms of any agreement settling any dispute arising out of an employment relationship, including a buyout agreement</a:t>
            </a:r>
          </a:p>
          <a:p>
            <a:pPr marL="685800" lvl="1" indent="-342900" defTabSz="914400">
              <a:spcBef>
                <a:spcPct val="20000"/>
              </a:spcBef>
              <a:spcAft>
                <a:spcPts val="0"/>
              </a:spcAft>
              <a:buClr>
                <a:srgbClr val="0054A6"/>
              </a:buClr>
            </a:pPr>
            <a:r>
              <a:rPr lang="en-US" sz="2000" dirty="0"/>
              <a:t>The agreement must include specific reasons for the agreement if more than $10,000</a:t>
            </a:r>
          </a:p>
        </p:txBody>
      </p:sp>
    </p:spTree>
    <p:extLst>
      <p:ext uri="{BB962C8B-B14F-4D97-AF65-F5344CB8AC3E}">
        <p14:creationId xmlns:p14="http://schemas.microsoft.com/office/powerpoint/2010/main" val="2426653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8C578-660C-4A38-934F-830D4C09BF41}"/>
              </a:ext>
            </a:extLst>
          </p:cNvPr>
          <p:cNvSpPr>
            <a:spLocks noGrp="1"/>
          </p:cNvSpPr>
          <p:nvPr>
            <p:ph type="title"/>
          </p:nvPr>
        </p:nvSpPr>
        <p:spPr>
          <a:xfrm>
            <a:off x="26766" y="0"/>
            <a:ext cx="8842914" cy="1143000"/>
          </a:xfrm>
        </p:spPr>
        <p:txBody>
          <a:bodyPr>
            <a:normAutofit/>
          </a:bodyPr>
          <a:lstStyle/>
          <a:p>
            <a:pPr algn="l"/>
            <a:r>
              <a:rPr lang="en-US" sz="3600" dirty="0"/>
              <a:t>Public disciplinary data – local public officials</a:t>
            </a:r>
          </a:p>
        </p:txBody>
      </p:sp>
      <p:sp>
        <p:nvSpPr>
          <p:cNvPr id="3" name="Content Placeholder 2">
            <a:extLst>
              <a:ext uri="{FF2B5EF4-FFF2-40B4-BE49-F238E27FC236}">
                <a16:creationId xmlns:a16="http://schemas.microsoft.com/office/drawing/2014/main" id="{A04D5443-7A27-46A8-80E5-1F9D6EE799C0}"/>
              </a:ext>
            </a:extLst>
          </p:cNvPr>
          <p:cNvSpPr>
            <a:spLocks noGrp="1"/>
          </p:cNvSpPr>
          <p:nvPr>
            <p:ph idx="1"/>
          </p:nvPr>
        </p:nvSpPr>
        <p:spPr>
          <a:xfrm>
            <a:off x="609600" y="1752600"/>
            <a:ext cx="7886700" cy="4724400"/>
          </a:xfrm>
        </p:spPr>
        <p:txBody>
          <a:bodyPr>
            <a:normAutofit/>
          </a:bodyPr>
          <a:lstStyle/>
          <a:p>
            <a:pPr marL="342900" indent="-342900" defTabSz="914400">
              <a:spcBef>
                <a:spcPct val="20000"/>
              </a:spcBef>
              <a:spcAft>
                <a:spcPts val="0"/>
              </a:spcAft>
              <a:buClr>
                <a:srgbClr val="0054A6"/>
              </a:buClr>
            </a:pPr>
            <a:r>
              <a:rPr lang="en-US" sz="2400" dirty="0"/>
              <a:t>Chief administrative office, three highest paid employees, managers; chiefs; heads or directors of departments, divisions, bureaus, or boards</a:t>
            </a:r>
          </a:p>
          <a:p>
            <a:pPr marL="342900" indent="-342900" defTabSz="914400">
              <a:spcBef>
                <a:spcPct val="20000"/>
              </a:spcBef>
              <a:spcAft>
                <a:spcPts val="0"/>
              </a:spcAft>
              <a:buClr>
                <a:srgbClr val="0054A6"/>
              </a:buClr>
            </a:pPr>
            <a:r>
              <a:rPr lang="en-US" sz="2400" dirty="0"/>
              <a:t>“All data” become public if they</a:t>
            </a:r>
          </a:p>
          <a:p>
            <a:pPr marL="685800" lvl="1" indent="-342900" defTabSz="914400">
              <a:spcBef>
                <a:spcPct val="20000"/>
              </a:spcBef>
              <a:spcAft>
                <a:spcPts val="0"/>
              </a:spcAft>
              <a:buClr>
                <a:srgbClr val="0054A6"/>
              </a:buClr>
            </a:pPr>
            <a:r>
              <a:rPr lang="en-US" sz="2000" dirty="0"/>
              <a:t>Resign while complaint is pending</a:t>
            </a:r>
          </a:p>
          <a:p>
            <a:pPr marL="685800" lvl="1" indent="-342900" defTabSz="914400">
              <a:spcBef>
                <a:spcPct val="20000"/>
              </a:spcBef>
              <a:spcAft>
                <a:spcPts val="0"/>
              </a:spcAft>
              <a:buClr>
                <a:srgbClr val="0054A6"/>
              </a:buClr>
            </a:pPr>
            <a:r>
              <a:rPr lang="en-US" sz="2000" dirty="0"/>
              <a:t>Are terminated while complaint is pending</a:t>
            </a:r>
          </a:p>
          <a:p>
            <a:pPr marL="685800" lvl="1" indent="-342900" defTabSz="914400">
              <a:spcBef>
                <a:spcPct val="20000"/>
              </a:spcBef>
              <a:spcAft>
                <a:spcPts val="0"/>
              </a:spcAft>
              <a:buClr>
                <a:srgbClr val="0054A6"/>
              </a:buClr>
            </a:pPr>
            <a:r>
              <a:rPr lang="en-US" sz="2000" dirty="0"/>
              <a:t>Are disciplined</a:t>
            </a:r>
          </a:p>
          <a:p>
            <a:pPr marL="685800" lvl="1" indent="-342900" defTabSz="914400">
              <a:spcBef>
                <a:spcPct val="20000"/>
              </a:spcBef>
              <a:spcAft>
                <a:spcPts val="0"/>
              </a:spcAft>
              <a:buClr>
                <a:srgbClr val="0054A6"/>
              </a:buClr>
            </a:pPr>
            <a:r>
              <a:rPr lang="en-US" sz="2000" dirty="0"/>
              <a:t>Settle and releases employer for liability related to the complaint or charge</a:t>
            </a:r>
          </a:p>
          <a:p>
            <a:pPr marL="342900" indent="-342900" defTabSz="914400">
              <a:spcBef>
                <a:spcPct val="20000"/>
              </a:spcBef>
              <a:spcAft>
                <a:spcPts val="0"/>
              </a:spcAft>
              <a:buClr>
                <a:srgbClr val="0054A6"/>
              </a:buClr>
            </a:pPr>
            <a:r>
              <a:rPr lang="en-US" sz="2400" dirty="0"/>
              <a:t>Employee witness IDs remain private</a:t>
            </a:r>
          </a:p>
        </p:txBody>
      </p:sp>
    </p:spTree>
    <p:extLst>
      <p:ext uri="{BB962C8B-B14F-4D97-AF65-F5344CB8AC3E}">
        <p14:creationId xmlns:p14="http://schemas.microsoft.com/office/powerpoint/2010/main" val="16260382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3"/>
            <a:ext cx="9144000" cy="1228725"/>
          </a:xfrm>
        </p:spPr>
        <p:txBody>
          <a:bodyPr>
            <a:normAutofit/>
          </a:bodyPr>
          <a:lstStyle/>
          <a:p>
            <a:pPr algn="l"/>
            <a:r>
              <a:rPr lang="en-US" sz="3600" dirty="0"/>
              <a:t>What is disciplinary action?</a:t>
            </a:r>
          </a:p>
        </p:txBody>
      </p:sp>
      <p:sp>
        <p:nvSpPr>
          <p:cNvPr id="3" name="Content Placeholder 2"/>
          <p:cNvSpPr>
            <a:spLocks noGrp="1"/>
          </p:cNvSpPr>
          <p:nvPr>
            <p:ph idx="1"/>
          </p:nvPr>
        </p:nvSpPr>
        <p:spPr>
          <a:xfrm>
            <a:off x="706374" y="1892808"/>
            <a:ext cx="7731252" cy="4471416"/>
          </a:xfrm>
        </p:spPr>
        <p:txBody>
          <a:bodyPr>
            <a:normAutofit/>
          </a:bodyPr>
          <a:lstStyle/>
          <a:p>
            <a:r>
              <a:rPr lang="en-US" sz="2400" dirty="0"/>
              <a:t>Some entity discretion: entity HR policies and review collective bargaining agreements.</a:t>
            </a:r>
          </a:p>
          <a:p>
            <a:r>
              <a:rPr lang="en-US" sz="2400" i="1" dirty="0"/>
              <a:t>Minnesota Coalition on Government Information vs. City of Minneapolis, et al.</a:t>
            </a:r>
            <a:r>
              <a:rPr lang="en-US" sz="2400" dirty="0"/>
              <a:t>, No A25-0919 (Minn. App. May 18, 2026), nonprecedential.</a:t>
            </a:r>
          </a:p>
          <a:p>
            <a:pPr lvl="1"/>
            <a:r>
              <a:rPr lang="en-US" sz="2000" dirty="0"/>
              <a:t>An action imposed by the MPD to punish, penalize, </a:t>
            </a:r>
            <a:r>
              <a:rPr lang="en-US" sz="2000" i="1" dirty="0"/>
              <a:t>or </a:t>
            </a:r>
            <a:r>
              <a:rPr lang="en-US" sz="2000" dirty="0"/>
              <a:t>correct behavior in response to a complaint or charge against the employee, consistent with the rights and obligations as established by PELRA.</a:t>
            </a:r>
          </a:p>
          <a:p>
            <a:pPr lvl="1"/>
            <a:r>
              <a:rPr lang="en-US" sz="2000" dirty="0"/>
              <a:t>Minneapolis has petitioned the Supreme Court for review</a:t>
            </a:r>
            <a:endParaRPr lang="en-US" sz="3600" dirty="0"/>
          </a:p>
        </p:txBody>
      </p:sp>
    </p:spTree>
    <p:extLst>
      <p:ext uri="{BB962C8B-B14F-4D97-AF65-F5344CB8AC3E}">
        <p14:creationId xmlns:p14="http://schemas.microsoft.com/office/powerpoint/2010/main" val="2266665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38250"/>
          </a:xfrm>
        </p:spPr>
        <p:txBody>
          <a:bodyPr>
            <a:normAutofit/>
          </a:bodyPr>
          <a:lstStyle/>
          <a:p>
            <a:pPr algn="l"/>
            <a:r>
              <a:rPr lang="en-US" sz="3600" dirty="0"/>
              <a:t>Minnesota Government Data Practices Act</a:t>
            </a:r>
          </a:p>
        </p:txBody>
      </p:sp>
      <p:sp>
        <p:nvSpPr>
          <p:cNvPr id="3" name="Content Placeholder 2"/>
          <p:cNvSpPr>
            <a:spLocks noGrp="1"/>
          </p:cNvSpPr>
          <p:nvPr>
            <p:ph idx="1"/>
          </p:nvPr>
        </p:nvSpPr>
        <p:spPr/>
        <p:txBody>
          <a:bodyPr/>
          <a:lstStyle/>
          <a:p>
            <a:pPr marL="342900" lvl="0" indent="-342900" defTabSz="914400">
              <a:spcBef>
                <a:spcPct val="20000"/>
              </a:spcBef>
              <a:spcAft>
                <a:spcPts val="0"/>
              </a:spcAft>
              <a:buClr>
                <a:srgbClr val="0054A6"/>
              </a:buClr>
            </a:pPr>
            <a:r>
              <a:rPr lang="en-US" sz="3200" dirty="0"/>
              <a:t>Minnesota Statutes, Chapter 13</a:t>
            </a:r>
          </a:p>
          <a:p>
            <a:pPr marL="742950" lvl="1" indent="-285750" defTabSz="914400">
              <a:spcBef>
                <a:spcPct val="20000"/>
              </a:spcBef>
              <a:spcAft>
                <a:spcPts val="0"/>
              </a:spcAft>
              <a:buClr>
                <a:srgbClr val="0054A6"/>
              </a:buClr>
            </a:pPr>
            <a:r>
              <a:rPr lang="en-US" sz="2800" dirty="0"/>
              <a:t>Presumes government data are public</a:t>
            </a:r>
          </a:p>
          <a:p>
            <a:pPr marL="742950" lvl="1" indent="-285750" defTabSz="914400">
              <a:spcBef>
                <a:spcPct val="20000"/>
              </a:spcBef>
              <a:spcAft>
                <a:spcPts val="0"/>
              </a:spcAft>
              <a:buClr>
                <a:srgbClr val="0054A6"/>
              </a:buClr>
            </a:pPr>
            <a:r>
              <a:rPr lang="en-US" sz="2800" dirty="0"/>
              <a:t>Classifies data that are not public</a:t>
            </a:r>
          </a:p>
          <a:p>
            <a:pPr marL="742950" lvl="1" indent="-285750" defTabSz="914400">
              <a:spcBef>
                <a:spcPct val="20000"/>
              </a:spcBef>
              <a:spcAft>
                <a:spcPts val="0"/>
              </a:spcAft>
              <a:buClr>
                <a:srgbClr val="0054A6"/>
              </a:buClr>
            </a:pPr>
            <a:r>
              <a:rPr lang="en-US" sz="2800" dirty="0"/>
              <a:t>Provides rights for the public and data subjects</a:t>
            </a:r>
          </a:p>
          <a:p>
            <a:pPr marL="742950" lvl="1" indent="-285750" defTabSz="914400">
              <a:spcBef>
                <a:spcPct val="20000"/>
              </a:spcBef>
              <a:spcAft>
                <a:spcPts val="0"/>
              </a:spcAft>
              <a:buClr>
                <a:srgbClr val="0054A6"/>
              </a:buClr>
            </a:pPr>
            <a:r>
              <a:rPr lang="en-US" sz="2800" dirty="0"/>
              <a:t>Requires that data on individuals be accurate, complete, current, and secure</a:t>
            </a:r>
          </a:p>
          <a:p>
            <a:pPr marL="342900" lvl="0" indent="-342900" defTabSz="914400">
              <a:spcBef>
                <a:spcPct val="20000"/>
              </a:spcBef>
              <a:spcAft>
                <a:spcPts val="0"/>
              </a:spcAft>
              <a:buClr>
                <a:srgbClr val="0054A6"/>
              </a:buClr>
            </a:pPr>
            <a:r>
              <a:rPr lang="en-US" sz="3200" dirty="0"/>
              <a:t>Minnesota Rules, Chapter 1205</a:t>
            </a:r>
          </a:p>
          <a:p>
            <a:pPr marL="685800" lvl="1" indent="-342900" defTabSz="914400">
              <a:spcBef>
                <a:spcPct val="20000"/>
              </a:spcBef>
              <a:spcAft>
                <a:spcPts val="0"/>
              </a:spcAft>
              <a:buClr>
                <a:srgbClr val="0054A6"/>
              </a:buClr>
            </a:pPr>
            <a:r>
              <a:rPr lang="en-US" sz="2000" dirty="0"/>
              <a:t>Take note: We are updating these rules!</a:t>
            </a:r>
          </a:p>
          <a:p>
            <a:endParaRPr lang="en-US" dirty="0"/>
          </a:p>
        </p:txBody>
      </p:sp>
    </p:spTree>
    <p:extLst>
      <p:ext uri="{BB962C8B-B14F-4D97-AF65-F5344CB8AC3E}">
        <p14:creationId xmlns:p14="http://schemas.microsoft.com/office/powerpoint/2010/main" val="10733620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3344FD-0487-5258-69FC-F51FA16FA0A2}"/>
              </a:ext>
            </a:extLst>
          </p:cNvPr>
          <p:cNvSpPr>
            <a:spLocks noGrp="1"/>
          </p:cNvSpPr>
          <p:nvPr>
            <p:ph type="title"/>
          </p:nvPr>
        </p:nvSpPr>
        <p:spPr>
          <a:xfrm>
            <a:off x="0" y="152400"/>
            <a:ext cx="7886700" cy="914400"/>
          </a:xfrm>
        </p:spPr>
        <p:txBody>
          <a:bodyPr>
            <a:normAutofit/>
          </a:bodyPr>
          <a:lstStyle/>
          <a:p>
            <a:pPr algn="l"/>
            <a:r>
              <a:rPr lang="en-US" sz="3600" dirty="0"/>
              <a:t>Advisory opinions – personnel data</a:t>
            </a:r>
          </a:p>
        </p:txBody>
      </p:sp>
      <p:sp>
        <p:nvSpPr>
          <p:cNvPr id="7" name="Content Placeholder 2">
            <a:extLst>
              <a:ext uri="{FF2B5EF4-FFF2-40B4-BE49-F238E27FC236}">
                <a16:creationId xmlns:a16="http://schemas.microsoft.com/office/drawing/2014/main" id="{E6133E76-BACB-A379-EA05-85E8BEDF4ED4}"/>
              </a:ext>
            </a:extLst>
          </p:cNvPr>
          <p:cNvSpPr>
            <a:spLocks noGrp="1"/>
          </p:cNvSpPr>
          <p:nvPr>
            <p:ph idx="1"/>
          </p:nvPr>
        </p:nvSpPr>
        <p:spPr>
          <a:xfrm>
            <a:off x="518616" y="1722120"/>
            <a:ext cx="7886701" cy="4983480"/>
          </a:xfrm>
        </p:spPr>
        <p:txBody>
          <a:bodyPr>
            <a:normAutofit lnSpcReduction="10000"/>
          </a:bodyPr>
          <a:lstStyle/>
          <a:p>
            <a:r>
              <a:rPr lang="en-US" sz="2400" dirty="0"/>
              <a:t>97-049: Employee work email address is public as part of work location.</a:t>
            </a:r>
          </a:p>
          <a:p>
            <a:r>
              <a:rPr lang="en-US" sz="2400" dirty="0"/>
              <a:t>04-017: Dollar value of employee’s health insurance benefit is public as “fringe benefit.”</a:t>
            </a:r>
          </a:p>
          <a:p>
            <a:r>
              <a:rPr lang="en-US" sz="2400" dirty="0"/>
              <a:t>08-029: Added remuneration, outside income unrelated to employment are private personnel data.</a:t>
            </a:r>
          </a:p>
          <a:p>
            <a:r>
              <a:rPr lang="en-US" sz="2400" dirty="0"/>
              <a:t>13-002: Requester entitled to redacted application and supplement.</a:t>
            </a:r>
          </a:p>
          <a:p>
            <a:r>
              <a:rPr lang="en-US" sz="2400" dirty="0"/>
              <a:t>21-005: Work-sponsored training that offers continuing education credits and other benefits is “work-related continuing education.</a:t>
            </a:r>
          </a:p>
          <a:p>
            <a:endParaRPr lang="en-US" sz="1800" dirty="0"/>
          </a:p>
        </p:txBody>
      </p:sp>
    </p:spTree>
    <p:extLst>
      <p:ext uri="{BB962C8B-B14F-4D97-AF65-F5344CB8AC3E}">
        <p14:creationId xmlns:p14="http://schemas.microsoft.com/office/powerpoint/2010/main" val="1142375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r>
              <a:rPr lang="en-US" sz="3600" dirty="0"/>
              <a:t>Data on applicants</a:t>
            </a:r>
            <a:br>
              <a:rPr lang="en-US" sz="3600" dirty="0"/>
            </a:br>
            <a:r>
              <a:rPr lang="en-US" sz="2800" dirty="0"/>
              <a:t>§13.43, subd. 3</a:t>
            </a:r>
            <a:endParaRPr lang="en-US" sz="3600" dirty="0"/>
          </a:p>
        </p:txBody>
      </p:sp>
      <p:sp>
        <p:nvSpPr>
          <p:cNvPr id="3" name="Content Placeholder 2"/>
          <p:cNvSpPr>
            <a:spLocks noGrp="1"/>
          </p:cNvSpPr>
          <p:nvPr>
            <p:ph idx="1"/>
          </p:nvPr>
        </p:nvSpPr>
        <p:spPr>
          <a:xfrm>
            <a:off x="457200" y="1676400"/>
            <a:ext cx="8229600" cy="4876800"/>
          </a:xfrm>
        </p:spPr>
        <p:txBody>
          <a:bodyPr>
            <a:normAutofit/>
          </a:bodyPr>
          <a:lstStyle/>
          <a:p>
            <a:pPr marL="342900" indent="-342900" defTabSz="914400">
              <a:spcBef>
                <a:spcPct val="20000"/>
              </a:spcBef>
              <a:spcAft>
                <a:spcPts val="0"/>
              </a:spcAft>
              <a:buClr>
                <a:srgbClr val="0054A6"/>
              </a:buClr>
            </a:pPr>
            <a:r>
              <a:rPr lang="en-US" sz="3000" dirty="0"/>
              <a:t>Everything is private except:</a:t>
            </a:r>
          </a:p>
          <a:p>
            <a:pPr marL="914400" lvl="1" indent="-457200" defTabSz="914400">
              <a:spcBef>
                <a:spcPct val="20000"/>
              </a:spcBef>
              <a:spcAft>
                <a:spcPts val="0"/>
              </a:spcAft>
              <a:buClr>
                <a:srgbClr val="0054A6"/>
              </a:buClr>
              <a:buSzPct val="75000"/>
            </a:pPr>
            <a:r>
              <a:rPr lang="en-US" sz="2600" dirty="0"/>
              <a:t>Veteran status</a:t>
            </a:r>
          </a:p>
          <a:p>
            <a:pPr marL="914400" lvl="1" indent="-457200" defTabSz="914400">
              <a:spcBef>
                <a:spcPct val="20000"/>
              </a:spcBef>
              <a:spcAft>
                <a:spcPts val="0"/>
              </a:spcAft>
              <a:buClr>
                <a:srgbClr val="0054A6"/>
              </a:buClr>
              <a:buSzPct val="75000"/>
            </a:pPr>
            <a:r>
              <a:rPr lang="en-US" sz="2600" dirty="0"/>
              <a:t>Relevant test scores</a:t>
            </a:r>
          </a:p>
          <a:p>
            <a:pPr marL="914400" lvl="1" indent="-457200" defTabSz="914400">
              <a:spcBef>
                <a:spcPct val="20000"/>
              </a:spcBef>
              <a:spcAft>
                <a:spcPts val="0"/>
              </a:spcAft>
              <a:buClr>
                <a:srgbClr val="0054A6"/>
              </a:buClr>
              <a:buSzPct val="75000"/>
            </a:pPr>
            <a:r>
              <a:rPr lang="en-US" sz="2600" dirty="0"/>
              <a:t>Rank on eligible list</a:t>
            </a:r>
          </a:p>
          <a:p>
            <a:pPr marL="914400" lvl="1" indent="-457200" defTabSz="914400">
              <a:spcBef>
                <a:spcPct val="20000"/>
              </a:spcBef>
              <a:spcAft>
                <a:spcPts val="0"/>
              </a:spcAft>
              <a:buClr>
                <a:srgbClr val="0054A6"/>
              </a:buClr>
              <a:buSzPct val="75000"/>
            </a:pPr>
            <a:r>
              <a:rPr lang="en-US" sz="2600" dirty="0"/>
              <a:t>Job history</a:t>
            </a:r>
          </a:p>
          <a:p>
            <a:pPr marL="914400" lvl="1" indent="-457200" defTabSz="914400">
              <a:spcBef>
                <a:spcPct val="20000"/>
              </a:spcBef>
              <a:spcAft>
                <a:spcPts val="0"/>
              </a:spcAft>
              <a:buClr>
                <a:srgbClr val="0054A6"/>
              </a:buClr>
              <a:buSzPct val="75000"/>
            </a:pPr>
            <a:r>
              <a:rPr lang="en-US" sz="2600" dirty="0"/>
              <a:t>Education and training</a:t>
            </a:r>
          </a:p>
          <a:p>
            <a:pPr marL="914400" lvl="1" indent="-457200" defTabSz="914400">
              <a:spcBef>
                <a:spcPct val="20000"/>
              </a:spcBef>
              <a:spcAft>
                <a:spcPts val="0"/>
              </a:spcAft>
              <a:buClr>
                <a:srgbClr val="0054A6"/>
              </a:buClr>
              <a:buSzPct val="75000"/>
            </a:pPr>
            <a:r>
              <a:rPr lang="en-US" sz="2600" dirty="0"/>
              <a:t>Work availability</a:t>
            </a:r>
          </a:p>
          <a:p>
            <a:pPr marL="342900" indent="-342900" defTabSz="914400">
              <a:spcBef>
                <a:spcPct val="20000"/>
              </a:spcBef>
              <a:spcAft>
                <a:spcPts val="0"/>
              </a:spcAft>
              <a:buClr>
                <a:srgbClr val="0054A6"/>
              </a:buClr>
            </a:pPr>
            <a:r>
              <a:rPr lang="en-US" sz="3000" dirty="0"/>
              <a:t>Names are private until a finalist</a:t>
            </a:r>
          </a:p>
          <a:p>
            <a:pPr marL="914400" lvl="1" indent="-457200" defTabSz="914400">
              <a:spcBef>
                <a:spcPct val="20000"/>
              </a:spcBef>
              <a:spcAft>
                <a:spcPts val="0"/>
              </a:spcAft>
              <a:buClr>
                <a:srgbClr val="0054A6"/>
              </a:buClr>
              <a:buSzPct val="75000"/>
            </a:pPr>
            <a:r>
              <a:rPr lang="en-US" sz="2600" dirty="0"/>
              <a:t>Finalist = selected for interview by appointing authority</a:t>
            </a:r>
          </a:p>
        </p:txBody>
      </p:sp>
      <p:pic>
        <p:nvPicPr>
          <p:cNvPr id="4" name="Picture 3" descr="Employment applicati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7300" y="2133600"/>
            <a:ext cx="3771900" cy="2514600"/>
          </a:xfrm>
          <a:prstGeom prst="rect">
            <a:avLst/>
          </a:prstGeom>
        </p:spPr>
      </p:pic>
    </p:spTree>
    <p:extLst>
      <p:ext uri="{BB962C8B-B14F-4D97-AF65-F5344CB8AC3E}">
        <p14:creationId xmlns:p14="http://schemas.microsoft.com/office/powerpoint/2010/main" val="9672738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r>
              <a:rPr lang="en-US" sz="3600" dirty="0"/>
              <a:t>Elected officials</a:t>
            </a:r>
          </a:p>
        </p:txBody>
      </p:sp>
      <p:sp>
        <p:nvSpPr>
          <p:cNvPr id="3" name="Content Placeholder 2"/>
          <p:cNvSpPr>
            <a:spLocks noGrp="1"/>
          </p:cNvSpPr>
          <p:nvPr>
            <p:ph idx="1"/>
          </p:nvPr>
        </p:nvSpPr>
        <p:spPr>
          <a:xfrm>
            <a:off x="917243" y="1624658"/>
            <a:ext cx="7309514" cy="4876800"/>
          </a:xfrm>
        </p:spPr>
        <p:txBody>
          <a:bodyPr>
            <a:normAutofit lnSpcReduction="10000"/>
          </a:bodyPr>
          <a:lstStyle/>
          <a:p>
            <a:pPr marL="571500" indent="-457200" defTabSz="914400">
              <a:spcBef>
                <a:spcPct val="20000"/>
              </a:spcBef>
              <a:spcAft>
                <a:spcPts val="0"/>
              </a:spcAft>
              <a:buClr>
                <a:srgbClr val="0054A6"/>
              </a:buClr>
            </a:pPr>
            <a:r>
              <a:rPr lang="en-US" sz="2800" dirty="0"/>
              <a:t>Entity determines whether they are employees</a:t>
            </a:r>
          </a:p>
          <a:p>
            <a:pPr marL="914400" lvl="1" indent="-457200" defTabSz="914400">
              <a:spcBef>
                <a:spcPct val="20000"/>
              </a:spcBef>
              <a:spcAft>
                <a:spcPts val="0"/>
              </a:spcAft>
              <a:buClr>
                <a:srgbClr val="0054A6"/>
              </a:buClr>
            </a:pPr>
            <a:r>
              <a:rPr lang="en-US" sz="2400" i="1" dirty="0"/>
              <a:t>Krout v. City of Greenfield</a:t>
            </a:r>
            <a:r>
              <a:rPr lang="en-US" sz="2400" dirty="0"/>
              <a:t>, A11-1200, (Minn. App. April 16, 2012), nonprecedential</a:t>
            </a:r>
          </a:p>
          <a:p>
            <a:pPr marL="914400" lvl="1" indent="-457200" defTabSz="914400">
              <a:spcBef>
                <a:spcPct val="20000"/>
              </a:spcBef>
              <a:spcAft>
                <a:spcPts val="0"/>
              </a:spcAft>
              <a:buClr>
                <a:srgbClr val="0054A6"/>
              </a:buClr>
            </a:pPr>
            <a:r>
              <a:rPr lang="en-US" sz="2400" dirty="0"/>
              <a:t>Advisory Opinions 26-003 (citing 5 other opinions)</a:t>
            </a:r>
          </a:p>
          <a:p>
            <a:pPr marL="914400" lvl="1" indent="-457200" defTabSz="914400">
              <a:spcBef>
                <a:spcPct val="20000"/>
              </a:spcBef>
              <a:spcAft>
                <a:spcPts val="0"/>
              </a:spcAft>
              <a:buClr>
                <a:srgbClr val="0054A6"/>
              </a:buClr>
            </a:pPr>
            <a:r>
              <a:rPr lang="en-US" sz="2400" dirty="0"/>
              <a:t>Document decision – resolution, bylaw, memo</a:t>
            </a:r>
          </a:p>
          <a:p>
            <a:pPr marL="571500" indent="-457200" defTabSz="914400">
              <a:spcBef>
                <a:spcPct val="20000"/>
              </a:spcBef>
              <a:spcAft>
                <a:spcPts val="0"/>
              </a:spcAft>
              <a:buClr>
                <a:srgbClr val="0054A6"/>
              </a:buClr>
            </a:pPr>
            <a:r>
              <a:rPr lang="en-US" sz="2800" dirty="0"/>
              <a:t>If no determination, data about them data are presumptively public</a:t>
            </a:r>
          </a:p>
          <a:p>
            <a:pPr marL="571500" indent="-457200" defTabSz="914400">
              <a:spcBef>
                <a:spcPct val="20000"/>
              </a:spcBef>
              <a:spcAft>
                <a:spcPts val="0"/>
              </a:spcAft>
              <a:buClr>
                <a:srgbClr val="0054A6"/>
              </a:buClr>
            </a:pPr>
            <a:r>
              <a:rPr lang="en-US" sz="2800" dirty="0"/>
              <a:t>Exception in Minn. Stat. §13.601</a:t>
            </a:r>
          </a:p>
          <a:p>
            <a:pPr marL="914400" lvl="1" indent="-342900" defTabSz="914400">
              <a:spcBef>
                <a:spcPct val="20000"/>
              </a:spcBef>
              <a:spcAft>
                <a:spcPts val="0"/>
              </a:spcAft>
              <a:buClr>
                <a:srgbClr val="0054A6"/>
              </a:buClr>
            </a:pPr>
            <a:r>
              <a:rPr lang="en-US" sz="2400" dirty="0"/>
              <a:t>Correspondence with individual constituents is private </a:t>
            </a:r>
          </a:p>
          <a:p>
            <a:pPr marL="914400" lvl="1" indent="-342900" defTabSz="914400">
              <a:spcBef>
                <a:spcPct val="20000"/>
              </a:spcBef>
              <a:spcAft>
                <a:spcPts val="0"/>
              </a:spcAft>
              <a:buClr>
                <a:srgbClr val="0054A6"/>
              </a:buClr>
            </a:pPr>
            <a:r>
              <a:rPr lang="en-US" sz="2400" dirty="0"/>
              <a:t>Required financial disclosures are public </a:t>
            </a:r>
          </a:p>
        </p:txBody>
      </p:sp>
    </p:spTree>
    <p:extLst>
      <p:ext uri="{BB962C8B-B14F-4D97-AF65-F5344CB8AC3E}">
        <p14:creationId xmlns:p14="http://schemas.microsoft.com/office/powerpoint/2010/main" val="12650506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r>
              <a:rPr lang="en-US" sz="3600" dirty="0"/>
              <a:t>What do you think: Personal devices</a:t>
            </a:r>
          </a:p>
        </p:txBody>
      </p:sp>
      <p:sp>
        <p:nvSpPr>
          <p:cNvPr id="3" name="Content Placeholder 2"/>
          <p:cNvSpPr>
            <a:spLocks noGrp="1"/>
          </p:cNvSpPr>
          <p:nvPr>
            <p:ph idx="1"/>
          </p:nvPr>
        </p:nvSpPr>
        <p:spPr>
          <a:xfrm>
            <a:off x="811530" y="1676400"/>
            <a:ext cx="7162800" cy="4876800"/>
          </a:xfrm>
        </p:spPr>
        <p:txBody>
          <a:bodyPr>
            <a:normAutofit/>
          </a:bodyPr>
          <a:lstStyle/>
          <a:p>
            <a:pPr marL="0" indent="0" defTabSz="914400">
              <a:spcBef>
                <a:spcPct val="20000"/>
              </a:spcBef>
              <a:spcAft>
                <a:spcPts val="0"/>
              </a:spcAft>
              <a:buClr>
                <a:srgbClr val="0054A6"/>
              </a:buClr>
              <a:buNone/>
            </a:pPr>
            <a:r>
              <a:rPr lang="en-US" sz="3200" dirty="0"/>
              <a:t>A Government employee sends a work-related email from their personal email address on their phone.</a:t>
            </a:r>
          </a:p>
          <a:p>
            <a:pPr marL="800100" lvl="1" indent="-342900" defTabSz="914400">
              <a:spcBef>
                <a:spcPct val="20000"/>
              </a:spcBef>
              <a:spcAft>
                <a:spcPts val="0"/>
              </a:spcAft>
              <a:buClr>
                <a:srgbClr val="0054A6"/>
              </a:buClr>
              <a:buSzPct val="75000"/>
            </a:pPr>
            <a:r>
              <a:rPr lang="en-US" sz="2800" dirty="0"/>
              <a:t>Are the data on their personal email account and/or phone government data?</a:t>
            </a:r>
          </a:p>
        </p:txBody>
      </p:sp>
      <p:pic>
        <p:nvPicPr>
          <p:cNvPr id="8" name="Graphic 7" descr="Badge Question Mark with solid fill">
            <a:extLst>
              <a:ext uri="{FF2B5EF4-FFF2-40B4-BE49-F238E27FC236}">
                <a16:creationId xmlns:a16="http://schemas.microsoft.com/office/drawing/2014/main" id="{6397E33E-109A-4534-A345-64B49D9710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39000" y="5209042"/>
            <a:ext cx="1123950" cy="1123950"/>
          </a:xfrm>
          <a:prstGeom prst="rect">
            <a:avLst/>
          </a:prstGeom>
        </p:spPr>
      </p:pic>
    </p:spTree>
    <p:extLst>
      <p:ext uri="{BB962C8B-B14F-4D97-AF65-F5344CB8AC3E}">
        <p14:creationId xmlns:p14="http://schemas.microsoft.com/office/powerpoint/2010/main" val="28382339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76200"/>
            <a:ext cx="8668512" cy="1143000"/>
          </a:xfrm>
        </p:spPr>
        <p:txBody>
          <a:bodyPr>
            <a:noAutofit/>
          </a:bodyPr>
          <a:lstStyle/>
          <a:p>
            <a:pPr algn="l"/>
            <a:r>
              <a:rPr lang="en-US" sz="3600" dirty="0"/>
              <a:t>What do you think: Personal devices - answer</a:t>
            </a:r>
            <a:endParaRPr lang="en-US" sz="2800" dirty="0"/>
          </a:p>
        </p:txBody>
      </p:sp>
      <p:sp>
        <p:nvSpPr>
          <p:cNvPr id="9" name="Content Placeholder 8"/>
          <p:cNvSpPr>
            <a:spLocks noGrp="1"/>
          </p:cNvSpPr>
          <p:nvPr>
            <p:ph idx="1"/>
          </p:nvPr>
        </p:nvSpPr>
        <p:spPr>
          <a:xfrm>
            <a:off x="304800" y="1752602"/>
            <a:ext cx="8210550" cy="4424363"/>
          </a:xfrm>
        </p:spPr>
        <p:txBody>
          <a:bodyPr>
            <a:normAutofit/>
          </a:bodyPr>
          <a:lstStyle/>
          <a:p>
            <a:r>
              <a:rPr lang="en-US" sz="3200" dirty="0"/>
              <a:t>Employees can create government data on personal devices</a:t>
            </a:r>
          </a:p>
          <a:p>
            <a:r>
              <a:rPr lang="en-US" sz="3200" dirty="0"/>
              <a:t>Employers might consider:</a:t>
            </a:r>
          </a:p>
          <a:p>
            <a:pPr lvl="1"/>
            <a:r>
              <a:rPr lang="en-US" sz="2800" dirty="0"/>
              <a:t>Policy on compliance with records retention and data requests</a:t>
            </a:r>
          </a:p>
          <a:p>
            <a:pPr lvl="1"/>
            <a:r>
              <a:rPr lang="en-US" sz="2800" dirty="0"/>
              <a:t>Policy on usage</a:t>
            </a:r>
          </a:p>
          <a:p>
            <a:endParaRPr lang="en-US" sz="1800" dirty="0"/>
          </a:p>
        </p:txBody>
      </p:sp>
      <p:pic>
        <p:nvPicPr>
          <p:cNvPr id="10" name="Content Placeholder 6" descr="ipad and compute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4418383"/>
            <a:ext cx="3657600" cy="2439619"/>
          </a:xfrm>
          <a:prstGeom prst="rect">
            <a:avLst/>
          </a:prstGeom>
        </p:spPr>
      </p:pic>
    </p:spTree>
    <p:extLst>
      <p:ext uri="{BB962C8B-B14F-4D97-AF65-F5344CB8AC3E}">
        <p14:creationId xmlns:p14="http://schemas.microsoft.com/office/powerpoint/2010/main" val="33466231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31DEC-97F6-8507-D142-49E4292453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81F97-038D-439E-12F1-7C034C6E1785}"/>
              </a:ext>
            </a:extLst>
          </p:cNvPr>
          <p:cNvSpPr>
            <a:spLocks noGrp="1"/>
          </p:cNvSpPr>
          <p:nvPr>
            <p:ph type="title"/>
          </p:nvPr>
        </p:nvSpPr>
        <p:spPr bwMode="ltGray">
          <a:xfrm>
            <a:off x="0" y="76200"/>
            <a:ext cx="8668512" cy="1143000"/>
          </a:xfrm>
        </p:spPr>
        <p:txBody>
          <a:bodyPr>
            <a:noAutofit/>
          </a:bodyPr>
          <a:lstStyle/>
          <a:p>
            <a:pPr algn="l"/>
            <a:r>
              <a:rPr lang="en-US" sz="3600" dirty="0"/>
              <a:t>4-Part webinar series on personnel data</a:t>
            </a:r>
            <a:endParaRPr lang="en-US" sz="2800" dirty="0"/>
          </a:p>
        </p:txBody>
      </p:sp>
      <p:sp>
        <p:nvSpPr>
          <p:cNvPr id="9" name="Content Placeholder 8">
            <a:extLst>
              <a:ext uri="{FF2B5EF4-FFF2-40B4-BE49-F238E27FC236}">
                <a16:creationId xmlns:a16="http://schemas.microsoft.com/office/drawing/2014/main" id="{1289A8E4-77AE-4556-E626-406C6FDFEBD7}"/>
              </a:ext>
            </a:extLst>
          </p:cNvPr>
          <p:cNvSpPr>
            <a:spLocks noGrp="1"/>
          </p:cNvSpPr>
          <p:nvPr>
            <p:ph idx="1"/>
          </p:nvPr>
        </p:nvSpPr>
        <p:spPr>
          <a:xfrm>
            <a:off x="771525" y="1874520"/>
            <a:ext cx="7600950" cy="4339021"/>
          </a:xfrm>
        </p:spPr>
        <p:txBody>
          <a:bodyPr>
            <a:normAutofit/>
          </a:bodyPr>
          <a:lstStyle/>
          <a:p>
            <a:r>
              <a:rPr lang="en-US" sz="2800" dirty="0">
                <a:hlinkClick r:id="rId3"/>
              </a:rPr>
              <a:t>Webinar series</a:t>
            </a:r>
            <a:endParaRPr lang="en-US" sz="2800" dirty="0"/>
          </a:p>
          <a:p>
            <a:pPr marL="800100" lvl="1" indent="-457200">
              <a:buAutoNum type="arabicPeriod"/>
            </a:pPr>
            <a:r>
              <a:rPr lang="en-US" sz="2500" dirty="0"/>
              <a:t>Introduction to personnel data</a:t>
            </a:r>
          </a:p>
          <a:p>
            <a:pPr marL="800100" lvl="1" indent="-457200">
              <a:buAutoNum type="arabicPeriod"/>
            </a:pPr>
            <a:r>
              <a:rPr lang="en-US" sz="2500" dirty="0"/>
              <a:t>Sharing personnel data</a:t>
            </a:r>
          </a:p>
          <a:p>
            <a:pPr marL="800100" lvl="1" indent="-457200">
              <a:buAutoNum type="arabicPeriod"/>
            </a:pPr>
            <a:r>
              <a:rPr lang="en-US" sz="2500" dirty="0"/>
              <a:t>Complaints and discipline</a:t>
            </a:r>
          </a:p>
          <a:p>
            <a:pPr marL="800100" lvl="1" indent="-457200">
              <a:buAutoNum type="arabicPeriod"/>
            </a:pPr>
            <a:r>
              <a:rPr lang="en-US" sz="2500" dirty="0"/>
              <a:t>Recap</a:t>
            </a:r>
          </a:p>
          <a:p>
            <a:pPr lvl="1"/>
            <a:endParaRPr lang="en-US" sz="2000" dirty="0"/>
          </a:p>
        </p:txBody>
      </p:sp>
    </p:spTree>
    <p:extLst>
      <p:ext uri="{BB962C8B-B14F-4D97-AF65-F5344CB8AC3E}">
        <p14:creationId xmlns:p14="http://schemas.microsoft.com/office/powerpoint/2010/main" val="38972827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800" dirty="0"/>
              <a:t>Redaction exercise</a:t>
            </a:r>
          </a:p>
        </p:txBody>
      </p:sp>
      <p:sp>
        <p:nvSpPr>
          <p:cNvPr id="12" name="Text Placeholder 7"/>
          <p:cNvSpPr>
            <a:spLocks noGrp="1"/>
          </p:cNvSpPr>
          <p:nvPr>
            <p:ph type="body" sz="quarter" idx="13"/>
          </p:nvPr>
        </p:nvSpPr>
        <p:spPr>
          <a:xfrm>
            <a:off x="152400" y="3498092"/>
            <a:ext cx="8763000" cy="2011031"/>
          </a:xfrm>
        </p:spPr>
        <p:txBody>
          <a:bodyPr anchor="t">
            <a:normAutofit/>
          </a:bodyPr>
          <a:lstStyle/>
          <a:p>
            <a:pPr algn="r"/>
            <a:r>
              <a:rPr lang="en-US" sz="3200" dirty="0"/>
              <a:t>Small group discussion</a:t>
            </a:r>
          </a:p>
          <a:p>
            <a:pPr algn="r"/>
            <a:r>
              <a:rPr lang="en-US" sz="3200" dirty="0"/>
              <a:t>Handouts</a:t>
            </a:r>
          </a:p>
        </p:txBody>
      </p:sp>
    </p:spTree>
    <p:extLst>
      <p:ext uri="{BB962C8B-B14F-4D97-AF65-F5344CB8AC3E}">
        <p14:creationId xmlns:p14="http://schemas.microsoft.com/office/powerpoint/2010/main" val="18184176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4"/>
            <a:ext cx="7886700" cy="4727575"/>
          </a:xfrm>
        </p:spPr>
        <p:txBody>
          <a:bodyPr>
            <a:normAutofit/>
          </a:bodyPr>
          <a:lstStyle/>
          <a:p>
            <a:pPr marL="342900" lvl="0" indent="-342900" defTabSz="914400">
              <a:spcBef>
                <a:spcPct val="20000"/>
              </a:spcBef>
              <a:spcAft>
                <a:spcPts val="0"/>
              </a:spcAft>
              <a:buClr>
                <a:srgbClr val="0054A6"/>
              </a:buClr>
            </a:pPr>
            <a:r>
              <a:rPr lang="en-US" sz="3200" dirty="0"/>
              <a:t>Separate responsive data from those data not accessible</a:t>
            </a:r>
          </a:p>
          <a:p>
            <a:pPr marL="342900" lvl="0" indent="-342900" defTabSz="914400">
              <a:spcBef>
                <a:spcPct val="20000"/>
              </a:spcBef>
              <a:spcAft>
                <a:spcPts val="0"/>
              </a:spcAft>
              <a:buClr>
                <a:srgbClr val="0054A6"/>
              </a:buClr>
            </a:pPr>
            <a:r>
              <a:rPr lang="en-US" sz="3200" dirty="0"/>
              <a:t>At the data element level</a:t>
            </a:r>
          </a:p>
          <a:p>
            <a:pPr marL="342900" lvl="0" indent="-342900" defTabSz="914400">
              <a:spcBef>
                <a:spcPct val="20000"/>
              </a:spcBef>
              <a:spcAft>
                <a:spcPts val="0"/>
              </a:spcAft>
              <a:buClr>
                <a:srgbClr val="0054A6"/>
              </a:buClr>
            </a:pPr>
            <a:r>
              <a:rPr lang="en-US" sz="3200" dirty="0"/>
              <a:t>Identity can be more than a name</a:t>
            </a:r>
          </a:p>
          <a:p>
            <a:pPr marL="342900" lvl="0" indent="-342900" defTabSz="914400">
              <a:spcBef>
                <a:spcPct val="20000"/>
              </a:spcBef>
              <a:spcAft>
                <a:spcPts val="0"/>
              </a:spcAft>
              <a:buClr>
                <a:srgbClr val="0054A6"/>
              </a:buClr>
            </a:pPr>
            <a:r>
              <a:rPr lang="en-US" sz="3200" dirty="0"/>
              <a:t>Provide specific citation in support of redaction</a:t>
            </a:r>
          </a:p>
          <a:p>
            <a:pPr marL="742950" lvl="1" indent="-285750" defTabSz="914400">
              <a:spcBef>
                <a:spcPct val="20000"/>
              </a:spcBef>
              <a:spcAft>
                <a:spcPts val="0"/>
              </a:spcAft>
              <a:buClr>
                <a:srgbClr val="0054A6"/>
              </a:buClr>
              <a:buFont typeface="Arial" panose="020B0604020202020204" pitchFamily="34" charset="0"/>
              <a:buChar char="–"/>
            </a:pPr>
            <a:r>
              <a:rPr lang="en-US" sz="2800" dirty="0"/>
              <a:t>At data element level or at document level?</a:t>
            </a:r>
          </a:p>
        </p:txBody>
      </p:sp>
      <p:sp>
        <p:nvSpPr>
          <p:cNvPr id="5" name="Title 1"/>
          <p:cNvSpPr>
            <a:spLocks noGrp="1"/>
          </p:cNvSpPr>
          <p:nvPr>
            <p:ph type="title"/>
          </p:nvPr>
        </p:nvSpPr>
        <p:spPr bwMode="ltGray">
          <a:xfrm>
            <a:off x="0" y="152400"/>
            <a:ext cx="8001000" cy="838201"/>
          </a:xfrm>
        </p:spPr>
        <p:txBody>
          <a:bodyPr>
            <a:normAutofit/>
          </a:bodyPr>
          <a:lstStyle/>
          <a:p>
            <a:pPr algn="l"/>
            <a:r>
              <a:rPr lang="en-US" sz="3600" dirty="0"/>
              <a:t>Redaction</a:t>
            </a:r>
          </a:p>
        </p:txBody>
      </p:sp>
    </p:spTree>
    <p:extLst>
      <p:ext uri="{BB962C8B-B14F-4D97-AF65-F5344CB8AC3E}">
        <p14:creationId xmlns:p14="http://schemas.microsoft.com/office/powerpoint/2010/main" val="35503413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06360-3446-004C-E92E-EC96FEF330B2}"/>
            </a:ext>
          </a:extLst>
        </p:cNvPr>
        <p:cNvGrpSpPr/>
        <p:nvPr/>
      </p:nvGrpSpPr>
      <p:grpSpPr>
        <a:xfrm>
          <a:off x="0" y="0"/>
          <a:ext cx="0" cy="0"/>
          <a:chOff x="0" y="0"/>
          <a:chExt cx="0" cy="0"/>
        </a:xfrm>
      </p:grpSpPr>
      <p:sp>
        <p:nvSpPr>
          <p:cNvPr id="11" name="Title 6">
            <a:extLst>
              <a:ext uri="{FF2B5EF4-FFF2-40B4-BE49-F238E27FC236}">
                <a16:creationId xmlns:a16="http://schemas.microsoft.com/office/drawing/2014/main" id="{7FA65113-F119-7D6F-A94C-F3D90595C40A}"/>
              </a:ext>
            </a:extLst>
          </p:cNvPr>
          <p:cNvSpPr>
            <a:spLocks noGrp="1"/>
          </p:cNvSpPr>
          <p:nvPr>
            <p:ph type="title"/>
          </p:nvPr>
        </p:nvSpPr>
        <p:spPr bwMode="ltGray">
          <a:xfrm>
            <a:off x="0" y="2095785"/>
            <a:ext cx="9144000" cy="1299950"/>
          </a:xfrm>
        </p:spPr>
        <p:txBody>
          <a:bodyPr/>
          <a:lstStyle/>
          <a:p>
            <a:r>
              <a:rPr lang="en-US" sz="4800" dirty="0"/>
              <a:t>Afternoon break</a:t>
            </a:r>
          </a:p>
        </p:txBody>
      </p:sp>
    </p:spTree>
    <p:extLst>
      <p:ext uri="{BB962C8B-B14F-4D97-AF65-F5344CB8AC3E}">
        <p14:creationId xmlns:p14="http://schemas.microsoft.com/office/powerpoint/2010/main" val="747849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400" dirty="0"/>
              <a:t>Data Challenges and Appeals</a:t>
            </a:r>
            <a:br>
              <a:rPr lang="en-US" sz="4800" dirty="0"/>
            </a:br>
            <a:r>
              <a:rPr lang="en-US" sz="2400" dirty="0"/>
              <a:t>Minnesota Statutes, section 13.04, subd. 4 &amp; Minnesota Rule 1205.1600</a:t>
            </a:r>
          </a:p>
        </p:txBody>
      </p:sp>
    </p:spTree>
    <p:extLst>
      <p:ext uri="{BB962C8B-B14F-4D97-AF65-F5344CB8AC3E}">
        <p14:creationId xmlns:p14="http://schemas.microsoft.com/office/powerpoint/2010/main" val="212785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38250"/>
          </a:xfrm>
        </p:spPr>
        <p:txBody>
          <a:bodyPr>
            <a:normAutofit/>
          </a:bodyPr>
          <a:lstStyle/>
          <a:p>
            <a:pPr algn="l"/>
            <a:r>
              <a:rPr lang="en-US" sz="3600" dirty="0"/>
              <a:t>Application</a:t>
            </a:r>
          </a:p>
        </p:txBody>
      </p:sp>
      <p:sp>
        <p:nvSpPr>
          <p:cNvPr id="3" name="Content Placeholder 2"/>
          <p:cNvSpPr>
            <a:spLocks noGrp="1"/>
          </p:cNvSpPr>
          <p:nvPr>
            <p:ph idx="1"/>
          </p:nvPr>
        </p:nvSpPr>
        <p:spPr/>
        <p:txBody>
          <a:bodyPr>
            <a:normAutofit/>
          </a:bodyPr>
          <a:lstStyle/>
          <a:p>
            <a:pPr marL="342900" lvl="0" indent="-342900" defTabSz="914400">
              <a:spcBef>
                <a:spcPct val="20000"/>
              </a:spcBef>
              <a:spcAft>
                <a:spcPts val="0"/>
              </a:spcAft>
              <a:buClr>
                <a:srgbClr val="0054A6"/>
              </a:buClr>
            </a:pPr>
            <a:r>
              <a:rPr lang="en-US" sz="3200" dirty="0"/>
              <a:t>Applies to statewide agencies, statewide systems, or political subdivisions</a:t>
            </a:r>
          </a:p>
          <a:p>
            <a:pPr marL="342900" lvl="0" indent="-342900" defTabSz="914400">
              <a:spcBef>
                <a:spcPct val="20000"/>
              </a:spcBef>
              <a:spcAft>
                <a:spcPts val="0"/>
              </a:spcAft>
              <a:buClr>
                <a:srgbClr val="0054A6"/>
              </a:buClr>
            </a:pPr>
            <a:r>
              <a:rPr lang="en-US" sz="3200" dirty="0"/>
              <a:t>Does not apply to the legislative or judicial branches </a:t>
            </a:r>
          </a:p>
          <a:p>
            <a:pPr marL="685800" lvl="1" indent="-342900" defTabSz="914400">
              <a:spcBef>
                <a:spcPct val="20000"/>
              </a:spcBef>
              <a:spcAft>
                <a:spcPts val="0"/>
              </a:spcAft>
              <a:buClr>
                <a:srgbClr val="0054A6"/>
              </a:buClr>
            </a:pPr>
            <a:r>
              <a:rPr kumimoji="0" lang="en-US" sz="2000" b="0" i="0" u="none" strike="noStrike" kern="1200" cap="none" spc="0" normalizeH="0" baseline="0" noProof="0" dirty="0">
                <a:ln>
                  <a:noFill/>
                </a:ln>
                <a:solidFill>
                  <a:srgbClr val="003865"/>
                </a:solidFill>
                <a:effectLst/>
                <a:uLnTx/>
                <a:uFillTx/>
                <a:latin typeface="Calibri"/>
                <a:ea typeface="+mn-ea"/>
                <a:cs typeface="+mn-cs"/>
              </a:rPr>
              <a:t>Minn. Stat. §13.02, subd. </a:t>
            </a:r>
            <a:r>
              <a:rPr kumimoji="0" lang="en-US" sz="2000" b="0" i="0" u="none" strike="noStrike" kern="1200" cap="none" spc="0" normalizeH="0" baseline="0" noProof="0">
                <a:ln>
                  <a:noFill/>
                </a:ln>
                <a:solidFill>
                  <a:srgbClr val="003865"/>
                </a:solidFill>
                <a:effectLst/>
                <a:uLnTx/>
                <a:uFillTx/>
                <a:latin typeface="Calibri"/>
                <a:ea typeface="+mn-ea"/>
                <a:cs typeface="+mn-cs"/>
              </a:rPr>
              <a:t>7a., </a:t>
            </a:r>
            <a:r>
              <a:rPr kumimoji="0" lang="en-US" sz="2000" b="0" i="0" u="none" strike="noStrike" kern="1200" cap="none" spc="0" normalizeH="0" baseline="0" noProof="0" dirty="0">
                <a:ln>
                  <a:noFill/>
                </a:ln>
                <a:solidFill>
                  <a:srgbClr val="003865"/>
                </a:solidFill>
                <a:effectLst/>
                <a:uLnTx/>
                <a:uFillTx/>
                <a:latin typeface="Calibri"/>
                <a:ea typeface="+mn-ea"/>
                <a:cs typeface="+mn-cs"/>
              </a:rPr>
              <a:t>Minn. Stat. §13.90</a:t>
            </a:r>
            <a:endParaRPr lang="en-US" sz="2000" dirty="0"/>
          </a:p>
          <a:p>
            <a:pPr marL="342900" lvl="0" indent="-342900" defTabSz="914400">
              <a:spcBef>
                <a:spcPct val="20000"/>
              </a:spcBef>
              <a:spcAft>
                <a:spcPts val="0"/>
              </a:spcAft>
              <a:buClr>
                <a:srgbClr val="0054A6"/>
              </a:buClr>
            </a:pPr>
            <a:r>
              <a:rPr lang="en-US" sz="3200" dirty="0"/>
              <a:t>Does not apply to townships outside the metro area</a:t>
            </a:r>
          </a:p>
          <a:p>
            <a:pPr marL="685800" lvl="1" indent="-342900" defTabSz="914400">
              <a:spcBef>
                <a:spcPct val="20000"/>
              </a:spcBef>
              <a:spcAft>
                <a:spcPts val="0"/>
              </a:spcAft>
              <a:buClr>
                <a:srgbClr val="0054A6"/>
              </a:buClr>
            </a:pPr>
            <a:r>
              <a:rPr lang="en-US" sz="2000" dirty="0"/>
              <a:t>Minn. Stat. §13.02 subd. 11; Minn Stat. §473.121 subd. 2</a:t>
            </a:r>
          </a:p>
        </p:txBody>
      </p:sp>
    </p:spTree>
    <p:extLst>
      <p:ext uri="{BB962C8B-B14F-4D97-AF65-F5344CB8AC3E}">
        <p14:creationId xmlns:p14="http://schemas.microsoft.com/office/powerpoint/2010/main" val="33285419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825625"/>
            <a:ext cx="8000999" cy="4351338"/>
          </a:xfrm>
        </p:spPr>
        <p:txBody>
          <a:bodyPr>
            <a:normAutofit fontScale="92500"/>
          </a:bodyPr>
          <a:lstStyle/>
          <a:p>
            <a:r>
              <a:rPr lang="en-US" sz="2800" dirty="0"/>
              <a:t>Data subjects have the right to challenge the accuracy and completeness of data about themselves.</a:t>
            </a:r>
          </a:p>
          <a:p>
            <a:r>
              <a:rPr lang="en-US" sz="2800" dirty="0"/>
              <a:t>Data being challenged must be:</a:t>
            </a:r>
          </a:p>
          <a:p>
            <a:pPr lvl="1"/>
            <a:r>
              <a:rPr lang="en-US" sz="2600" dirty="0"/>
              <a:t>Public or private</a:t>
            </a:r>
          </a:p>
          <a:p>
            <a:pPr lvl="1"/>
            <a:r>
              <a:rPr lang="en-US" sz="2600" dirty="0"/>
              <a:t>About the person submitting the challenge (or minor child)</a:t>
            </a:r>
          </a:p>
          <a:p>
            <a:r>
              <a:rPr lang="en-US" sz="2800" dirty="0"/>
              <a:t>The data challenge itself must be:</a:t>
            </a:r>
          </a:p>
          <a:p>
            <a:pPr lvl="1"/>
            <a:r>
              <a:rPr lang="en-US" sz="2600" dirty="0"/>
              <a:t>In writing</a:t>
            </a:r>
          </a:p>
          <a:p>
            <a:pPr lvl="1"/>
            <a:r>
              <a:rPr lang="en-US" sz="2600" dirty="0"/>
              <a:t>Addressed to the Responsible Authority </a:t>
            </a:r>
          </a:p>
          <a:p>
            <a:pPr lvl="1"/>
            <a:endParaRPr lang="en-US" dirty="0"/>
          </a:p>
        </p:txBody>
      </p:sp>
      <p:sp>
        <p:nvSpPr>
          <p:cNvPr id="7" name="Title 1"/>
          <p:cNvSpPr>
            <a:spLocks noGrp="1"/>
          </p:cNvSpPr>
          <p:nvPr>
            <p:ph type="title"/>
          </p:nvPr>
        </p:nvSpPr>
        <p:spPr bwMode="ltGray">
          <a:xfrm>
            <a:off x="141510" y="152399"/>
            <a:ext cx="8001000" cy="838201"/>
          </a:xfrm>
        </p:spPr>
        <p:txBody>
          <a:bodyPr>
            <a:normAutofit fontScale="90000"/>
          </a:bodyPr>
          <a:lstStyle/>
          <a:p>
            <a:pPr algn="l"/>
            <a:r>
              <a:rPr lang="en-US" sz="3600" dirty="0"/>
              <a:t>Challenging the accuracy and </a:t>
            </a:r>
            <a:br>
              <a:rPr lang="en-US" sz="3600" dirty="0"/>
            </a:br>
            <a:r>
              <a:rPr lang="en-US" sz="3600" dirty="0"/>
              <a:t>completeness of data</a:t>
            </a:r>
          </a:p>
        </p:txBody>
      </p:sp>
    </p:spTree>
    <p:extLst>
      <p:ext uri="{BB962C8B-B14F-4D97-AF65-F5344CB8AC3E}">
        <p14:creationId xmlns:p14="http://schemas.microsoft.com/office/powerpoint/2010/main" val="32925707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a:t>RA must respond within 30 days by:</a:t>
            </a:r>
          </a:p>
          <a:p>
            <a:pPr lvl="1"/>
            <a:r>
              <a:rPr lang="en-US" sz="2400" dirty="0"/>
              <a:t>Correcting data that are inaccurate/incomplete and notify past recipients of the inaccurate/incomplete data OR</a:t>
            </a:r>
          </a:p>
          <a:p>
            <a:pPr lvl="1"/>
            <a:r>
              <a:rPr lang="en-US" sz="2400" dirty="0"/>
              <a:t>Notifying the data subject that the data are accurate and complete, and their right to appeal</a:t>
            </a:r>
          </a:p>
          <a:p>
            <a:pPr lvl="2"/>
            <a:r>
              <a:rPr lang="en-US" sz="2000" dirty="0"/>
              <a:t>Disputed data can only be disclosed if a statement of disagreement is included with the data</a:t>
            </a:r>
          </a:p>
          <a:p>
            <a:pPr lvl="1"/>
            <a:endParaRPr lang="en-US" sz="1800" dirty="0"/>
          </a:p>
        </p:txBody>
      </p:sp>
      <p:sp>
        <p:nvSpPr>
          <p:cNvPr id="5" name="Title 1"/>
          <p:cNvSpPr>
            <a:spLocks noGrp="1"/>
          </p:cNvSpPr>
          <p:nvPr>
            <p:ph type="title"/>
          </p:nvPr>
        </p:nvSpPr>
        <p:spPr bwMode="ltGray">
          <a:xfrm>
            <a:off x="89262" y="152399"/>
            <a:ext cx="8001000" cy="838201"/>
          </a:xfrm>
        </p:spPr>
        <p:txBody>
          <a:bodyPr>
            <a:normAutofit fontScale="90000"/>
          </a:bodyPr>
          <a:lstStyle/>
          <a:p>
            <a:pPr algn="l"/>
            <a:r>
              <a:rPr lang="en-US" sz="3600" dirty="0"/>
              <a:t>What do you need to do </a:t>
            </a:r>
            <a:br>
              <a:rPr lang="en-US" sz="3600" dirty="0"/>
            </a:br>
            <a:r>
              <a:rPr lang="en-US" sz="3600" dirty="0"/>
              <a:t>when you receive a data challenge?</a:t>
            </a:r>
          </a:p>
        </p:txBody>
      </p:sp>
    </p:spTree>
    <p:extLst>
      <p:ext uri="{BB962C8B-B14F-4D97-AF65-F5344CB8AC3E}">
        <p14:creationId xmlns:p14="http://schemas.microsoft.com/office/powerpoint/2010/main" val="208738427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8834" y="1818042"/>
            <a:ext cx="7626332" cy="4212515"/>
          </a:xfrm>
        </p:spPr>
        <p:txBody>
          <a:bodyPr>
            <a:noAutofit/>
          </a:bodyPr>
          <a:lstStyle/>
          <a:p>
            <a:pPr marL="257175" lvl="1" indent="-257175">
              <a:buClr>
                <a:srgbClr val="0054A6"/>
              </a:buClr>
            </a:pPr>
            <a:r>
              <a:rPr lang="en-US" sz="2400" dirty="0"/>
              <a:t>Data subject can appeal to the Commissioner of Administration</a:t>
            </a:r>
          </a:p>
          <a:p>
            <a:pPr>
              <a:buClr>
                <a:srgbClr val="0054A6"/>
              </a:buClr>
            </a:pPr>
            <a:r>
              <a:rPr lang="en-US" sz="2400" dirty="0"/>
              <a:t> A complete appeal that is not resolved through informal resolution is set for a contested case hearing</a:t>
            </a:r>
          </a:p>
          <a:p>
            <a:pPr lvl="1">
              <a:buClr>
                <a:srgbClr val="0054A6"/>
              </a:buClr>
            </a:pPr>
            <a:r>
              <a:rPr lang="en-US" sz="2000" dirty="0"/>
              <a:t>Entity pays for hearing </a:t>
            </a:r>
          </a:p>
          <a:p>
            <a:pPr>
              <a:buClr>
                <a:srgbClr val="0054A6"/>
              </a:buClr>
            </a:pPr>
            <a:r>
              <a:rPr lang="en-US" sz="2400" dirty="0"/>
              <a:t>Commissioner may dismiss appeal if it is not timely, data was presented as evidence in court, or appellant is not the data subject.</a:t>
            </a:r>
          </a:p>
        </p:txBody>
      </p:sp>
      <p:sp>
        <p:nvSpPr>
          <p:cNvPr id="5" name="Title 1"/>
          <p:cNvSpPr>
            <a:spLocks noGrp="1"/>
          </p:cNvSpPr>
          <p:nvPr>
            <p:ph type="title"/>
          </p:nvPr>
        </p:nvSpPr>
        <p:spPr bwMode="ltGray">
          <a:xfrm>
            <a:off x="128447" y="152399"/>
            <a:ext cx="8001000" cy="838201"/>
          </a:xfrm>
        </p:spPr>
        <p:txBody>
          <a:bodyPr>
            <a:normAutofit/>
          </a:bodyPr>
          <a:lstStyle/>
          <a:p>
            <a:pPr algn="l"/>
            <a:r>
              <a:rPr lang="en-US" sz="3600" dirty="0"/>
              <a:t>Data challenge appeals</a:t>
            </a:r>
          </a:p>
        </p:txBody>
      </p:sp>
    </p:spTree>
    <p:extLst>
      <p:ext uri="{BB962C8B-B14F-4D97-AF65-F5344CB8AC3E}">
        <p14:creationId xmlns:p14="http://schemas.microsoft.com/office/powerpoint/2010/main" val="41993159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800" dirty="0"/>
              <a:t>Data Breaches</a:t>
            </a:r>
          </a:p>
        </p:txBody>
      </p:sp>
    </p:spTree>
    <p:extLst>
      <p:ext uri="{BB962C8B-B14F-4D97-AF65-F5344CB8AC3E}">
        <p14:creationId xmlns:p14="http://schemas.microsoft.com/office/powerpoint/2010/main" val="22930590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00200"/>
            <a:ext cx="8686800" cy="4953000"/>
          </a:xfrm>
        </p:spPr>
        <p:txBody>
          <a:bodyPr>
            <a:normAutofit/>
          </a:bodyPr>
          <a:lstStyle/>
          <a:p>
            <a:pPr>
              <a:buClr>
                <a:srgbClr val="1F497D"/>
              </a:buClr>
            </a:pPr>
            <a:r>
              <a:rPr lang="en-US" sz="2900" dirty="0">
                <a:solidFill>
                  <a:prstClr val="black"/>
                </a:solidFill>
              </a:rPr>
              <a:t>Statute defines “breach of the security of the data”</a:t>
            </a:r>
          </a:p>
          <a:p>
            <a:pPr lvl="1">
              <a:buClr>
                <a:srgbClr val="1F497D"/>
              </a:buClr>
            </a:pPr>
            <a:r>
              <a:rPr lang="en-US" sz="2500" dirty="0">
                <a:solidFill>
                  <a:prstClr val="black"/>
                </a:solidFill>
              </a:rPr>
              <a:t>Unauthorized acquisition by an unauthorized person that compromises security and classification of data</a:t>
            </a:r>
          </a:p>
          <a:p>
            <a:pPr lvl="1">
              <a:buClr>
                <a:srgbClr val="1F497D"/>
              </a:buClr>
            </a:pPr>
            <a:r>
              <a:rPr lang="en-US" sz="2500" dirty="0">
                <a:solidFill>
                  <a:prstClr val="black"/>
                </a:solidFill>
              </a:rPr>
              <a:t>Unauthorized acquisition = obtained, accessed, or viewed data with </a:t>
            </a:r>
            <a:r>
              <a:rPr lang="en-US" sz="2500" b="1" dirty="0">
                <a:solidFill>
                  <a:prstClr val="black"/>
                </a:solidFill>
              </a:rPr>
              <a:t>intent</a:t>
            </a:r>
            <a:r>
              <a:rPr lang="en-US" sz="2500" dirty="0">
                <a:solidFill>
                  <a:prstClr val="black"/>
                </a:solidFill>
              </a:rPr>
              <a:t> to use data for nongovernmental purposes</a:t>
            </a:r>
          </a:p>
          <a:p>
            <a:pPr lvl="1">
              <a:buClr>
                <a:srgbClr val="1F497D"/>
              </a:buClr>
            </a:pPr>
            <a:r>
              <a:rPr lang="en-US" sz="2500" dirty="0">
                <a:solidFill>
                  <a:prstClr val="black"/>
                </a:solidFill>
              </a:rPr>
              <a:t>Unauthorized person = any person who accesses data without a work assignment</a:t>
            </a:r>
          </a:p>
        </p:txBody>
      </p:sp>
      <p:pic>
        <p:nvPicPr>
          <p:cNvPr id="4" name="Picture 3" descr="four padlocks - three closed blue locks and one open red lock" title="data breach"/>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2300" y="5053012"/>
            <a:ext cx="2667000" cy="1500188"/>
          </a:xfrm>
          <a:prstGeom prst="rect">
            <a:avLst/>
          </a:prstGeom>
        </p:spPr>
      </p:pic>
      <p:sp>
        <p:nvSpPr>
          <p:cNvPr id="5" name="Title 1"/>
          <p:cNvSpPr txBox="1">
            <a:spLocks/>
          </p:cNvSpPr>
          <p:nvPr/>
        </p:nvSpPr>
        <p:spPr bwMode="ltGray">
          <a:xfrm>
            <a:off x="38100" y="152400"/>
            <a:ext cx="8001000" cy="838201"/>
          </a:xfrm>
          <a:prstGeom prst="rect">
            <a:avLst/>
          </a:prstGeom>
        </p:spPr>
        <p:txBody>
          <a:bodyPr vert="horz" lIns="91440" tIns="45720" rIns="91440" bIns="45720" rtlCol="0" anchor="ctr">
            <a:normAutofit lnSpcReduction="10000"/>
          </a:bodyPr>
          <a:lstStyle>
            <a:lvl1pPr algn="r" defTabSz="685800" rtl="0" eaLnBrk="1" latinLnBrk="0" hangingPunct="1">
              <a:lnSpc>
                <a:spcPct val="90000"/>
              </a:lnSpc>
              <a:spcBef>
                <a:spcPct val="0"/>
              </a:spcBef>
              <a:buNone/>
              <a:defRPr sz="2700" b="0" i="0" u="none" kern="1200">
                <a:solidFill>
                  <a:schemeClr val="bg1"/>
                </a:solidFill>
                <a:latin typeface="+mj-lt"/>
                <a:ea typeface="+mj-ea"/>
                <a:cs typeface="+mj-cs"/>
              </a:defRPr>
            </a:lvl1pPr>
          </a:lstStyle>
          <a:p>
            <a:pPr algn="l"/>
            <a:r>
              <a:rPr lang="en-US" sz="3600" dirty="0"/>
              <a:t>Data Breaches</a:t>
            </a:r>
          </a:p>
          <a:p>
            <a:pPr algn="l"/>
            <a:r>
              <a:rPr lang="en-US" sz="2200" dirty="0"/>
              <a:t>(Minn. Stat. § 13.055) </a:t>
            </a:r>
          </a:p>
        </p:txBody>
      </p:sp>
    </p:spTree>
    <p:extLst>
      <p:ext uri="{BB962C8B-B14F-4D97-AF65-F5344CB8AC3E}">
        <p14:creationId xmlns:p14="http://schemas.microsoft.com/office/powerpoint/2010/main" val="32313649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Clr>
                <a:srgbClr val="1F497D"/>
              </a:buClr>
            </a:pPr>
            <a:r>
              <a:rPr lang="en-US" sz="2800" dirty="0"/>
              <a:t>There has been a breach that generally triggers a notice under section 13.055 when ALL of the following apply:</a:t>
            </a:r>
          </a:p>
          <a:p>
            <a:pPr lvl="1"/>
            <a:r>
              <a:rPr lang="en-US" sz="2400" dirty="0"/>
              <a:t>A person, </a:t>
            </a:r>
          </a:p>
          <a:p>
            <a:pPr lvl="1"/>
            <a:r>
              <a:rPr lang="en-US" sz="2400" dirty="0"/>
              <a:t>Views or takes private or confidential data, </a:t>
            </a:r>
          </a:p>
          <a:p>
            <a:pPr lvl="1"/>
            <a:r>
              <a:rPr lang="en-US" sz="2400" dirty="0"/>
              <a:t>Without permission or statutory authority, and </a:t>
            </a:r>
          </a:p>
          <a:p>
            <a:pPr lvl="1"/>
            <a:r>
              <a:rPr lang="en-US" sz="2400" dirty="0"/>
              <a:t>With the intent to use the private or confidential data for nongovernmental purposes</a:t>
            </a:r>
          </a:p>
        </p:txBody>
      </p:sp>
      <p:sp>
        <p:nvSpPr>
          <p:cNvPr id="5" name="Title 1"/>
          <p:cNvSpPr>
            <a:spLocks noGrp="1"/>
          </p:cNvSpPr>
          <p:nvPr>
            <p:ph type="title"/>
          </p:nvPr>
        </p:nvSpPr>
        <p:spPr bwMode="ltGray">
          <a:xfrm>
            <a:off x="12700" y="152400"/>
            <a:ext cx="8382000" cy="838201"/>
          </a:xfrm>
        </p:spPr>
        <p:txBody>
          <a:bodyPr>
            <a:normAutofit/>
          </a:bodyPr>
          <a:lstStyle/>
          <a:p>
            <a:pPr algn="l"/>
            <a:r>
              <a:rPr lang="en-US" sz="3600" dirty="0"/>
              <a:t>When has there been a data breach?</a:t>
            </a:r>
          </a:p>
        </p:txBody>
      </p:sp>
    </p:spTree>
    <p:extLst>
      <p:ext uri="{BB962C8B-B14F-4D97-AF65-F5344CB8AC3E}">
        <p14:creationId xmlns:p14="http://schemas.microsoft.com/office/powerpoint/2010/main" val="37348751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a:t>In writing </a:t>
            </a:r>
          </a:p>
          <a:p>
            <a:r>
              <a:rPr lang="en-US" sz="3200" dirty="0"/>
              <a:t>Inform the individual that a report will be prepared about the breach investigation </a:t>
            </a:r>
          </a:p>
          <a:p>
            <a:r>
              <a:rPr lang="en-US" sz="3200" dirty="0"/>
              <a:t>State that an individual may request a copy of the report by mail or email </a:t>
            </a:r>
          </a:p>
          <a:p>
            <a:r>
              <a:rPr lang="en-US" sz="3200" dirty="0"/>
              <a:t>Sent without unreasonable delay</a:t>
            </a:r>
          </a:p>
        </p:txBody>
      </p:sp>
      <p:sp>
        <p:nvSpPr>
          <p:cNvPr id="6" name="Title 1"/>
          <p:cNvSpPr>
            <a:spLocks noGrp="1"/>
          </p:cNvSpPr>
          <p:nvPr>
            <p:ph type="title"/>
          </p:nvPr>
        </p:nvSpPr>
        <p:spPr bwMode="ltGray">
          <a:xfrm>
            <a:off x="12700" y="152400"/>
            <a:ext cx="8001000" cy="838201"/>
          </a:xfrm>
        </p:spPr>
        <p:txBody>
          <a:bodyPr>
            <a:normAutofit/>
          </a:bodyPr>
          <a:lstStyle/>
          <a:p>
            <a:pPr algn="l"/>
            <a:r>
              <a:rPr lang="en-US" sz="3600" dirty="0"/>
              <a:t>What should a breach notice look like?</a:t>
            </a:r>
          </a:p>
        </p:txBody>
      </p:sp>
    </p:spTree>
    <p:extLst>
      <p:ext uri="{BB962C8B-B14F-4D97-AF65-F5344CB8AC3E}">
        <p14:creationId xmlns:p14="http://schemas.microsoft.com/office/powerpoint/2010/main" val="5757775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sz="2400" dirty="0"/>
              <a:t>First class mail or electronic notice</a:t>
            </a:r>
          </a:p>
          <a:p>
            <a:r>
              <a:rPr lang="en-US" sz="2400" dirty="0"/>
              <a:t>Substitute notice is an option if:</a:t>
            </a:r>
          </a:p>
          <a:p>
            <a:pPr lvl="1"/>
            <a:r>
              <a:rPr lang="en-US" sz="2000" dirty="0"/>
              <a:t>Cost of written notice exceeds $250,000 or the group exceeds 500,000, or</a:t>
            </a:r>
          </a:p>
          <a:p>
            <a:pPr lvl="1"/>
            <a:r>
              <a:rPr lang="en-US" sz="2000" dirty="0"/>
              <a:t>Entity does not have sufficient contact information</a:t>
            </a:r>
          </a:p>
          <a:p>
            <a:r>
              <a:rPr lang="en-US" sz="2400" dirty="0"/>
              <a:t>Substitute notice must include:</a:t>
            </a:r>
          </a:p>
          <a:p>
            <a:pPr lvl="1"/>
            <a:r>
              <a:rPr lang="en-US" sz="2000" dirty="0"/>
              <a:t>Email notice if the entity has an email address for affected individuals</a:t>
            </a:r>
          </a:p>
          <a:p>
            <a:pPr lvl="1"/>
            <a:r>
              <a:rPr lang="en-US" sz="2000" dirty="0"/>
              <a:t>Post the notice on the website of the entity, if the entity maintains a website</a:t>
            </a:r>
          </a:p>
          <a:p>
            <a:pPr lvl="1"/>
            <a:r>
              <a:rPr lang="en-US" sz="2000" dirty="0"/>
              <a:t>Provide notification to major media outlets within the entity’s jurisdiction</a:t>
            </a:r>
          </a:p>
          <a:p>
            <a:r>
              <a:rPr lang="en-US" sz="2400" dirty="0"/>
              <a:t>Entity must notify consumer reporting agencies if a breach requires notification to more than 1,000 individuals</a:t>
            </a:r>
            <a:endParaRPr lang="en-US" sz="2300" dirty="0"/>
          </a:p>
        </p:txBody>
      </p:sp>
      <p:sp>
        <p:nvSpPr>
          <p:cNvPr id="5" name="Title 1"/>
          <p:cNvSpPr>
            <a:spLocks noGrp="1"/>
          </p:cNvSpPr>
          <p:nvPr>
            <p:ph type="title"/>
          </p:nvPr>
        </p:nvSpPr>
        <p:spPr bwMode="ltGray">
          <a:xfrm>
            <a:off x="0" y="228600"/>
            <a:ext cx="7886700" cy="914400"/>
          </a:xfrm>
        </p:spPr>
        <p:txBody>
          <a:bodyPr>
            <a:normAutofit/>
          </a:bodyPr>
          <a:lstStyle/>
          <a:p>
            <a:pPr algn="l"/>
            <a:r>
              <a:rPr lang="en-US" sz="3600" dirty="0"/>
              <a:t>How must an entity provide notice?</a:t>
            </a:r>
          </a:p>
        </p:txBody>
      </p:sp>
    </p:spTree>
    <p:extLst>
      <p:ext uri="{BB962C8B-B14F-4D97-AF65-F5344CB8AC3E}">
        <p14:creationId xmlns:p14="http://schemas.microsoft.com/office/powerpoint/2010/main" val="12128063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sz="2400" dirty="0"/>
              <a:t>Entity must complete an investigation and prepare a report, including facts and the results of the investigation</a:t>
            </a:r>
          </a:p>
          <a:p>
            <a:r>
              <a:rPr lang="en-US" sz="2400" dirty="0"/>
              <a:t>If the breach involved unauthorized access by an employee, the report must include:</a:t>
            </a:r>
          </a:p>
          <a:p>
            <a:pPr lvl="1"/>
            <a:r>
              <a:rPr lang="en-US" sz="2000" dirty="0"/>
              <a:t>Description of the data that were accessed or acquired</a:t>
            </a:r>
          </a:p>
          <a:p>
            <a:pPr lvl="1"/>
            <a:r>
              <a:rPr lang="en-US" sz="2000" dirty="0"/>
              <a:t>Number of individuals affected </a:t>
            </a:r>
          </a:p>
          <a:p>
            <a:r>
              <a:rPr lang="en-US" sz="2400" dirty="0"/>
              <a:t>If there is a final disposition of disciplinary action against an employee, the report must include:</a:t>
            </a:r>
          </a:p>
          <a:p>
            <a:pPr lvl="1"/>
            <a:r>
              <a:rPr lang="en-US" sz="2000" dirty="0"/>
              <a:t>Name of each responsible employee</a:t>
            </a:r>
          </a:p>
          <a:p>
            <a:pPr lvl="1"/>
            <a:r>
              <a:rPr lang="en-US" sz="2000" dirty="0"/>
              <a:t>Final disposition of discipline taken in response</a:t>
            </a:r>
          </a:p>
        </p:txBody>
      </p:sp>
      <p:sp>
        <p:nvSpPr>
          <p:cNvPr id="6" name="Title 1"/>
          <p:cNvSpPr>
            <a:spLocks noGrp="1"/>
          </p:cNvSpPr>
          <p:nvPr>
            <p:ph type="title"/>
          </p:nvPr>
        </p:nvSpPr>
        <p:spPr bwMode="ltGray">
          <a:xfrm>
            <a:off x="38100" y="152400"/>
            <a:ext cx="8001000" cy="838201"/>
          </a:xfrm>
        </p:spPr>
        <p:txBody>
          <a:bodyPr>
            <a:normAutofit fontScale="90000"/>
          </a:bodyPr>
          <a:lstStyle/>
          <a:p>
            <a:pPr algn="l"/>
            <a:r>
              <a:rPr lang="en-US" sz="3600" dirty="0"/>
              <a:t>What type of report is required following  a breach investigation?</a:t>
            </a:r>
          </a:p>
        </p:txBody>
      </p:sp>
    </p:spTree>
    <p:extLst>
      <p:ext uri="{BB962C8B-B14F-4D97-AF65-F5344CB8AC3E}">
        <p14:creationId xmlns:p14="http://schemas.microsoft.com/office/powerpoint/2010/main" val="12212528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sz="2400" dirty="0"/>
              <a:t>Yearly security assessment of any personal information entity maintains</a:t>
            </a:r>
          </a:p>
          <a:p>
            <a:r>
              <a:rPr lang="en-US" sz="2400" dirty="0"/>
              <a:t>“Personal information” is an individual's first name or first initial and last name in combination with one or more of these elements when unencrypted:</a:t>
            </a:r>
          </a:p>
          <a:p>
            <a:pPr lvl="1"/>
            <a:r>
              <a:rPr lang="en-US" sz="2000" dirty="0"/>
              <a:t>Social security number</a:t>
            </a:r>
          </a:p>
          <a:p>
            <a:pPr lvl="1"/>
            <a:r>
              <a:rPr lang="en-US" sz="2000" dirty="0"/>
              <a:t>Driver's license number or Minnesota ID card number</a:t>
            </a:r>
          </a:p>
          <a:p>
            <a:pPr lvl="1"/>
            <a:r>
              <a:rPr lang="en-US" sz="2000" dirty="0"/>
              <a:t>Account number or credit/debit card number in combination with the security code, access code, or password</a:t>
            </a:r>
          </a:p>
          <a:p>
            <a:r>
              <a:rPr lang="en-US" sz="2400" dirty="0"/>
              <a:t>Security assessment will vary depending on personal information maintained</a:t>
            </a:r>
          </a:p>
        </p:txBody>
      </p:sp>
      <p:sp>
        <p:nvSpPr>
          <p:cNvPr id="5" name="Title 1"/>
          <p:cNvSpPr>
            <a:spLocks noGrp="1"/>
          </p:cNvSpPr>
          <p:nvPr>
            <p:ph type="title"/>
          </p:nvPr>
        </p:nvSpPr>
        <p:spPr bwMode="ltGray">
          <a:xfrm>
            <a:off x="0" y="76200"/>
            <a:ext cx="8077200" cy="1066800"/>
          </a:xfrm>
        </p:spPr>
        <p:txBody>
          <a:bodyPr>
            <a:normAutofit/>
          </a:bodyPr>
          <a:lstStyle/>
          <a:p>
            <a:pPr algn="l"/>
            <a:r>
              <a:rPr lang="en-US" sz="3600" dirty="0"/>
              <a:t>Data breach annual security assessment</a:t>
            </a:r>
          </a:p>
        </p:txBody>
      </p:sp>
    </p:spTree>
    <p:extLst>
      <p:ext uri="{BB962C8B-B14F-4D97-AF65-F5344CB8AC3E}">
        <p14:creationId xmlns:p14="http://schemas.microsoft.com/office/powerpoint/2010/main" val="1828958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satellite phot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6899" y="4282872"/>
            <a:ext cx="1672814" cy="1207294"/>
          </a:xfrm>
          <a:prstGeom prst="rect">
            <a:avLst/>
          </a:prstGeom>
        </p:spPr>
      </p:pic>
      <p:pic>
        <p:nvPicPr>
          <p:cNvPr id="16" name="Picture 15" descr="email inbox"/>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447" y="4282872"/>
            <a:ext cx="1495451" cy="1209842"/>
          </a:xfrm>
          <a:prstGeom prst="rect">
            <a:avLst/>
          </a:prstGeom>
          <a:gradFill>
            <a:gsLst>
              <a:gs pos="0">
                <a:schemeClr val="accent1">
                  <a:alpha val="11000"/>
                  <a:lumMod val="0"/>
                  <a:lumOff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glow rad="127000">
              <a:schemeClr val="accent1">
                <a:alpha val="0"/>
              </a:schemeClr>
            </a:glow>
          </a:effectLst>
        </p:spPr>
      </p:pic>
      <p:pic>
        <p:nvPicPr>
          <p:cNvPr id="15" name="Picture 14" descr="security camera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6079" y="4282871"/>
            <a:ext cx="1595369" cy="1207294"/>
          </a:xfrm>
          <a:prstGeom prst="rect">
            <a:avLst/>
          </a:prstGeom>
        </p:spPr>
      </p:pic>
      <p:pic>
        <p:nvPicPr>
          <p:cNvPr id="13" name="Picture 12" descr="CD-ROM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32837" y="4282872"/>
            <a:ext cx="1483241" cy="1207294"/>
          </a:xfrm>
          <a:prstGeom prst="rect">
            <a:avLst/>
          </a:prstGeom>
        </p:spPr>
      </p:pic>
      <p:pic>
        <p:nvPicPr>
          <p:cNvPr id="5" name="Picture 4" descr="paper file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8650" y="4282872"/>
            <a:ext cx="1604185" cy="1207294"/>
          </a:xfrm>
          <a:prstGeom prst="rect">
            <a:avLst/>
          </a:prstGeom>
        </p:spPr>
      </p:pic>
      <p:sp>
        <p:nvSpPr>
          <p:cNvPr id="9" name="Subtitle 2"/>
          <p:cNvSpPr>
            <a:spLocks noGrp="1"/>
          </p:cNvSpPr>
          <p:nvPr>
            <p:ph idx="1"/>
          </p:nvPr>
        </p:nvSpPr>
        <p:spPr>
          <a:xfrm>
            <a:off x="397041" y="1503946"/>
            <a:ext cx="8082671" cy="2776375"/>
          </a:xfrm>
        </p:spPr>
        <p:txBody>
          <a:bodyPr anchor="ctr">
            <a:normAutofit/>
          </a:bodyPr>
          <a:lstStyle/>
          <a:p>
            <a:pPr marL="0" indent="0">
              <a:buClr>
                <a:srgbClr val="0054A6"/>
              </a:buClr>
              <a:buNone/>
            </a:pPr>
            <a:r>
              <a:rPr lang="en-US" sz="2800" dirty="0"/>
              <a:t>“All data collected, created, received, maintained or disseminated by any government entity regardless of its physical form, storage media or conditions of use.”</a:t>
            </a:r>
          </a:p>
          <a:p>
            <a:pPr>
              <a:buClr>
                <a:srgbClr val="0054A6"/>
              </a:buClr>
              <a:buNone/>
            </a:pPr>
            <a:r>
              <a:rPr lang="en-US" sz="2800" dirty="0"/>
              <a:t>	(Minn. Stat. § 13.02, </a:t>
            </a:r>
            <a:r>
              <a:rPr lang="en-US" sz="2800" dirty="0" err="1"/>
              <a:t>subd</a:t>
            </a:r>
            <a:r>
              <a:rPr lang="en-US" sz="2800" dirty="0"/>
              <a:t>. 7)</a:t>
            </a:r>
          </a:p>
        </p:txBody>
      </p:sp>
      <p:sp>
        <p:nvSpPr>
          <p:cNvPr id="2" name="Title 1"/>
          <p:cNvSpPr>
            <a:spLocks noGrp="1"/>
          </p:cNvSpPr>
          <p:nvPr>
            <p:ph type="title"/>
          </p:nvPr>
        </p:nvSpPr>
        <p:spPr bwMode="ltGray">
          <a:xfrm>
            <a:off x="0" y="0"/>
            <a:ext cx="9144000" cy="1219200"/>
          </a:xfrm>
        </p:spPr>
        <p:txBody>
          <a:bodyPr>
            <a:normAutofit/>
          </a:bodyPr>
          <a:lstStyle/>
          <a:p>
            <a:pPr algn="l"/>
            <a:r>
              <a:rPr lang="en-US" sz="3600" dirty="0"/>
              <a:t>Government data defined</a:t>
            </a:r>
          </a:p>
        </p:txBody>
      </p:sp>
    </p:spTree>
    <p:extLst>
      <p:ext uri="{BB962C8B-B14F-4D97-AF65-F5344CB8AC3E}">
        <p14:creationId xmlns:p14="http://schemas.microsoft.com/office/powerpoint/2010/main" val="41742157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descr="chart" title="OLA notification"/>
          <p:cNvGraphicFramePr>
            <a:graphicFrameLocks/>
          </p:cNvGraphicFramePr>
          <p:nvPr/>
        </p:nvGraphicFramePr>
        <p:xfrm>
          <a:off x="228598" y="1752600"/>
          <a:ext cx="8686801" cy="4826061"/>
        </p:xfrm>
        <a:graphic>
          <a:graphicData uri="http://schemas.openxmlformats.org/drawingml/2006/table">
            <a:tbl>
              <a:tblPr firstRow="1" bandRow="1">
                <a:tableStyleId>{5C22544A-7EE6-4342-B048-85BDC9FD1C3A}</a:tableStyleId>
              </a:tblPr>
              <a:tblGrid>
                <a:gridCol w="5638802">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295399">
                  <a:extLst>
                    <a:ext uri="{9D8B030D-6E8A-4147-A177-3AD203B41FA5}">
                      <a16:colId xmlns:a16="http://schemas.microsoft.com/office/drawing/2014/main" val="20002"/>
                    </a:ext>
                  </a:extLst>
                </a:gridCol>
              </a:tblGrid>
              <a:tr h="838200">
                <a:tc>
                  <a:txBody>
                    <a:bodyPr/>
                    <a:lstStyle/>
                    <a:p>
                      <a:endParaRPr lang="en-US" sz="1600" dirty="0">
                        <a:solidFill>
                          <a:srgbClr val="7030A0"/>
                        </a:solidFill>
                      </a:endParaRPr>
                    </a:p>
                  </a:txBody>
                  <a:tcPr anchor="ctr">
                    <a:solidFill>
                      <a:schemeClr val="tx1">
                        <a:lumMod val="10000"/>
                        <a:lumOff val="90000"/>
                      </a:schemeClr>
                    </a:solidFill>
                  </a:tcPr>
                </a:tc>
                <a:tc>
                  <a:txBody>
                    <a:bodyPr/>
                    <a:lstStyle/>
                    <a:p>
                      <a:r>
                        <a:rPr lang="en-US" sz="2800" dirty="0">
                          <a:solidFill>
                            <a:schemeClr val="tx1"/>
                          </a:solidFill>
                        </a:rPr>
                        <a:t>Corrective Action</a:t>
                      </a:r>
                    </a:p>
                  </a:txBody>
                  <a:tcPr anchor="ctr">
                    <a:solidFill>
                      <a:schemeClr val="tx1">
                        <a:lumMod val="10000"/>
                        <a:lumOff val="90000"/>
                      </a:schemeClr>
                    </a:solidFill>
                  </a:tcPr>
                </a:tc>
                <a:tc>
                  <a:txBody>
                    <a:bodyPr/>
                    <a:lstStyle/>
                    <a:p>
                      <a:r>
                        <a:rPr lang="en-US" sz="2800" dirty="0">
                          <a:solidFill>
                            <a:schemeClr val="tx1"/>
                          </a:solidFill>
                        </a:rPr>
                        <a:t>13.055 Notice</a:t>
                      </a:r>
                      <a:r>
                        <a:rPr lang="en-US" sz="2800" baseline="0" dirty="0">
                          <a:solidFill>
                            <a:schemeClr val="tx1"/>
                          </a:solidFill>
                        </a:rPr>
                        <a:t> </a:t>
                      </a:r>
                      <a:endParaRPr lang="en-US" sz="2800" dirty="0">
                        <a:solidFill>
                          <a:schemeClr val="tx1"/>
                        </a:solidFill>
                      </a:endParaRPr>
                    </a:p>
                  </a:txBody>
                  <a:tcPr anchor="ctr">
                    <a:solidFill>
                      <a:schemeClr val="tx1">
                        <a:lumMod val="10000"/>
                        <a:lumOff val="90000"/>
                      </a:schemeClr>
                    </a:solidFill>
                  </a:tcPr>
                </a:tc>
                <a:extLst>
                  <a:ext uri="{0D108BD9-81ED-4DB2-BD59-A6C34878D82A}">
                    <a16:rowId xmlns:a16="http://schemas.microsoft.com/office/drawing/2014/main" val="10000"/>
                  </a:ext>
                </a:extLst>
              </a:tr>
              <a:tr h="546815">
                <a:tc>
                  <a:txBody>
                    <a:bodyPr/>
                    <a:lstStyle/>
                    <a:p>
                      <a:r>
                        <a:rPr lang="en-US" sz="2400" dirty="0"/>
                        <a:t>Accidentally accesses not public database </a:t>
                      </a:r>
                    </a:p>
                  </a:txBody>
                  <a:tcPr anchor="ctr"/>
                </a:tc>
                <a:tc>
                  <a:txBody>
                    <a:bodyPr/>
                    <a:lstStyle/>
                    <a:p>
                      <a:r>
                        <a:rPr lang="en-US" sz="2400" dirty="0"/>
                        <a:t>Yes</a:t>
                      </a:r>
                    </a:p>
                  </a:txBody>
                  <a:tcPr anchor="ctr"/>
                </a:tc>
                <a:tc>
                  <a:txBody>
                    <a:bodyPr/>
                    <a:lstStyle/>
                    <a:p>
                      <a:r>
                        <a:rPr lang="en-US" sz="2400" dirty="0">
                          <a:solidFill>
                            <a:schemeClr val="tx1"/>
                          </a:solidFill>
                        </a:rPr>
                        <a:t>No</a:t>
                      </a:r>
                    </a:p>
                  </a:txBody>
                  <a:tcPr anchor="ctr"/>
                </a:tc>
                <a:extLst>
                  <a:ext uri="{0D108BD9-81ED-4DB2-BD59-A6C34878D82A}">
                    <a16:rowId xmlns:a16="http://schemas.microsoft.com/office/drawing/2014/main" val="10001"/>
                  </a:ext>
                </a:extLst>
              </a:tr>
              <a:tr h="9569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Incorrectly types email address and sends not public data to wrong government employee</a:t>
                      </a:r>
                    </a:p>
                  </a:txBody>
                  <a:tcPr anchor="ctr"/>
                </a:tc>
                <a:tc>
                  <a:txBody>
                    <a:bodyPr/>
                    <a:lstStyle/>
                    <a:p>
                      <a:r>
                        <a:rPr lang="en-US" sz="2400" dirty="0"/>
                        <a:t>Yes</a:t>
                      </a:r>
                    </a:p>
                  </a:txBody>
                  <a:tcPr anchor="ctr"/>
                </a:tc>
                <a:tc>
                  <a:txBody>
                    <a:bodyPr/>
                    <a:lstStyle/>
                    <a:p>
                      <a:r>
                        <a:rPr lang="en-US" sz="2400" dirty="0">
                          <a:solidFill>
                            <a:schemeClr val="tx1"/>
                          </a:solidFill>
                        </a:rPr>
                        <a:t>No</a:t>
                      </a:r>
                    </a:p>
                  </a:txBody>
                  <a:tcPr anchor="ctr"/>
                </a:tc>
                <a:extLst>
                  <a:ext uri="{0D108BD9-81ED-4DB2-BD59-A6C34878D82A}">
                    <a16:rowId xmlns:a16="http://schemas.microsoft.com/office/drawing/2014/main" val="10002"/>
                  </a:ext>
                </a:extLst>
              </a:tr>
              <a:tr h="9569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Inadvertently reads report with not public data without appropriate work assignment</a:t>
                      </a:r>
                    </a:p>
                  </a:txBody>
                  <a:tcPr anchor="ctr"/>
                </a:tc>
                <a:tc>
                  <a:txBody>
                    <a:bodyPr/>
                    <a:lstStyle/>
                    <a:p>
                      <a:r>
                        <a:rPr lang="en-US" sz="2400" dirty="0"/>
                        <a:t>Yes</a:t>
                      </a:r>
                    </a:p>
                  </a:txBody>
                  <a:tcPr anchor="ctr"/>
                </a:tc>
                <a:tc>
                  <a:txBody>
                    <a:bodyPr/>
                    <a:lstStyle/>
                    <a:p>
                      <a:r>
                        <a:rPr lang="en-US" sz="2400" dirty="0">
                          <a:solidFill>
                            <a:schemeClr val="tx1"/>
                          </a:solidFill>
                        </a:rPr>
                        <a:t>No</a:t>
                      </a:r>
                    </a:p>
                  </a:txBody>
                  <a:tcPr anchor="ctr"/>
                </a:tc>
                <a:extLst>
                  <a:ext uri="{0D108BD9-81ED-4DB2-BD59-A6C34878D82A}">
                    <a16:rowId xmlns:a16="http://schemas.microsoft.com/office/drawing/2014/main" val="10003"/>
                  </a:ext>
                </a:extLst>
              </a:tr>
              <a:tr h="933114">
                <a:tc>
                  <a:txBody>
                    <a:bodyPr/>
                    <a:lstStyle/>
                    <a:p>
                      <a:r>
                        <a:rPr lang="en-US" sz="2400" dirty="0"/>
                        <a:t>Looks</a:t>
                      </a:r>
                      <a:r>
                        <a:rPr lang="en-US" sz="2400" baseline="0" dirty="0"/>
                        <a:t> up driver’s license data about new neighbor without appropriate work assignment</a:t>
                      </a:r>
                      <a:endParaRPr lang="en-US" sz="2400" dirty="0"/>
                    </a:p>
                  </a:txBody>
                  <a:tcPr anchor="ctr"/>
                </a:tc>
                <a:tc>
                  <a:txBody>
                    <a:bodyPr/>
                    <a:lstStyle/>
                    <a:p>
                      <a:r>
                        <a:rPr lang="en-US" sz="2400" dirty="0"/>
                        <a:t>Yes</a:t>
                      </a:r>
                    </a:p>
                  </a:txBody>
                  <a:tcPr anchor="ctr"/>
                </a:tc>
                <a:tc>
                  <a:txBody>
                    <a:bodyPr/>
                    <a:lstStyle/>
                    <a:p>
                      <a:r>
                        <a:rPr lang="en-US" sz="2400" dirty="0">
                          <a:solidFill>
                            <a:schemeClr val="tx1"/>
                          </a:solidFill>
                        </a:rPr>
                        <a:t>Yes</a:t>
                      </a:r>
                    </a:p>
                  </a:txBody>
                  <a:tcPr anchor="ctr"/>
                </a:tc>
                <a:extLst>
                  <a:ext uri="{0D108BD9-81ED-4DB2-BD59-A6C34878D82A}">
                    <a16:rowId xmlns:a16="http://schemas.microsoft.com/office/drawing/2014/main" val="10004"/>
                  </a:ext>
                </a:extLst>
              </a:tr>
            </a:tbl>
          </a:graphicData>
        </a:graphic>
      </p:graphicFrame>
      <p:sp>
        <p:nvSpPr>
          <p:cNvPr id="5" name="Title 1"/>
          <p:cNvSpPr>
            <a:spLocks noGrp="1"/>
          </p:cNvSpPr>
          <p:nvPr>
            <p:ph type="title"/>
          </p:nvPr>
        </p:nvSpPr>
        <p:spPr bwMode="ltGray">
          <a:xfrm>
            <a:off x="12700" y="152400"/>
            <a:ext cx="8001000" cy="838201"/>
          </a:xfrm>
        </p:spPr>
        <p:txBody>
          <a:bodyPr>
            <a:normAutofit/>
          </a:bodyPr>
          <a:lstStyle/>
          <a:p>
            <a:pPr algn="l"/>
            <a:r>
              <a:rPr lang="en-US" sz="3600" dirty="0"/>
              <a:t>Data breaches?</a:t>
            </a:r>
          </a:p>
        </p:txBody>
      </p:sp>
    </p:spTree>
    <p:extLst>
      <p:ext uri="{BB962C8B-B14F-4D97-AF65-F5344CB8AC3E}">
        <p14:creationId xmlns:p14="http://schemas.microsoft.com/office/powerpoint/2010/main" val="34857562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6546E-577D-0E6C-4238-4CE17EDAFA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A975D3-7245-3464-3881-D844BD2FE7C2}"/>
              </a:ext>
            </a:extLst>
          </p:cNvPr>
          <p:cNvSpPr>
            <a:spLocks noGrp="1"/>
          </p:cNvSpPr>
          <p:nvPr>
            <p:ph type="title"/>
          </p:nvPr>
        </p:nvSpPr>
        <p:spPr>
          <a:xfrm>
            <a:off x="0" y="152400"/>
            <a:ext cx="9144000" cy="914400"/>
          </a:xfrm>
        </p:spPr>
        <p:txBody>
          <a:bodyPr>
            <a:normAutofit/>
          </a:bodyPr>
          <a:lstStyle/>
          <a:p>
            <a:pPr algn="l"/>
            <a:r>
              <a:rPr lang="en-US" sz="3600" dirty="0"/>
              <a:t>Cybersecurity incidents </a:t>
            </a:r>
            <a:br>
              <a:rPr lang="en-US" sz="3600" dirty="0"/>
            </a:br>
            <a:r>
              <a:rPr lang="en-US" sz="2200" dirty="0"/>
              <a:t>(Minn. Stat. §16E.36)</a:t>
            </a:r>
          </a:p>
        </p:txBody>
      </p:sp>
      <p:sp>
        <p:nvSpPr>
          <p:cNvPr id="3" name="Content Placeholder 2">
            <a:extLst>
              <a:ext uri="{FF2B5EF4-FFF2-40B4-BE49-F238E27FC236}">
                <a16:creationId xmlns:a16="http://schemas.microsoft.com/office/drawing/2014/main" id="{1B109E73-11C4-A103-D857-F5CD8E4B06DD}"/>
              </a:ext>
            </a:extLst>
          </p:cNvPr>
          <p:cNvSpPr>
            <a:spLocks noGrp="1"/>
          </p:cNvSpPr>
          <p:nvPr>
            <p:ph idx="1"/>
          </p:nvPr>
        </p:nvSpPr>
        <p:spPr>
          <a:xfrm>
            <a:off x="412124" y="1648496"/>
            <a:ext cx="8103226" cy="4816698"/>
          </a:xfrm>
        </p:spPr>
        <p:txBody>
          <a:bodyPr>
            <a:normAutofit lnSpcReduction="10000"/>
          </a:bodyPr>
          <a:lstStyle/>
          <a:p>
            <a:pPr marL="0" indent="0" algn="ctr">
              <a:buNone/>
            </a:pPr>
            <a:r>
              <a:rPr lang="en-US" sz="2800" dirty="0">
                <a:hlinkClick r:id="rId3"/>
              </a:rPr>
              <a:t>https://mn.gov/mnit/about-mnit/security/cir/</a:t>
            </a:r>
            <a:endParaRPr lang="en-US" sz="2800" dirty="0"/>
          </a:p>
          <a:p>
            <a:r>
              <a:rPr lang="en-US" sz="2800" dirty="0"/>
              <a:t>Requires notification of any cybersecurity incidents to MNIT. New requirement beginning Dec. 1, 2024</a:t>
            </a:r>
          </a:p>
          <a:p>
            <a:r>
              <a:rPr lang="en-US" sz="2800" dirty="0"/>
              <a:t>Applies to all public agencies</a:t>
            </a:r>
          </a:p>
          <a:p>
            <a:r>
              <a:rPr lang="en-US" sz="2800" dirty="0"/>
              <a:t>Cybersecurity incident</a:t>
            </a:r>
          </a:p>
          <a:p>
            <a:pPr lvl="1"/>
            <a:r>
              <a:rPr lang="en-US" sz="2500" dirty="0"/>
              <a:t>An action taken through the use of an information system or network</a:t>
            </a:r>
          </a:p>
          <a:p>
            <a:pPr lvl="1"/>
            <a:r>
              <a:rPr lang="en-US" sz="2500" dirty="0"/>
              <a:t>That results in an actual or potentially adverse effect on an information system, network, or information residing therein</a:t>
            </a:r>
          </a:p>
          <a:p>
            <a:pPr lvl="1"/>
            <a:endParaRPr lang="en-US" sz="2500" dirty="0"/>
          </a:p>
        </p:txBody>
      </p:sp>
    </p:spTree>
    <p:extLst>
      <p:ext uri="{BB962C8B-B14F-4D97-AF65-F5344CB8AC3E}">
        <p14:creationId xmlns:p14="http://schemas.microsoft.com/office/powerpoint/2010/main" val="304015385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800" dirty="0"/>
              <a:t>Scenarios</a:t>
            </a:r>
          </a:p>
        </p:txBody>
      </p:sp>
      <p:sp>
        <p:nvSpPr>
          <p:cNvPr id="12" name="Text Placeholder 7"/>
          <p:cNvSpPr>
            <a:spLocks noGrp="1"/>
          </p:cNvSpPr>
          <p:nvPr>
            <p:ph type="body" sz="quarter" idx="13"/>
          </p:nvPr>
        </p:nvSpPr>
        <p:spPr>
          <a:xfrm>
            <a:off x="152400" y="3498092"/>
            <a:ext cx="8763000" cy="2011031"/>
          </a:xfrm>
        </p:spPr>
        <p:txBody>
          <a:bodyPr anchor="t">
            <a:normAutofit/>
          </a:bodyPr>
          <a:lstStyle/>
          <a:p>
            <a:pPr algn="r"/>
            <a:r>
              <a:rPr lang="en-US" sz="3200" dirty="0"/>
              <a:t>Small group discussion</a:t>
            </a:r>
          </a:p>
        </p:txBody>
      </p:sp>
    </p:spTree>
    <p:extLst>
      <p:ext uri="{BB962C8B-B14F-4D97-AF65-F5344CB8AC3E}">
        <p14:creationId xmlns:p14="http://schemas.microsoft.com/office/powerpoint/2010/main" val="278123736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dirty="0"/>
              <a:t>Contact DPO</a:t>
            </a:r>
          </a:p>
        </p:txBody>
      </p:sp>
      <p:sp>
        <p:nvSpPr>
          <p:cNvPr id="12" name="Text Placeholder 7"/>
          <p:cNvSpPr>
            <a:spLocks noGrp="1"/>
          </p:cNvSpPr>
          <p:nvPr>
            <p:ph type="body" sz="quarter" idx="13"/>
          </p:nvPr>
        </p:nvSpPr>
        <p:spPr>
          <a:xfrm>
            <a:off x="628650" y="3498092"/>
            <a:ext cx="7886700" cy="3010992"/>
          </a:xfrm>
        </p:spPr>
        <p:txBody>
          <a:bodyPr>
            <a:normAutofit/>
          </a:bodyPr>
          <a:lstStyle/>
          <a:p>
            <a:r>
              <a:rPr lang="en-US" sz="2800" dirty="0"/>
              <a:t>651-296-6733</a:t>
            </a:r>
          </a:p>
          <a:p>
            <a:r>
              <a:rPr lang="en-US" sz="2400" dirty="0">
                <a:hlinkClick r:id="rId3"/>
              </a:rPr>
              <a:t>info.dpo@state.mn.us</a:t>
            </a:r>
            <a:r>
              <a:rPr lang="en-US" sz="2400" dirty="0"/>
              <a:t> </a:t>
            </a:r>
          </a:p>
          <a:p>
            <a:r>
              <a:rPr lang="en-US" sz="2400" dirty="0">
                <a:hlinkClick r:id="rId4"/>
              </a:rPr>
              <a:t>https://mn.gov/admin/data-practices/</a:t>
            </a:r>
            <a:endParaRPr lang="en-US" sz="2400" dirty="0"/>
          </a:p>
          <a:p>
            <a:r>
              <a:rPr lang="en-US" sz="2400" dirty="0"/>
              <a:t>YouTube training videos: user/</a:t>
            </a:r>
            <a:r>
              <a:rPr lang="en-US" sz="2400" dirty="0" err="1"/>
              <a:t>infoipad</a:t>
            </a:r>
            <a:endParaRPr lang="en-US" sz="2400" dirty="0"/>
          </a:p>
        </p:txBody>
      </p:sp>
    </p:spTree>
    <p:extLst>
      <p:ext uri="{BB962C8B-B14F-4D97-AF65-F5344CB8AC3E}">
        <p14:creationId xmlns:p14="http://schemas.microsoft.com/office/powerpoint/2010/main" val="16032851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0009&quot;&gt;&lt;/object&gt;&lt;object type=&quot;2&quot; unique_id=&quot;10010&quot;&gt;&lt;object type=&quot;3&quot; unique_id=&quot;10011&quot;&gt;&lt;property id=&quot;20148&quot; value=&quot;5&quot;/&gt;&lt;property id=&quot;20300&quot; value=&quot;Slide 1&quot;/&gt;&lt;property id=&quot;20307&quot; value=&quot;256&quot;/&gt;&lt;/object&gt;&lt;object type=&quot;3&quot; unique_id=&quot;10243&quot;&gt;&lt;property id=&quot;20148&quot; value=&quot;5&quot;/&gt;&lt;property id=&quot;20300&quot; value=&quot;Slide 2&quot;/&gt;&lt;property id=&quot;20307&quot; value=&quot;262&quot;/&gt;&lt;/object&gt;&lt;/object&gt;&lt;/object&gt;&lt;/database&gt;"/>
  <p:tag name="SECTOMILLISECCONVERTED" val="1"/>
</p:tagLst>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2.xml><?xml version="1.0" encoding="utf-8"?>
<a:theme xmlns:a="http://schemas.openxmlformats.org/drawingml/2006/main" name="1_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3.xml><?xml version="1.0" encoding="utf-8"?>
<a:theme xmlns:a="http://schemas.openxmlformats.org/drawingml/2006/main" name="9_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621546A65659245BB0EF2BE4FB85DFA" ma:contentTypeVersion="0" ma:contentTypeDescription="Create a new document." ma:contentTypeScope="" ma:versionID="e8756e74a5e29ed65ebbc8566a384005">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83113D-15F5-4D0C-A3C9-1FB27039D987}">
  <ds:schemaRefs>
    <ds:schemaRef ds:uri="http://schemas.microsoft.com/sharepoint/v3/contenttype/forms"/>
  </ds:schemaRefs>
</ds:datastoreItem>
</file>

<file path=customXml/itemProps2.xml><?xml version="1.0" encoding="utf-8"?>
<ds:datastoreItem xmlns:ds="http://schemas.openxmlformats.org/officeDocument/2006/customXml" ds:itemID="{1456884C-A5FE-4290-BA4A-FFE5A68CB3F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E54535E4-5156-418A-917B-02A5C4274A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9533</TotalTime>
  <Words>4751</Words>
  <Application>Microsoft Office PowerPoint</Application>
  <PresentationFormat>On-screen Show (4:3)</PresentationFormat>
  <Paragraphs>744</Paragraphs>
  <Slides>93</Slides>
  <Notes>81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93</vt:i4>
      </vt:variant>
    </vt:vector>
  </HeadingPairs>
  <TitlesOfParts>
    <vt:vector size="101" baseType="lpstr">
      <vt:lpstr>Aptos</vt:lpstr>
      <vt:lpstr>Arial</vt:lpstr>
      <vt:lpstr>Calibri</vt:lpstr>
      <vt:lpstr>NeueHaasGroteskText Std</vt:lpstr>
      <vt:lpstr>Wingdings</vt:lpstr>
      <vt:lpstr>MN.IT</vt:lpstr>
      <vt:lpstr>1_MN.IT</vt:lpstr>
      <vt:lpstr>9_MN.IT</vt:lpstr>
      <vt:lpstr>Essentials of Data Practices for Responsible Authorities</vt:lpstr>
      <vt:lpstr>Who we are and what we do</vt:lpstr>
      <vt:lpstr>Workshop Agenda</vt:lpstr>
      <vt:lpstr>Topics</vt:lpstr>
      <vt:lpstr>Data Practices Basics</vt:lpstr>
      <vt:lpstr>Data practices policy</vt:lpstr>
      <vt:lpstr>Minnesota Government Data Practices Act</vt:lpstr>
      <vt:lpstr>Application</vt:lpstr>
      <vt:lpstr>Government data defined</vt:lpstr>
      <vt:lpstr>Other data practices related laws</vt:lpstr>
      <vt:lpstr>Lifecycle of government data</vt:lpstr>
      <vt:lpstr>Official records vs. government data</vt:lpstr>
      <vt:lpstr>Chapter 13 check!</vt:lpstr>
      <vt:lpstr>Chapter 13 check!</vt:lpstr>
      <vt:lpstr>Maintaining government data</vt:lpstr>
      <vt:lpstr>Staff with data practices duties</vt:lpstr>
      <vt:lpstr>Duties of the RA</vt:lpstr>
      <vt:lpstr>DPCO duties § 13.05, subd. 13</vt:lpstr>
      <vt:lpstr>Requests for data (Minn. Statutes §§13.03 and 13.04)</vt:lpstr>
      <vt:lpstr>Resources</vt:lpstr>
      <vt:lpstr>Government data</vt:lpstr>
      <vt:lpstr>Classification of government data</vt:lpstr>
      <vt:lpstr>Response time</vt:lpstr>
      <vt:lpstr>Charging for government data</vt:lpstr>
      <vt:lpstr>Other cost considerations</vt:lpstr>
      <vt:lpstr>Responding to data requests Member of the public §13.03</vt:lpstr>
      <vt:lpstr>Responding to data requests Data subject §13.04</vt:lpstr>
      <vt:lpstr>Handling large data requests</vt:lpstr>
      <vt:lpstr>Suspension of response Minn. Stat. § 13.03, subd. 3(g)</vt:lpstr>
      <vt:lpstr>Burdensome vs. harassing</vt:lpstr>
      <vt:lpstr>Outside of the Data Practices Act</vt:lpstr>
      <vt:lpstr>Chapter 13 check!</vt:lpstr>
      <vt:lpstr>Chapter 13 check!</vt:lpstr>
      <vt:lpstr>Limitation on collection of government data Minn. Stat. §13.05, subd. 3 and Minn. Rules part 1205.1500, subp. 4</vt:lpstr>
      <vt:lpstr>Tennessen warning notice (Minn. Stat. §13.04, subd. 2)</vt:lpstr>
      <vt:lpstr>Informed consent Minn. Stat. §13.05, subd. 4 &amp; Minn. R. 1205.1400</vt:lpstr>
      <vt:lpstr>Penalties and remedies</vt:lpstr>
      <vt:lpstr>Morning break</vt:lpstr>
      <vt:lpstr>Morning Scenarios</vt:lpstr>
      <vt:lpstr>Data practices polices and procedures</vt:lpstr>
      <vt:lpstr>Data policies v. procedures</vt:lpstr>
      <vt:lpstr>Access policies Sections 13.025</vt:lpstr>
      <vt:lpstr>Requirements for data access policies</vt:lpstr>
      <vt:lpstr>Requirements for data access policies, cont.</vt:lpstr>
      <vt:lpstr>When has a requester made a request?</vt:lpstr>
      <vt:lpstr>When has a requester not made a request?</vt:lpstr>
      <vt:lpstr>Required data procedures Sections 13.03, subd. 2(a); 13.05; Minn. Rule 1205.0300</vt:lpstr>
      <vt:lpstr>Required data procedures – minors Sections 13.02, subd. 8; 13.05; Minn. Rule 1205.0500</vt:lpstr>
      <vt:lpstr>Considerations for data procedures</vt:lpstr>
      <vt:lpstr>Considerations for data procedures, cont.</vt:lpstr>
      <vt:lpstr>Developing security procedures</vt:lpstr>
      <vt:lpstr>Model policies/procedures</vt:lpstr>
      <vt:lpstr>Training Employees on Data Practices</vt:lpstr>
      <vt:lpstr>Responsible authority duties Minnesota Rules 1205.1100 and 1205.1300</vt:lpstr>
      <vt:lpstr>Goals of employee training</vt:lpstr>
      <vt:lpstr>What all employees should know</vt:lpstr>
      <vt:lpstr>Lunch Break!</vt:lpstr>
      <vt:lpstr>What is public?</vt:lpstr>
      <vt:lpstr>Personnel data, §13.43</vt:lpstr>
      <vt:lpstr>What do you think: Definition</vt:lpstr>
      <vt:lpstr>Personnel data</vt:lpstr>
      <vt:lpstr>Not everything we create is personnel data</vt:lpstr>
      <vt:lpstr>Personal data</vt:lpstr>
      <vt:lpstr>What do you think: Contracts</vt:lpstr>
      <vt:lpstr>Public personnel data includes §13.43, subd. 2</vt:lpstr>
      <vt:lpstr>Public personnel data, cont.</vt:lpstr>
      <vt:lpstr>Public complaint and disciplinary data</vt:lpstr>
      <vt:lpstr>Public disciplinary data – local public officials</vt:lpstr>
      <vt:lpstr>What is disciplinary action?</vt:lpstr>
      <vt:lpstr>Advisory opinions – personnel data</vt:lpstr>
      <vt:lpstr>Data on applicants §13.43, subd. 3</vt:lpstr>
      <vt:lpstr>Elected officials</vt:lpstr>
      <vt:lpstr>What do you think: Personal devices</vt:lpstr>
      <vt:lpstr>What do you think: Personal devices - answer</vt:lpstr>
      <vt:lpstr>4-Part webinar series on personnel data</vt:lpstr>
      <vt:lpstr>Redaction exercise</vt:lpstr>
      <vt:lpstr>Redaction</vt:lpstr>
      <vt:lpstr>Afternoon break</vt:lpstr>
      <vt:lpstr>Data Challenges and Appeals Minnesota Statutes, section 13.04, subd. 4 &amp; Minnesota Rule 1205.1600</vt:lpstr>
      <vt:lpstr>Challenging the accuracy and  completeness of data</vt:lpstr>
      <vt:lpstr>What do you need to do  when you receive a data challenge?</vt:lpstr>
      <vt:lpstr>Data challenge appeals</vt:lpstr>
      <vt:lpstr>Data Breaches</vt:lpstr>
      <vt:lpstr>PowerPoint Presentation</vt:lpstr>
      <vt:lpstr>When has there been a data breach?</vt:lpstr>
      <vt:lpstr>What should a breach notice look like?</vt:lpstr>
      <vt:lpstr>How must an entity provide notice?</vt:lpstr>
      <vt:lpstr>What type of report is required following  a breach investigation?</vt:lpstr>
      <vt:lpstr>Data breach annual security assessment</vt:lpstr>
      <vt:lpstr>Data breaches?</vt:lpstr>
      <vt:lpstr>Cybersecurity incidents  (Minn. Stat. §16E.36)</vt:lpstr>
      <vt:lpstr>Scenarios</vt:lpstr>
      <vt:lpstr>Contact DPO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Meeting Law Workshop 2016</dc:title>
  <dc:creator>IPAD</dc:creator>
  <cp:lastModifiedBy>Moxley-Goldsmith, Taya (ADM)</cp:lastModifiedBy>
  <cp:revision>367</cp:revision>
  <cp:lastPrinted>2019-05-10T18:41:17Z</cp:lastPrinted>
  <dcterms:created xsi:type="dcterms:W3CDTF">2015-07-23T19:22:03Z</dcterms:created>
  <dcterms:modified xsi:type="dcterms:W3CDTF">2026-08-03T20:50:37Z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0x0101002621546A65659245BB0EF2BE4FB85DFA</vt:lpwstr>
  </property>
</Properties>
</file>