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6"/>
  </p:notesMasterIdLst>
  <p:handoutMasterIdLst>
    <p:handoutMasterId r:id="rId27"/>
  </p:handoutMasterIdLst>
  <p:sldIdLst>
    <p:sldId id="406" r:id="rId5"/>
    <p:sldId id="482" r:id="rId6"/>
    <p:sldId id="489" r:id="rId7"/>
    <p:sldId id="492" r:id="rId8"/>
    <p:sldId id="505" r:id="rId9"/>
    <p:sldId id="506" r:id="rId10"/>
    <p:sldId id="508" r:id="rId11"/>
    <p:sldId id="510" r:id="rId12"/>
    <p:sldId id="509" r:id="rId13"/>
    <p:sldId id="511" r:id="rId14"/>
    <p:sldId id="493" r:id="rId15"/>
    <p:sldId id="512" r:id="rId16"/>
    <p:sldId id="513" r:id="rId17"/>
    <p:sldId id="514" r:id="rId18"/>
    <p:sldId id="500" r:id="rId19"/>
    <p:sldId id="515" r:id="rId20"/>
    <p:sldId id="516" r:id="rId21"/>
    <p:sldId id="517" r:id="rId22"/>
    <p:sldId id="518" r:id="rId23"/>
    <p:sldId id="519" r:id="rId24"/>
    <p:sldId id="481"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0000"/>
    <a:srgbClr val="003865"/>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251" autoAdjust="0"/>
  </p:normalViewPr>
  <p:slideViewPr>
    <p:cSldViewPr snapToGrid="0">
      <p:cViewPr varScale="1">
        <p:scale>
          <a:sx n="75" d="100"/>
          <a:sy n="75" d="100"/>
        </p:scale>
        <p:origin x="979"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300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12/19/2024</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Space Planning &amp; Management / Space Inventory &amp; Performance / Space Manager / Space Console	Ref – HQ – Floor 11</a:t>
            </a:r>
          </a:p>
          <a:p>
            <a:endParaRPr lang="en-US" sz="1200" b="0" i="0" kern="1200" dirty="0">
              <a:solidFill>
                <a:schemeClr val="tx1"/>
              </a:solidFill>
              <a:effectLst/>
              <a:latin typeface="NeueHaasGroteskText Std" panose="020B0504020202020204" pitchFamily="34" charset="0"/>
              <a:ea typeface="+mn-ea"/>
              <a:cs typeface="+mn-cs"/>
            </a:endParaRP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a:t>
            </a:r>
            <a:r>
              <a:rPr lang="en-US" dirty="0"/>
              <a:t>Asset Management/Asset Management/Asset Manager/Equipment Systems Console		Ref</a:t>
            </a:r>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414755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Move Management / Enterprise Move Management / Move Coordinator / Examine Move Calendar 	Ref - group moves – 12/1/2019 (use Firefox)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trike="sngStrike" kern="1200" baseline="0" dirty="0">
                <a:solidFill>
                  <a:schemeClr val="tx1"/>
                </a:solidFill>
                <a:effectLst/>
                <a:latin typeface="NeueHaasGroteskText Std" panose="020B0504020202020204" pitchFamily="34" charset="0"/>
                <a:ea typeface="+mn-ea"/>
                <a:cs typeface="+mn-cs"/>
              </a:rPr>
              <a:t>Path:</a:t>
            </a:r>
            <a:r>
              <a:rPr lang="en-US" sz="1200" b="0" i="0" strike="sngStrike" kern="1200" baseline="0" dirty="0">
                <a:solidFill>
                  <a:schemeClr val="tx1"/>
                </a:solidFill>
                <a:effectLst/>
                <a:latin typeface="NeueHaasGroteskText Std" panose="020B0504020202020204" pitchFamily="34" charset="0"/>
                <a:ea typeface="+mn-ea"/>
                <a:cs typeface="+mn-cs"/>
              </a:rPr>
              <a:t> Real Estate Portfolio Management / Lease Administration / Lease Portfolio / Lease Portfolio Console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a:t>
            </a:r>
            <a:r>
              <a:rPr lang="en-US" dirty="0"/>
              <a:t>Real Estate Portfolio Management/Lease Administration/Executive Reports/Buildings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a:t>
            </a:r>
            <a:r>
              <a:rPr lang="en-US" dirty="0"/>
              <a:t>Real Estate Portfolio Management/Lease Administration/Lease Portfolio/... Lease Portfolio Dashboard	Ref - Lease Code: </a:t>
            </a:r>
            <a:r>
              <a:rPr lang="en-US" sz="1200" b="0" i="0" kern="1200" dirty="0">
                <a:solidFill>
                  <a:schemeClr val="tx1"/>
                </a:solidFill>
                <a:effectLst/>
                <a:latin typeface="NeueHaasGroteskText Std" panose="020B0504020202020204" pitchFamily="34" charset="0"/>
                <a:ea typeface="+mn-ea"/>
                <a:cs typeface="+mn-cs"/>
              </a:rPr>
              <a:t>L-HQ-0102</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0166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strike="sngStrike" kern="1200" baseline="0" dirty="0">
                <a:solidFill>
                  <a:schemeClr val="tx1"/>
                </a:solidFill>
                <a:effectLst/>
                <a:latin typeface="NeueHaasGroteskText Std" panose="020B0504020202020204" pitchFamily="34" charset="0"/>
                <a:ea typeface="+mn-ea"/>
                <a:cs typeface="+mn-cs"/>
              </a:rPr>
              <a:t>Path:</a:t>
            </a:r>
            <a:r>
              <a:rPr lang="en-US" sz="1200" b="0" i="0" strike="sngStrike" kern="1200" baseline="0" dirty="0">
                <a:solidFill>
                  <a:schemeClr val="tx1"/>
                </a:solidFill>
                <a:effectLst/>
                <a:latin typeface="NeueHaasGroteskText Std" panose="020B0504020202020204" pitchFamily="34" charset="0"/>
                <a:ea typeface="+mn-ea"/>
                <a:cs typeface="+mn-cs"/>
              </a:rPr>
              <a:t> Building Operations / On Demand Work / Client / Create Request</a:t>
            </a: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Building Operations / On Demand Work / Client / Building Operations Console			Test </a:t>
            </a:r>
          </a:p>
          <a:p>
            <a:endParaRPr lang="en-US" sz="1200" b="0" i="0" kern="1200" dirty="0">
              <a:solidFill>
                <a:schemeClr val="tx1"/>
              </a:solidFill>
              <a:effectLst/>
              <a:latin typeface="NeueHaasGroteskText Std" panose="020B0504020202020204" pitchFamily="34" charset="0"/>
              <a:ea typeface="+mn-ea"/>
              <a:cs typeface="+mn-cs"/>
            </a:endParaRP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Capital Project Management / Condition Assessment / Assessment Manager / Condition Assessment Console	Test – B1300000001</a:t>
            </a:r>
          </a:p>
          <a:p>
            <a:endParaRPr lang="en-US" sz="1200" b="1" i="0" kern="1200" dirty="0">
              <a:solidFill>
                <a:schemeClr val="tx1"/>
              </a:solidFill>
              <a:effectLst/>
              <a:latin typeface="NeueHaasGroteskText Std" panose="020B0504020202020204" pitchFamily="34" charset="0"/>
              <a:ea typeface="+mn-ea"/>
              <a:cs typeface="+mn-cs"/>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88970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Capital Project Management / Project Management / Manage / Management Console		Test – R29-2020-000006</a:t>
            </a:r>
          </a:p>
          <a:p>
            <a:endParaRPr lang="en-US" sz="1200" b="1" i="0" kern="1200" dirty="0">
              <a:solidFill>
                <a:schemeClr val="tx1"/>
              </a:solidFill>
              <a:effectLst/>
              <a:latin typeface="NeueHaasGroteskText Std" panose="020B0504020202020204" pitchFamily="34" charset="0"/>
              <a:ea typeface="+mn-ea"/>
              <a:cs typeface="+mn-cs"/>
            </a:endParaRP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Environmental &amp; Risk Management / Emergency Preparedness / First Responders / Call Up Egress Plans	Test – B0420000445</a:t>
            </a: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Environmental &amp; Risk Management / Emergency Preparedness / Executive / Locate COOP Buildings Map	Test – Arden Hills</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53176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8968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Tracks an average of 125,000 maintenance and work orders annually for State facilities  </a:t>
            </a:r>
          </a:p>
          <a:p>
            <a:r>
              <a:rPr lang="en-US" dirty="0"/>
              <a:t>•	Manages and tracks more than 850 active leases</a:t>
            </a:r>
          </a:p>
          <a:p>
            <a:r>
              <a:rPr lang="en-US" dirty="0"/>
              <a:t>•	Inventories and tracks maintenance history of more than 45,000 facility-supporting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More than 2,500 active users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84665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35 modules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28689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31342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06760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View Analysis Command. </a:t>
            </a:r>
            <a:r>
              <a:rPr lang="en-US" dirty="0"/>
              <a:t>ARCHIBUS users have a reputation for being able to deliver solid information quickly and respond to ad hoc data calls from senior management. How many hospital recovery rooms might be subject to a new change in inspection oversight? How much bioengineering lab space is available in the East Campus for a high-priority project? What research areas might be affected by high vibrations from a renovation next door? What is our total warehouse capacity in Dallas? Which specimen test machines are currently unallocated?</a:t>
            </a:r>
          </a:p>
          <a:p>
            <a:r>
              <a:rPr lang="en-US" b="1" dirty="0"/>
              <a:t>Edit by Columns Command. </a:t>
            </a:r>
            <a:r>
              <a:rPr lang="en-US" dirty="0"/>
              <a:t>Often, Smart Client users manage intensive data with a large number of fields. The Edit by Columns command adds a record-style panel that can view and edit all fields of even very large tables at once. You can page through the records either with the Page up and Page down actions in the record-style panel or by filtering and clicking on rows of the table-style data. For example, the below image shows a table in three columns.</a:t>
            </a:r>
          </a:p>
          <a:p>
            <a:r>
              <a:rPr lang="en-US" b="1" dirty="0"/>
              <a:t>Select Fields Command. </a:t>
            </a:r>
            <a:r>
              <a:rPr lang="en-US" dirty="0"/>
              <a:t>Tables often have dozens of fields, making a specific field or set of fields hard to find.  The Select Fields command adds the ability to filter the field list by a prefix or wildcard to find all related fields in one step.  For instance, you can filter for all cost fields or area fields in one step. For instance, you can filter for all cost fields or area fields in one step or find that field you know ends in "Service Code".</a:t>
            </a:r>
          </a:p>
          <a:p>
            <a:r>
              <a:rPr lang="en-US" b="1" dirty="0"/>
              <a:t>HTTPS Compatible. </a:t>
            </a:r>
            <a:r>
              <a:rPr lang="en-US" dirty="0"/>
              <a:t>The Smart Client and the Smart Client Extensions for AutoCAD and Revit can now support either </a:t>
            </a:r>
            <a:r>
              <a:rPr lang="en-US" dirty="0" err="1"/>
              <a:t>.Net</a:t>
            </a:r>
            <a:r>
              <a:rPr lang="en-US" dirty="0"/>
              <a:t> 4.0 or 4.5, with the result that sites whose IT governance rules dictate the use of TLS 1.1/TLS 1.2 protocols when using HTTPS can do so by using version of Smart Client for </a:t>
            </a:r>
            <a:r>
              <a:rPr lang="en-US" dirty="0" err="1"/>
              <a:t>.Net</a:t>
            </a:r>
            <a:r>
              <a:rPr lang="en-US" dirty="0"/>
              <a:t> 4.5.  </a:t>
            </a:r>
            <a:r>
              <a:rPr lang="en-US" dirty="0" err="1"/>
              <a:t>.Net</a:t>
            </a:r>
            <a:r>
              <a:rPr lang="en-US" dirty="0"/>
              <a:t> 4.0 is still supported for those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09829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64645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4917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341640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solidFill>
                <a:schemeClr val="tx1"/>
              </a:solidFill>
            </a:endParaRPr>
          </a:p>
        </p:txBody>
      </p:sp>
      <p:sp>
        <p:nvSpPr>
          <p:cNvPr id="18" name="Date Placeholder 17"/>
          <p:cNvSpPr>
            <a:spLocks noGrp="1"/>
          </p:cNvSpPr>
          <p:nvPr>
            <p:ph type="dt" sz="half" idx="15"/>
          </p:nvPr>
        </p:nvSpPr>
        <p:spPr/>
        <p:txBody>
          <a:bodyPr/>
          <a:lstStyle/>
          <a:p>
            <a:fld id="{D7ED242C-24FB-43A0-BCB6-43756FC812F6}" type="datetime1">
              <a:rPr lang="en-US" smtClean="0"/>
              <a:t>12/19/2024</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
        <p:nvSpPr>
          <p:cNvPr id="6" name="Text Placeholder 5"/>
          <p:cNvSpPr>
            <a:spLocks noGrp="1"/>
          </p:cNvSpPr>
          <p:nvPr>
            <p:ph type="body" sz="quarter" idx="17" hasCustomPrompt="1"/>
          </p:nvPr>
        </p:nvSpPr>
        <p:spPr>
          <a:xfrm>
            <a:off x="0" y="5540375"/>
            <a:ext cx="12192000" cy="579438"/>
          </a:xfrm>
        </p:spPr>
        <p:txBody>
          <a:bodyPr/>
          <a:lstStyle>
            <a:lvl1pPr marL="0" indent="0" algn="ctr">
              <a:buFontTx/>
              <a:buNone/>
              <a:defRPr baseline="0"/>
            </a:lvl1pPr>
          </a:lstStyle>
          <a:p>
            <a:pPr lvl="0"/>
            <a:r>
              <a:rPr lang="en-US" dirty="0"/>
              <a:t>Subtitle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6795" y="1924967"/>
            <a:ext cx="8518410" cy="1013617"/>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2E8677-C648-465D-82CD-E88587B4845D}" type="datetime1">
              <a:rPr lang="en-US" smtClean="0"/>
              <a:t>12/19/2024</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0D07D7-46FB-4D7C-9C8F-0C340D091257}" type="datetime1">
              <a:rPr lang="en-US" smtClean="0"/>
              <a:t>12/19/2024</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12/19/2024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12/19/2024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12/19/2024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12/19/2024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12/19/2024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12/19/2024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12/19/2024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12/19/2024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Title</a:t>
            </a:r>
          </a:p>
        </p:txBody>
      </p:sp>
      <p:sp>
        <p:nvSpPr>
          <p:cNvPr id="3" name="Rectangle 2"/>
          <p:cNvSpPr/>
          <p:nvPr userDrawn="1"/>
        </p:nvSpPr>
        <p:spPr>
          <a:xfrm>
            <a:off x="0" y="5387787"/>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Subtitle</a:t>
            </a:r>
          </a:p>
        </p:txBody>
      </p:sp>
      <p:sp>
        <p:nvSpPr>
          <p:cNvPr id="18" name="Date Placeholder 17"/>
          <p:cNvSpPr>
            <a:spLocks noGrp="1"/>
          </p:cNvSpPr>
          <p:nvPr>
            <p:ph type="dt" sz="half" idx="15"/>
          </p:nvPr>
        </p:nvSpPr>
        <p:spPr/>
        <p:txBody>
          <a:bodyPr/>
          <a:lstStyle/>
          <a:p>
            <a:fld id="{D7ED242C-24FB-43A0-BCB6-43756FC812F6}" type="datetime1">
              <a:rPr lang="en-US" smtClean="0"/>
              <a:t>12/19/2024</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3952" y="1596721"/>
            <a:ext cx="8584095" cy="1021433"/>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12/19/2024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B4EEDC6-36CA-4209-B482-2ED76AA0BF08}" type="datetime1">
              <a:rPr lang="en-US" smtClean="0"/>
              <a:t>12/19/2024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8DC79626-CE5A-4834-975C-E7305BA2E281}" type="datetime1">
              <a:rPr lang="en-US" smtClean="0"/>
              <a:t>12/19/2024</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12/19/2024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F519661-29C3-4FE0-9FC3-375A85A42C46}" type="datetime1">
              <a:rPr lang="en-US" smtClean="0"/>
              <a:t>12/19/2024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12/19/2024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794" y="6164032"/>
            <a:ext cx="2808042" cy="3341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3952" y="1596721"/>
            <a:ext cx="8584095" cy="1021433"/>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12/19/2024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12/19/2024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12/19/2024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12/19/2024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12/19/2024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12/19/2024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12/19/2024</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12/19/2024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fld id="{37C3B6E0-E413-4EA2-9B23-AF69A1623F89}" type="datetime1">
              <a:rPr lang="en-US" smtClean="0"/>
              <a:pPr/>
              <a:t>12/19/2024</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fld id="{438A7556-21FA-4204-9DD6-1F6FDEC2C796}" type="datetime1">
              <a:rPr lang="en-US" smtClean="0"/>
              <a:pPr/>
              <a:t>12/19/2024</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fld id="{0EB49D9C-C4C1-46A9-AED8-599F8B47287F}" type="datetime1">
              <a:rPr lang="en-US" smtClean="0"/>
              <a:pPr/>
              <a:t>12/19/2024</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12/19/2024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12/19/2024</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fld id="{F8B25D9D-5365-41CD-BF43-4FFFCBF4BBDA}" type="datetime1">
              <a:rPr lang="en-US" smtClean="0"/>
              <a:pPr/>
              <a:t>12/19/2024</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fld id="{8CC894EF-7DC0-4B7C-83F8-29D989AA60F6}" type="datetime1">
              <a:rPr lang="en-US" smtClean="0"/>
              <a:pPr/>
              <a:t>12/19/2024</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12/19/2024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12/19/2024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7172" y="595565"/>
            <a:ext cx="3867920" cy="46024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12/19/2024</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a:t>Minnesota Department of Administration </a:t>
            </a:r>
            <a:r>
              <a:rPr lang="en-US" dirty="0">
                <a:solidFill>
                  <a:schemeClr val="accent1"/>
                </a:solidFill>
              </a:rPr>
              <a:t>|</a:t>
            </a:r>
            <a:r>
              <a:rPr lang="en-US" dirty="0"/>
              <a:t> mn.gov/admin</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12/19/2024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7172" y="360301"/>
            <a:ext cx="3867920" cy="46024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t>12/19/2024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C198DD1-C477-482D-A126-3FBDD1778E48}" type="datetime1">
              <a:rPr lang="en-US" smtClean="0"/>
              <a:t>12/19/2024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t>12/19/2024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85A5BA-A5F9-4138-9E4B-FFD626F6437A}" type="datetime1">
              <a:rPr lang="en-US" smtClean="0"/>
              <a:t>12/19/2024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12/19/2024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gi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test232.realprop.admin.state.mn.us/archibus/login.axvw"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help.archibus.com/user_en/archibus.htm" TargetMode="External"/><Relationship Id="rId7" Type="http://schemas.openxmlformats.org/officeDocument/2006/relationships/hyperlink" Target="https://realprop.admin.state.mn.us/archibus/login.axvw" TargetMode="External"/><Relationship Id="rId2" Type="http://schemas.openxmlformats.org/officeDocument/2006/relationships/hyperlink" Target="https://archibus.com/products/" TargetMode="External"/><Relationship Id="rId1" Type="http://schemas.openxmlformats.org/officeDocument/2006/relationships/slideLayout" Target="../slideLayouts/slideLayout6.xml"/><Relationship Id="rId6" Type="http://schemas.openxmlformats.org/officeDocument/2006/relationships/hyperlink" Target="https://test2023.realprop.admin.state.mn.us/archibus/login.axvw" TargetMode="External"/><Relationship Id="rId5" Type="http://schemas.openxmlformats.org/officeDocument/2006/relationships/hyperlink" Target="https://dev2023.realprop.admin.state.mn.us/archibus/login.axvw" TargetMode="External"/><Relationship Id="rId4" Type="http://schemas.openxmlformats.org/officeDocument/2006/relationships/hyperlink" Target="https://ref2023.realprop.admin.state.mn.us/archibus/login.axv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Jedd.Prokash@state.mn.us" TargetMode="External"/><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b="1" dirty="0">
                <a:latin typeface="Arial"/>
                <a:cs typeface="Arial"/>
              </a:rPr>
              <a:t>Introduction to ARCHIBUS</a:t>
            </a:r>
            <a:endParaRPr lang="en-US" dirty="0"/>
          </a:p>
        </p:txBody>
      </p:sp>
      <p:sp>
        <p:nvSpPr>
          <p:cNvPr id="2" name="TextBox 1"/>
          <p:cNvSpPr txBox="1"/>
          <p:nvPr/>
        </p:nvSpPr>
        <p:spPr>
          <a:xfrm>
            <a:off x="4511752" y="3067050"/>
            <a:ext cx="5908598" cy="584775"/>
          </a:xfrm>
          <a:prstGeom prst="rect">
            <a:avLst/>
          </a:prstGeom>
          <a:noFill/>
        </p:spPr>
        <p:txBody>
          <a:bodyPr wrap="square" rtlCol="0">
            <a:spAutoFit/>
          </a:bodyPr>
          <a:lstStyle/>
          <a:p>
            <a:r>
              <a:rPr lang="en-US" sz="3200" spc="300" dirty="0">
                <a:solidFill>
                  <a:schemeClr val="bg1"/>
                </a:solidFill>
                <a:latin typeface="Blue Highway" panose="02010603020202020303" pitchFamily="2" charset="0"/>
              </a:rPr>
              <a:t>ENTERPRISE REAL PROPERTY</a:t>
            </a:r>
          </a:p>
        </p:txBody>
      </p:sp>
      <p:sp>
        <p:nvSpPr>
          <p:cNvPr id="3" name="TextBox 2"/>
          <p:cNvSpPr txBox="1"/>
          <p:nvPr/>
        </p:nvSpPr>
        <p:spPr>
          <a:xfrm>
            <a:off x="257175" y="5534025"/>
            <a:ext cx="6512745" cy="369332"/>
          </a:xfrm>
          <a:prstGeom prst="rect">
            <a:avLst/>
          </a:prstGeom>
          <a:noFill/>
        </p:spPr>
        <p:txBody>
          <a:bodyPr wrap="none" rtlCol="0">
            <a:spAutoFit/>
          </a:bodyPr>
          <a:lstStyle/>
          <a:p>
            <a:r>
              <a:rPr lang="en-US" dirty="0"/>
              <a:t>ERP Team: Jedd Prokash (presenter), Emilie Casebolt, &amp; Abdi Ahmed</a:t>
            </a:r>
          </a:p>
        </p:txBody>
      </p:sp>
    </p:spTree>
    <p:extLst>
      <p:ext uri="{BB962C8B-B14F-4D97-AF65-F5344CB8AC3E}">
        <p14:creationId xmlns:p14="http://schemas.microsoft.com/office/powerpoint/2010/main" val="883963294"/>
      </p:ext>
    </p:extLst>
  </p:cSld>
  <p:clrMapOvr>
    <a:masterClrMapping/>
  </p:clrMapOvr>
  <mc:AlternateContent xmlns:mc="http://schemas.openxmlformats.org/markup-compatibility/2006" xmlns:p14="http://schemas.microsoft.com/office/powerpoint/2010/main">
    <mc:Choice Requires="p14">
      <p:transition spd="slow" p14:dur="2000" advTm="70503"/>
    </mc:Choice>
    <mc:Fallback xmlns="">
      <p:transition spd="slow" advTm="705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9493-3831-4B21-8AC9-5312159DE4CF}"/>
              </a:ext>
            </a:extLst>
          </p:cNvPr>
          <p:cNvSpPr>
            <a:spLocks noGrp="1"/>
          </p:cNvSpPr>
          <p:nvPr>
            <p:ph type="title"/>
          </p:nvPr>
        </p:nvSpPr>
        <p:spPr/>
        <p:txBody>
          <a:bodyPr/>
          <a:lstStyle/>
          <a:p>
            <a:r>
              <a:rPr lang="en-US" dirty="0"/>
              <a:t>ARCHIBUS Toolboxes</a:t>
            </a:r>
          </a:p>
        </p:txBody>
      </p:sp>
      <p:sp>
        <p:nvSpPr>
          <p:cNvPr id="3" name="Content Placeholder 2">
            <a:extLst>
              <a:ext uri="{FF2B5EF4-FFF2-40B4-BE49-F238E27FC236}">
                <a16:creationId xmlns:a16="http://schemas.microsoft.com/office/drawing/2014/main" id="{B8077237-A246-4551-A27E-A297EF65190B}"/>
              </a:ext>
            </a:extLst>
          </p:cNvPr>
          <p:cNvSpPr>
            <a:spLocks noGrp="1"/>
          </p:cNvSpPr>
          <p:nvPr>
            <p:ph idx="1"/>
          </p:nvPr>
        </p:nvSpPr>
        <p:spPr>
          <a:xfrm>
            <a:off x="838200" y="1825625"/>
            <a:ext cx="5257800" cy="4351338"/>
          </a:xfrm>
        </p:spPr>
        <p:txBody>
          <a:bodyPr/>
          <a:lstStyle/>
          <a:p>
            <a:pPr marL="0" indent="0">
              <a:buNone/>
            </a:pPr>
            <a:r>
              <a:rPr lang="en-US" b="1" dirty="0"/>
              <a:t>ARCHIBUS Platforms (User Interface)</a:t>
            </a:r>
          </a:p>
          <a:p>
            <a:r>
              <a:rPr lang="en-US" dirty="0"/>
              <a:t>Smart Client (built in wall cabinets)</a:t>
            </a:r>
          </a:p>
          <a:p>
            <a:pPr lvl="1"/>
            <a:r>
              <a:rPr lang="en-US" dirty="0"/>
              <a:t>Windows desktop application</a:t>
            </a:r>
          </a:p>
          <a:p>
            <a:r>
              <a:rPr lang="en-US" dirty="0"/>
              <a:t>Web-Central (rolling tool chest)</a:t>
            </a:r>
          </a:p>
          <a:p>
            <a:r>
              <a:rPr lang="en-US" dirty="0"/>
              <a:t>Mobile (handheld toolbox)</a:t>
            </a:r>
          </a:p>
          <a:p>
            <a:endParaRPr lang="en-US" dirty="0"/>
          </a:p>
        </p:txBody>
      </p:sp>
      <p:sp>
        <p:nvSpPr>
          <p:cNvPr id="4" name="Date Placeholder 3">
            <a:extLst>
              <a:ext uri="{FF2B5EF4-FFF2-40B4-BE49-F238E27FC236}">
                <a16:creationId xmlns:a16="http://schemas.microsoft.com/office/drawing/2014/main" id="{FB6A1BAC-C36E-4332-8B35-148A9B80E81B}"/>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FC32BBA8-5CAB-469A-B6A7-7C8C50C53AA9}"/>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5B5A4915-B098-4C2D-A665-1B15ADB2138C}"/>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7" name="Content Placeholder 2">
            <a:extLst>
              <a:ext uri="{FF2B5EF4-FFF2-40B4-BE49-F238E27FC236}">
                <a16:creationId xmlns:a16="http://schemas.microsoft.com/office/drawing/2014/main" id="{E83C6220-8EF1-4A36-B8A9-2C029DF2861E}"/>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ARCHIBUS Environments</a:t>
            </a:r>
          </a:p>
          <a:p>
            <a:r>
              <a:rPr lang="en-US" dirty="0"/>
              <a:t>Reference (Ref2023)</a:t>
            </a:r>
          </a:p>
          <a:p>
            <a:r>
              <a:rPr lang="en-US" dirty="0"/>
              <a:t>Development (Dev2023)</a:t>
            </a:r>
          </a:p>
          <a:p>
            <a:r>
              <a:rPr lang="en-US" dirty="0"/>
              <a:t>Test (Test2023)</a:t>
            </a:r>
          </a:p>
          <a:p>
            <a:r>
              <a:rPr lang="en-US" dirty="0"/>
              <a:t>Production</a:t>
            </a:r>
          </a:p>
          <a:p>
            <a:endParaRPr lang="en-US" dirty="0"/>
          </a:p>
        </p:txBody>
      </p:sp>
    </p:spTree>
    <p:extLst>
      <p:ext uri="{BB962C8B-B14F-4D97-AF65-F5344CB8AC3E}">
        <p14:creationId xmlns:p14="http://schemas.microsoft.com/office/powerpoint/2010/main" val="115373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ARCHIBUS Smart Client</a:t>
            </a:r>
          </a:p>
        </p:txBody>
      </p:sp>
      <p:sp>
        <p:nvSpPr>
          <p:cNvPr id="3" name="Content Placeholder 2"/>
          <p:cNvSpPr>
            <a:spLocks noGrp="1"/>
          </p:cNvSpPr>
          <p:nvPr>
            <p:ph idx="1"/>
          </p:nvPr>
        </p:nvSpPr>
        <p:spPr>
          <a:xfrm>
            <a:off x="838201" y="1825625"/>
            <a:ext cx="4514850" cy="4351338"/>
          </a:xfrm>
        </p:spPr>
        <p:txBody>
          <a:bodyPr>
            <a:normAutofit fontScale="85000" lnSpcReduction="20000"/>
          </a:bodyPr>
          <a:lstStyle/>
          <a:p>
            <a:r>
              <a:rPr lang="en-US" dirty="0"/>
              <a:t>Create and edit database records. </a:t>
            </a:r>
          </a:p>
          <a:p>
            <a:r>
              <a:rPr lang="en-US" dirty="0"/>
              <a:t>Perform bulk data updates</a:t>
            </a:r>
          </a:p>
          <a:p>
            <a:r>
              <a:rPr lang="en-US" dirty="0"/>
              <a:t>Review and analyze data using interactive features,</a:t>
            </a:r>
          </a:p>
          <a:p>
            <a:r>
              <a:rPr lang="en-US" dirty="0"/>
              <a:t>Filter inventory tables</a:t>
            </a:r>
          </a:p>
          <a:p>
            <a:r>
              <a:rPr lang="en-US" dirty="0"/>
              <a:t>Compare and analyze data</a:t>
            </a:r>
          </a:p>
          <a:p>
            <a:r>
              <a:rPr lang="en-US" dirty="0"/>
              <a:t>Transfer your data</a:t>
            </a:r>
          </a:p>
          <a:p>
            <a:r>
              <a:rPr lang="en-US" dirty="0"/>
              <a:t>Generate paginated reports</a:t>
            </a:r>
          </a:p>
          <a:p>
            <a:r>
              <a:rPr lang="en-US" dirty="0"/>
              <a:t>Manage your CAD drawings</a:t>
            </a:r>
          </a:p>
        </p:txBody>
      </p:sp>
      <p:sp>
        <p:nvSpPr>
          <p:cNvPr id="4" name="Date Placeholder 3"/>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25" y="1418768"/>
            <a:ext cx="5984043" cy="3301992"/>
          </a:xfrm>
          <a:prstGeom prst="rect">
            <a:avLst/>
          </a:prstGeom>
        </p:spPr>
      </p:pic>
      <p:pic>
        <p:nvPicPr>
          <p:cNvPr id="9" name="Picture 8" descr="Graphical user interface, application, table, Excel&#10;&#10;Description automatically generated">
            <a:extLst>
              <a:ext uri="{FF2B5EF4-FFF2-40B4-BE49-F238E27FC236}">
                <a16:creationId xmlns:a16="http://schemas.microsoft.com/office/drawing/2014/main" id="{DE2AD452-5071-4164-8735-7E18C3174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124" y="3703981"/>
            <a:ext cx="4877349" cy="2562675"/>
          </a:xfrm>
          <a:prstGeom prst="rect">
            <a:avLst/>
          </a:prstGeom>
        </p:spPr>
      </p:pic>
    </p:spTree>
    <p:extLst>
      <p:ext uri="{BB962C8B-B14F-4D97-AF65-F5344CB8AC3E}">
        <p14:creationId xmlns:p14="http://schemas.microsoft.com/office/powerpoint/2010/main" val="1731282723"/>
      </p:ext>
    </p:extLst>
  </p:cSld>
  <p:clrMapOvr>
    <a:masterClrMapping/>
  </p:clrMapOvr>
  <mc:AlternateContent xmlns:mc="http://schemas.openxmlformats.org/markup-compatibility/2006" xmlns:p14="http://schemas.microsoft.com/office/powerpoint/2010/main">
    <mc:Choice Requires="p14">
      <p:transition spd="slow" p14:dur="2000" advTm="31451"/>
    </mc:Choice>
    <mc:Fallback xmlns="">
      <p:transition spd="slow" advTm="3145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1F7-5B9F-4960-982F-520D21B3DFA3}"/>
              </a:ext>
            </a:extLst>
          </p:cNvPr>
          <p:cNvSpPr>
            <a:spLocks noGrp="1"/>
          </p:cNvSpPr>
          <p:nvPr>
            <p:ph type="title"/>
          </p:nvPr>
        </p:nvSpPr>
        <p:spPr/>
        <p:txBody>
          <a:bodyPr/>
          <a:lstStyle/>
          <a:p>
            <a:r>
              <a:rPr lang="en-US" dirty="0"/>
              <a:t>ARCHIBUS Mobile</a:t>
            </a:r>
          </a:p>
        </p:txBody>
      </p:sp>
      <p:sp>
        <p:nvSpPr>
          <p:cNvPr id="3" name="Content Placeholder 2">
            <a:extLst>
              <a:ext uri="{FF2B5EF4-FFF2-40B4-BE49-F238E27FC236}">
                <a16:creationId xmlns:a16="http://schemas.microsoft.com/office/drawing/2014/main" id="{351C0ED0-2BA2-4A1F-A7E8-5E80FDDCCD7F}"/>
              </a:ext>
            </a:extLst>
          </p:cNvPr>
          <p:cNvSpPr>
            <a:spLocks noGrp="1"/>
          </p:cNvSpPr>
          <p:nvPr>
            <p:ph idx="1"/>
          </p:nvPr>
        </p:nvSpPr>
        <p:spPr>
          <a:xfrm>
            <a:off x="6200774" y="1825625"/>
            <a:ext cx="5153025" cy="4351338"/>
          </a:xfrm>
        </p:spPr>
        <p:txBody>
          <a:bodyPr>
            <a:normAutofit fontScale="92500" lnSpcReduction="10000"/>
          </a:bodyPr>
          <a:lstStyle/>
          <a:p>
            <a:r>
              <a:rPr lang="en-US" dirty="0"/>
              <a:t>    Meet the needs of users who are on-the-go</a:t>
            </a:r>
          </a:p>
          <a:p>
            <a:r>
              <a:rPr lang="en-US" dirty="0"/>
              <a:t>    Improve your space and facility discussions by having space plans at your fingertips.</a:t>
            </a:r>
          </a:p>
          <a:p>
            <a:r>
              <a:rPr lang="en-US" dirty="0"/>
              <a:t>    Improve the accuracy of and speed the collection of data in the field.</a:t>
            </a:r>
          </a:p>
          <a:p>
            <a:r>
              <a:rPr lang="en-US" dirty="0"/>
              <a:t>    Improve the accuracy of field reports and increase productivity by reducing the time spent on paperwork and note-taking.</a:t>
            </a:r>
          </a:p>
        </p:txBody>
      </p:sp>
      <p:sp>
        <p:nvSpPr>
          <p:cNvPr id="4" name="Date Placeholder 3">
            <a:extLst>
              <a:ext uri="{FF2B5EF4-FFF2-40B4-BE49-F238E27FC236}">
                <a16:creationId xmlns:a16="http://schemas.microsoft.com/office/drawing/2014/main" id="{E3FA9E29-F8C6-4785-B34B-941CBD360BF8}"/>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737722AC-7703-4F98-BCF3-90CB5D2F7B10}"/>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2C4DBD73-4F91-42E1-A161-807CFC5579EF}"/>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6E58D613-2D9D-4C00-B23B-299653304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49" y="1469652"/>
            <a:ext cx="2235133" cy="4886697"/>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2574408E-F32B-4A9E-9480-3CFB43AC3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0525" y="1469651"/>
            <a:ext cx="3435475" cy="2397499"/>
          </a:xfrm>
          <a:prstGeom prst="rect">
            <a:avLst/>
          </a:prstGeom>
        </p:spPr>
      </p:pic>
      <p:pic>
        <p:nvPicPr>
          <p:cNvPr id="12" name="Picture 11" descr="Text&#10;&#10;Description automatically generated">
            <a:extLst>
              <a:ext uri="{FF2B5EF4-FFF2-40B4-BE49-F238E27FC236}">
                <a16:creationId xmlns:a16="http://schemas.microsoft.com/office/drawing/2014/main" id="{F1FD5616-977C-451B-8C97-DBA53965E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0524" y="3934799"/>
            <a:ext cx="3435475" cy="2407873"/>
          </a:xfrm>
          <a:prstGeom prst="rect">
            <a:avLst/>
          </a:prstGeom>
        </p:spPr>
      </p:pic>
    </p:spTree>
    <p:extLst>
      <p:ext uri="{BB962C8B-B14F-4D97-AF65-F5344CB8AC3E}">
        <p14:creationId xmlns:p14="http://schemas.microsoft.com/office/powerpoint/2010/main" val="2530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446D-C019-49FC-93B7-31618838E714}"/>
              </a:ext>
            </a:extLst>
          </p:cNvPr>
          <p:cNvSpPr>
            <a:spLocks noGrp="1"/>
          </p:cNvSpPr>
          <p:nvPr>
            <p:ph type="title"/>
          </p:nvPr>
        </p:nvSpPr>
        <p:spPr/>
        <p:txBody>
          <a:bodyPr/>
          <a:lstStyle/>
          <a:p>
            <a:r>
              <a:rPr lang="en-US" dirty="0"/>
              <a:t>ARCHIBUS Web-Central</a:t>
            </a:r>
          </a:p>
        </p:txBody>
      </p:sp>
      <p:sp>
        <p:nvSpPr>
          <p:cNvPr id="3" name="Content Placeholder 2">
            <a:extLst>
              <a:ext uri="{FF2B5EF4-FFF2-40B4-BE49-F238E27FC236}">
                <a16:creationId xmlns:a16="http://schemas.microsoft.com/office/drawing/2014/main" id="{B7E8CFF8-FB0B-4739-BC69-C1A9CE40E063}"/>
              </a:ext>
            </a:extLst>
          </p:cNvPr>
          <p:cNvSpPr>
            <a:spLocks noGrp="1"/>
          </p:cNvSpPr>
          <p:nvPr>
            <p:ph idx="1"/>
          </p:nvPr>
        </p:nvSpPr>
        <p:spPr>
          <a:xfrm>
            <a:off x="838200" y="1424137"/>
            <a:ext cx="10515600" cy="2818948"/>
          </a:xfrm>
        </p:spPr>
        <p:txBody>
          <a:bodyPr>
            <a:normAutofit fontScale="92500" lnSpcReduction="10000"/>
          </a:bodyPr>
          <a:lstStyle/>
          <a:p>
            <a:pPr marL="0" indent="0">
              <a:buNone/>
            </a:pPr>
            <a:r>
              <a:rPr lang="en-US" b="1" dirty="0"/>
              <a:t>User Interfaces </a:t>
            </a:r>
          </a:p>
          <a:p>
            <a:r>
              <a:rPr lang="en-US" dirty="0"/>
              <a:t>Process Navigator</a:t>
            </a:r>
          </a:p>
          <a:p>
            <a:r>
              <a:rPr lang="en-US" dirty="0"/>
              <a:t>Home Page – Page Navigator</a:t>
            </a:r>
          </a:p>
          <a:p>
            <a:r>
              <a:rPr lang="en-US" dirty="0"/>
              <a:t>Dashboard </a:t>
            </a:r>
          </a:p>
          <a:p>
            <a:r>
              <a:rPr lang="en-US" dirty="0"/>
              <a:t>Accessible Navigator</a:t>
            </a:r>
          </a:p>
        </p:txBody>
      </p:sp>
      <p:sp>
        <p:nvSpPr>
          <p:cNvPr id="4" name="Date Placeholder 3">
            <a:extLst>
              <a:ext uri="{FF2B5EF4-FFF2-40B4-BE49-F238E27FC236}">
                <a16:creationId xmlns:a16="http://schemas.microsoft.com/office/drawing/2014/main" id="{0904D104-CABB-4B3C-A781-BD7EFEB3D6FC}"/>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D78663DF-D2DF-40A0-B02E-55524EC18DC6}"/>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0519C98E-D95E-497A-9112-331372A23150}"/>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8" name="Picture 7" descr="Graphical user interface&#10;&#10;Description automatically generated">
            <a:extLst>
              <a:ext uri="{FF2B5EF4-FFF2-40B4-BE49-F238E27FC236}">
                <a16:creationId xmlns:a16="http://schemas.microsoft.com/office/drawing/2014/main" id="{A1A100D8-6CF7-47B8-81F8-E2CFF38D0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574" y="1385367"/>
            <a:ext cx="3943350" cy="2594179"/>
          </a:xfrm>
          <a:prstGeom prst="rect">
            <a:avLst/>
          </a:prstGeom>
        </p:spPr>
      </p:pic>
      <p:pic>
        <p:nvPicPr>
          <p:cNvPr id="9" name="Picture 8">
            <a:extLst>
              <a:ext uri="{FF2B5EF4-FFF2-40B4-BE49-F238E27FC236}">
                <a16:creationId xmlns:a16="http://schemas.microsoft.com/office/drawing/2014/main" id="{70242AA1-86DC-4924-8743-D1D793CB6C50}"/>
              </a:ext>
            </a:extLst>
          </p:cNvPr>
          <p:cNvPicPr>
            <a:picLocks noChangeAspect="1"/>
          </p:cNvPicPr>
          <p:nvPr/>
        </p:nvPicPr>
        <p:blipFill>
          <a:blip r:embed="rId4"/>
          <a:stretch>
            <a:fillRect/>
          </a:stretch>
        </p:blipFill>
        <p:spPr>
          <a:xfrm>
            <a:off x="7270838" y="4069239"/>
            <a:ext cx="4222574" cy="2278903"/>
          </a:xfrm>
          <a:prstGeom prst="rect">
            <a:avLst/>
          </a:prstGeom>
        </p:spPr>
      </p:pic>
      <p:pic>
        <p:nvPicPr>
          <p:cNvPr id="11" name="Picture 10" descr="Graphical user interface, application, email&#10;&#10;Description automatically generated">
            <a:extLst>
              <a:ext uri="{FF2B5EF4-FFF2-40B4-BE49-F238E27FC236}">
                <a16:creationId xmlns:a16="http://schemas.microsoft.com/office/drawing/2014/main" id="{6E3896A0-7F6B-4EA3-A1B2-F0072B87B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495" y="4336883"/>
            <a:ext cx="4821150" cy="1925669"/>
          </a:xfrm>
          <a:prstGeom prst="rect">
            <a:avLst/>
          </a:prstGeom>
        </p:spPr>
      </p:pic>
    </p:spTree>
    <p:extLst>
      <p:ext uri="{BB962C8B-B14F-4D97-AF65-F5344CB8AC3E}">
        <p14:creationId xmlns:p14="http://schemas.microsoft.com/office/powerpoint/2010/main" val="106743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D658-F491-40D9-A2A0-6638A65D26DC}"/>
              </a:ext>
            </a:extLst>
          </p:cNvPr>
          <p:cNvSpPr>
            <a:spLocks noGrp="1"/>
          </p:cNvSpPr>
          <p:nvPr>
            <p:ph type="title"/>
          </p:nvPr>
        </p:nvSpPr>
        <p:spPr/>
        <p:txBody>
          <a:bodyPr/>
          <a:lstStyle/>
          <a:p>
            <a:r>
              <a:rPr lang="en-US" dirty="0"/>
              <a:t>ARCHIBUS Web-Central Demo</a:t>
            </a:r>
          </a:p>
        </p:txBody>
      </p:sp>
      <p:sp>
        <p:nvSpPr>
          <p:cNvPr id="3" name="Content Placeholder 2">
            <a:extLst>
              <a:ext uri="{FF2B5EF4-FFF2-40B4-BE49-F238E27FC236}">
                <a16:creationId xmlns:a16="http://schemas.microsoft.com/office/drawing/2014/main" id="{F9B3ED3B-C7FD-4026-B1DC-1E7BDDC5736D}"/>
              </a:ext>
            </a:extLst>
          </p:cNvPr>
          <p:cNvSpPr>
            <a:spLocks noGrp="1"/>
          </p:cNvSpPr>
          <p:nvPr>
            <p:ph idx="1"/>
          </p:nvPr>
        </p:nvSpPr>
        <p:spPr/>
        <p:txBody>
          <a:bodyPr/>
          <a:lstStyle/>
          <a:p>
            <a:pPr marL="0" indent="0">
              <a:buNone/>
            </a:pPr>
            <a:r>
              <a:rPr lang="en-US" dirty="0">
                <a:hlinkClick r:id="rId2"/>
              </a:rPr>
              <a:t>https://test2023.realprop.admin.state.mn.us/archibus/login.axvw</a:t>
            </a:r>
            <a:r>
              <a:rPr lang="en-US" dirty="0"/>
              <a:t> </a:t>
            </a:r>
          </a:p>
        </p:txBody>
      </p:sp>
      <p:sp>
        <p:nvSpPr>
          <p:cNvPr id="4" name="Date Placeholder 3">
            <a:extLst>
              <a:ext uri="{FF2B5EF4-FFF2-40B4-BE49-F238E27FC236}">
                <a16:creationId xmlns:a16="http://schemas.microsoft.com/office/drawing/2014/main" id="{16A3CDB7-5F8B-404A-9E84-23E059233F16}"/>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B04DCC6D-E11F-4561-B384-D794A271A4C3}"/>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378B11E9-2303-4BC0-943F-F80C2197E897}"/>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59868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ARCHIBUS: Home Pages and Metrics</a:t>
            </a:r>
          </a:p>
        </p:txBody>
      </p:sp>
      <p:sp>
        <p:nvSpPr>
          <p:cNvPr id="3" name="Content Placeholder 2"/>
          <p:cNvSpPr>
            <a:spLocks noGrp="1"/>
          </p:cNvSpPr>
          <p:nvPr>
            <p:ph idx="1"/>
          </p:nvPr>
        </p:nvSpPr>
        <p:spPr>
          <a:xfrm>
            <a:off x="838200" y="1825625"/>
            <a:ext cx="5042095" cy="4351338"/>
          </a:xfrm>
        </p:spPr>
        <p:txBody>
          <a:bodyPr/>
          <a:lstStyle/>
          <a:p>
            <a:r>
              <a:rPr lang="en-US" dirty="0"/>
              <a:t>Use home page for simpler use of Archibus</a:t>
            </a:r>
          </a:p>
          <a:p>
            <a:r>
              <a:rPr lang="en-US" dirty="0"/>
              <a:t>Don’t need to see or navigate through what you don’t use</a:t>
            </a:r>
          </a:p>
          <a:p>
            <a:r>
              <a:rPr lang="en-US" dirty="0"/>
              <a:t>Metrics to help to stay on top of work with alerts</a:t>
            </a:r>
          </a:p>
          <a:p>
            <a:r>
              <a:rPr lang="en-US" dirty="0"/>
              <a:t>Shows performance with key indicators</a:t>
            </a:r>
          </a:p>
        </p:txBody>
      </p:sp>
      <p:sp>
        <p:nvSpPr>
          <p:cNvPr id="4" name="Date Placeholder 3"/>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pic>
        <p:nvPicPr>
          <p:cNvPr id="7" name="Picture 6"/>
          <p:cNvPicPr>
            <a:picLocks noChangeAspect="1"/>
          </p:cNvPicPr>
          <p:nvPr/>
        </p:nvPicPr>
        <p:blipFill>
          <a:blip r:embed="rId3"/>
          <a:stretch>
            <a:fillRect/>
          </a:stretch>
        </p:blipFill>
        <p:spPr>
          <a:xfrm>
            <a:off x="6096000" y="2388332"/>
            <a:ext cx="5847471" cy="3155852"/>
          </a:xfrm>
          <a:prstGeom prst="rect">
            <a:avLst/>
          </a:prstGeom>
        </p:spPr>
      </p:pic>
    </p:spTree>
    <p:extLst>
      <p:ext uri="{BB962C8B-B14F-4D97-AF65-F5344CB8AC3E}">
        <p14:creationId xmlns:p14="http://schemas.microsoft.com/office/powerpoint/2010/main" val="562033471"/>
      </p:ext>
    </p:extLst>
  </p:cSld>
  <p:clrMapOvr>
    <a:masterClrMapping/>
  </p:clrMapOvr>
  <mc:AlternateContent xmlns:mc="http://schemas.openxmlformats.org/markup-compatibility/2006" xmlns:p14="http://schemas.microsoft.com/office/powerpoint/2010/main">
    <mc:Choice Requires="p14">
      <p:transition spd="slow" p14:dur="2000" advTm="41276"/>
    </mc:Choice>
    <mc:Fallback xmlns="">
      <p:transition spd="slow" advTm="4127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B088-0E0C-4DFE-A219-E6936BD85F8F}"/>
              </a:ext>
            </a:extLst>
          </p:cNvPr>
          <p:cNvSpPr>
            <a:spLocks noGrp="1"/>
          </p:cNvSpPr>
          <p:nvPr>
            <p:ph type="title"/>
          </p:nvPr>
        </p:nvSpPr>
        <p:spPr/>
        <p:txBody>
          <a:bodyPr/>
          <a:lstStyle/>
          <a:p>
            <a:r>
              <a:rPr lang="en-US" dirty="0"/>
              <a:t>ARCHIBUS Modules</a:t>
            </a:r>
          </a:p>
        </p:txBody>
      </p:sp>
      <p:sp>
        <p:nvSpPr>
          <p:cNvPr id="4" name="Date Placeholder 3">
            <a:extLst>
              <a:ext uri="{FF2B5EF4-FFF2-40B4-BE49-F238E27FC236}">
                <a16:creationId xmlns:a16="http://schemas.microsoft.com/office/drawing/2014/main" id="{5DC96682-A482-43FB-AA40-F7C4686D5483}"/>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B603AFCE-43D4-4A64-B973-9B0B5DC3F24A}"/>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7F43E406-4331-4178-B06D-DCD69D9388E5}"/>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7" name="Content Placeholder 2">
            <a:extLst>
              <a:ext uri="{FF2B5EF4-FFF2-40B4-BE49-F238E27FC236}">
                <a16:creationId xmlns:a16="http://schemas.microsoft.com/office/drawing/2014/main" id="{1B9BF577-D6D6-4F93-8DCD-EAC5C11172D0}"/>
              </a:ext>
            </a:extLst>
          </p:cNvPr>
          <p:cNvSpPr txBox="1">
            <a:spLocks/>
          </p:cNvSpPr>
          <p:nvPr/>
        </p:nvSpPr>
        <p:spPr>
          <a:xfrm>
            <a:off x="612648" y="1600200"/>
            <a:ext cx="5483352" cy="28575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Space Management </a:t>
            </a:r>
          </a:p>
          <a:p>
            <a:pPr lvl="1"/>
            <a:r>
              <a:rPr lang="en-US" sz="2200" dirty="0">
                <a:latin typeface="Arial" panose="020B0604020202020204" pitchFamily="34" charset="0"/>
                <a:cs typeface="Arial" panose="020B0604020202020204" pitchFamily="34" charset="0"/>
              </a:rPr>
              <a:t>Utilized by all agencies and Space Management Services </a:t>
            </a:r>
          </a:p>
          <a:p>
            <a:pPr lvl="1"/>
            <a:r>
              <a:rPr lang="en-US" sz="2200" dirty="0">
                <a:latin typeface="Arial" panose="020B0604020202020204" pitchFamily="34" charset="0"/>
                <a:cs typeface="Arial" panose="020B0604020202020204" pitchFamily="34" charset="0"/>
              </a:rPr>
              <a:t>Contains floor plans (AutoCAD/Revit), building background data, and land inventory</a:t>
            </a:r>
          </a:p>
          <a:p>
            <a:pPr lvl="2"/>
            <a:r>
              <a:rPr lang="en-US" sz="2200" dirty="0">
                <a:latin typeface="Arial" panose="020B0604020202020204" pitchFamily="34" charset="0"/>
                <a:cs typeface="Arial" panose="020B0604020202020204" pitchFamily="34" charset="0"/>
              </a:rPr>
              <a:t>CAD drawings are the foundation of Archibus </a:t>
            </a:r>
          </a:p>
          <a:p>
            <a:pPr lvl="1"/>
            <a:r>
              <a:rPr lang="en-US" sz="2200" dirty="0">
                <a:latin typeface="Arial" panose="020B0604020202020204" pitchFamily="34" charset="0"/>
                <a:cs typeface="Arial" panose="020B0604020202020204" pitchFamily="34" charset="0"/>
              </a:rPr>
              <a:t>Maximizes space utilization by efficient inventory, planning, management and allocation of space</a:t>
            </a:r>
          </a:p>
          <a:p>
            <a:pPr marL="0" indent="0">
              <a:buFont typeface="Arial" panose="020B0604020202020204" pitchFamily="34" charset="0"/>
              <a:buNone/>
            </a:pPr>
            <a:endParaRPr lang="en-US" dirty="0"/>
          </a:p>
        </p:txBody>
      </p:sp>
      <p:sp>
        <p:nvSpPr>
          <p:cNvPr id="8" name="Content Placeholder 2">
            <a:extLst>
              <a:ext uri="{FF2B5EF4-FFF2-40B4-BE49-F238E27FC236}">
                <a16:creationId xmlns:a16="http://schemas.microsoft.com/office/drawing/2014/main" id="{87597CD5-DA41-4CA8-81AB-252DCE92F8FE}"/>
              </a:ext>
            </a:extLst>
          </p:cNvPr>
          <p:cNvSpPr txBox="1">
            <a:spLocks/>
          </p:cNvSpPr>
          <p:nvPr/>
        </p:nvSpPr>
        <p:spPr>
          <a:xfrm>
            <a:off x="6096000" y="3429001"/>
            <a:ext cx="5346577" cy="2857500"/>
          </a:xfrm>
          <a:prstGeom prst="rect">
            <a:avLst/>
          </a:prstGeom>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600" b="1" dirty="0">
                <a:latin typeface="Arial" panose="020B0604020202020204" pitchFamily="34" charset="0"/>
                <a:cs typeface="Arial" panose="020B0604020202020204" pitchFamily="34" charset="0"/>
              </a:rPr>
              <a:t>Asset Management</a:t>
            </a:r>
          </a:p>
          <a:p>
            <a:pPr lvl="1">
              <a:buFont typeface="Arial" panose="020B0604020202020204" pitchFamily="34" charset="0"/>
              <a:buChar char="•"/>
            </a:pPr>
            <a:r>
              <a:rPr lang="en-US" sz="2900" dirty="0">
                <a:latin typeface="Arial" panose="020B0604020202020204" pitchFamily="34" charset="0"/>
                <a:cs typeface="Arial" panose="020B0604020202020204" pitchFamily="34" charset="0"/>
              </a:rPr>
              <a:t>Equipment useful life is monitored</a:t>
            </a:r>
          </a:p>
          <a:p>
            <a:pPr lvl="1">
              <a:buFont typeface="Arial" panose="020B0604020202020204" pitchFamily="34" charset="0"/>
              <a:buChar char="•"/>
            </a:pPr>
            <a:r>
              <a:rPr lang="en-US" sz="2900" dirty="0">
                <a:latin typeface="Arial" panose="020B0604020202020204" pitchFamily="34" charset="0"/>
                <a:cs typeface="Arial" panose="020B0604020202020204" pitchFamily="34" charset="0"/>
              </a:rPr>
              <a:t>History of equipment maintenance can easily be retrieved to see preventive maintenance log or reoccurring issues</a:t>
            </a:r>
          </a:p>
          <a:p>
            <a:pPr lvl="1">
              <a:buFont typeface="Arial" panose="020B0604020202020204" pitchFamily="34" charset="0"/>
              <a:buChar char="•"/>
            </a:pPr>
            <a:r>
              <a:rPr lang="en-US" sz="2900" dirty="0">
                <a:latin typeface="Arial" panose="020B0604020202020204" pitchFamily="34" charset="0"/>
                <a:cs typeface="Arial" panose="020B0604020202020204" pitchFamily="34" charset="0"/>
              </a:rPr>
              <a:t>Used to identify equipment for overhaul or replacement before failure</a:t>
            </a:r>
          </a:p>
          <a:p>
            <a:pPr lvl="1">
              <a:buFont typeface="Arial" panose="020B0604020202020204" pitchFamily="34" charset="0"/>
              <a:buChar char="•"/>
            </a:pPr>
            <a:r>
              <a:rPr lang="en-US" sz="2900" dirty="0">
                <a:latin typeface="Arial" panose="020B0604020202020204" pitchFamily="34" charset="0"/>
                <a:cs typeface="Arial" panose="020B0604020202020204" pitchFamily="34" charset="0"/>
              </a:rPr>
              <a:t>Equipment and furniture can be tracked by account code, location, type, useful life, manufacturer, age, warranty expirations and incidents</a:t>
            </a:r>
          </a:p>
          <a:p>
            <a:endParaRPr lang="en-US" dirty="0"/>
          </a:p>
        </p:txBody>
      </p:sp>
      <p:pic>
        <p:nvPicPr>
          <p:cNvPr id="11" name="Picture 10">
            <a:extLst>
              <a:ext uri="{FF2B5EF4-FFF2-40B4-BE49-F238E27FC236}">
                <a16:creationId xmlns:a16="http://schemas.microsoft.com/office/drawing/2014/main" id="{18A1E919-987D-4958-A403-8BA93E37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875" y="1409645"/>
            <a:ext cx="4087250" cy="2019354"/>
          </a:xfrm>
          <a:prstGeom prst="rect">
            <a:avLst/>
          </a:prstGeom>
        </p:spPr>
      </p:pic>
      <p:pic>
        <p:nvPicPr>
          <p:cNvPr id="12" name="Picture 11">
            <a:extLst>
              <a:ext uri="{FF2B5EF4-FFF2-40B4-BE49-F238E27FC236}">
                <a16:creationId xmlns:a16="http://schemas.microsoft.com/office/drawing/2014/main" id="{3BE10CAD-0EC1-4525-BB0B-972B4E60A9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967" y="4054036"/>
            <a:ext cx="4236683" cy="2127690"/>
          </a:xfrm>
          <a:prstGeom prst="rect">
            <a:avLst/>
          </a:prstGeom>
        </p:spPr>
      </p:pic>
    </p:spTree>
    <p:extLst>
      <p:ext uri="{BB962C8B-B14F-4D97-AF65-F5344CB8AC3E}">
        <p14:creationId xmlns:p14="http://schemas.microsoft.com/office/powerpoint/2010/main" val="403196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8CB9-52C1-4A61-93DE-C802BE63BCE0}"/>
              </a:ext>
            </a:extLst>
          </p:cNvPr>
          <p:cNvSpPr>
            <a:spLocks noGrp="1"/>
          </p:cNvSpPr>
          <p:nvPr>
            <p:ph type="title"/>
          </p:nvPr>
        </p:nvSpPr>
        <p:spPr/>
        <p:txBody>
          <a:bodyPr/>
          <a:lstStyle/>
          <a:p>
            <a:r>
              <a:rPr lang="en-US" dirty="0"/>
              <a:t>ARCHIBUS Modules</a:t>
            </a:r>
          </a:p>
        </p:txBody>
      </p:sp>
      <p:sp>
        <p:nvSpPr>
          <p:cNvPr id="4" name="Date Placeholder 3">
            <a:extLst>
              <a:ext uri="{FF2B5EF4-FFF2-40B4-BE49-F238E27FC236}">
                <a16:creationId xmlns:a16="http://schemas.microsoft.com/office/drawing/2014/main" id="{C1D29F11-0A6B-4D5F-91ED-E3A8EF66E588}"/>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B4E27F5D-1F23-4ABE-9794-F1A042EAE87A}"/>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10DBC9F2-483C-4459-B31B-8E1496B4A112}"/>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7" name="Content Placeholder 2">
            <a:extLst>
              <a:ext uri="{FF2B5EF4-FFF2-40B4-BE49-F238E27FC236}">
                <a16:creationId xmlns:a16="http://schemas.microsoft.com/office/drawing/2014/main" id="{453C8DA8-C786-4539-A70D-CBE70C510780}"/>
              </a:ext>
            </a:extLst>
          </p:cNvPr>
          <p:cNvSpPr txBox="1">
            <a:spLocks/>
          </p:cNvSpPr>
          <p:nvPr/>
        </p:nvSpPr>
        <p:spPr>
          <a:xfrm>
            <a:off x="533400" y="1600200"/>
            <a:ext cx="5562600" cy="28479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Move Management </a:t>
            </a:r>
          </a:p>
          <a:p>
            <a:pPr lvl="1"/>
            <a:r>
              <a:rPr lang="en-US" dirty="0">
                <a:latin typeface="Arial" panose="020B0604020202020204" pitchFamily="34" charset="0"/>
                <a:cs typeface="Arial" panose="020B0604020202020204" pitchFamily="34" charset="0"/>
              </a:rPr>
              <a:t>Coordinates employee moves by timing moves and tracking all assets that move with the employee.</a:t>
            </a:r>
          </a:p>
          <a:p>
            <a:pPr lvl="1"/>
            <a:r>
              <a:rPr lang="en-US" dirty="0">
                <a:latin typeface="Arial" panose="020B0604020202020204" pitchFamily="34" charset="0"/>
                <a:cs typeface="Arial" panose="020B0604020202020204" pitchFamily="34" charset="0"/>
              </a:rPr>
              <a:t>Saves time creating move orders, including inventory of room assets and phone numbers</a:t>
            </a:r>
          </a:p>
          <a:p>
            <a:pPr lvl="1"/>
            <a:r>
              <a:rPr lang="en-US" dirty="0">
                <a:latin typeface="Arial" panose="020B0604020202020204" pitchFamily="34" charset="0"/>
                <a:cs typeface="Arial" panose="020B0604020202020204" pitchFamily="34" charset="0"/>
              </a:rPr>
              <a:t>Floor plans utilized to indicate move locations</a:t>
            </a:r>
          </a:p>
          <a:p>
            <a:pPr lvl="1"/>
            <a:r>
              <a:rPr lang="en-US" dirty="0">
                <a:latin typeface="Arial" panose="020B0604020202020204" pitchFamily="34" charset="0"/>
                <a:cs typeface="Arial" panose="020B0604020202020204" pitchFamily="34" charset="0"/>
              </a:rPr>
              <a:t>Employee locations are automatically updated after the move date</a:t>
            </a:r>
          </a:p>
          <a:p>
            <a:pPr marL="0" indent="0">
              <a:buFont typeface="Arial" panose="020B0604020202020204" pitchFamily="34" charset="0"/>
              <a:buNone/>
            </a:pPr>
            <a:endParaRPr lang="en-US" dirty="0"/>
          </a:p>
        </p:txBody>
      </p:sp>
      <p:sp>
        <p:nvSpPr>
          <p:cNvPr id="8" name="Content Placeholder 2">
            <a:extLst>
              <a:ext uri="{FF2B5EF4-FFF2-40B4-BE49-F238E27FC236}">
                <a16:creationId xmlns:a16="http://schemas.microsoft.com/office/drawing/2014/main" id="{351963B1-476E-4F58-B8D0-A86EC6289814}"/>
              </a:ext>
            </a:extLst>
          </p:cNvPr>
          <p:cNvSpPr txBox="1">
            <a:spLocks/>
          </p:cNvSpPr>
          <p:nvPr/>
        </p:nvSpPr>
        <p:spPr>
          <a:xfrm>
            <a:off x="6607446" y="3581400"/>
            <a:ext cx="4879703" cy="2657475"/>
          </a:xfrm>
          <a:prstGeom prst="rect">
            <a:avLst/>
          </a:prstGeom>
        </p:spPr>
        <p:txBody>
          <a:bodyPr vert="horz">
            <a:normAutofit fontScale="70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Lease Management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Leasing Services utilize this module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Enables efficient management of agency leases by tracking expiration dates,  lessor and lessee duties, and lease assignments to leasing staff</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Accurate real time reporting capabilities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Customer access to lease reports online </a:t>
            </a:r>
          </a:p>
          <a:p>
            <a:endParaRPr lang="en-US" dirty="0"/>
          </a:p>
        </p:txBody>
      </p:sp>
      <p:pic>
        <p:nvPicPr>
          <p:cNvPr id="9" name="Picture 8">
            <a:extLst>
              <a:ext uri="{FF2B5EF4-FFF2-40B4-BE49-F238E27FC236}">
                <a16:creationId xmlns:a16="http://schemas.microsoft.com/office/drawing/2014/main" id="{250A67F2-FD3B-48FE-BC03-BB0138281AE2}"/>
              </a:ext>
            </a:extLst>
          </p:cNvPr>
          <p:cNvPicPr>
            <a:picLocks noChangeAspect="1"/>
          </p:cNvPicPr>
          <p:nvPr/>
        </p:nvPicPr>
        <p:blipFill>
          <a:blip r:embed="rId3"/>
          <a:stretch>
            <a:fillRect/>
          </a:stretch>
        </p:blipFill>
        <p:spPr>
          <a:xfrm>
            <a:off x="7562850" y="1515125"/>
            <a:ext cx="3352800" cy="179957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7DBA5E7-31E4-4D93-B8B3-6463D9107FE9}"/>
              </a:ext>
            </a:extLst>
          </p:cNvPr>
          <p:cNvPicPr>
            <a:picLocks noChangeAspect="1"/>
          </p:cNvPicPr>
          <p:nvPr/>
        </p:nvPicPr>
        <p:blipFill>
          <a:blip r:embed="rId4"/>
          <a:stretch>
            <a:fillRect/>
          </a:stretch>
        </p:blipFill>
        <p:spPr>
          <a:xfrm>
            <a:off x="1576700" y="4394008"/>
            <a:ext cx="3450954" cy="1727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58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2099-34A2-47EB-B75E-06BDAF8E8E8A}"/>
              </a:ext>
            </a:extLst>
          </p:cNvPr>
          <p:cNvSpPr>
            <a:spLocks noGrp="1"/>
          </p:cNvSpPr>
          <p:nvPr>
            <p:ph type="title"/>
          </p:nvPr>
        </p:nvSpPr>
        <p:spPr/>
        <p:txBody>
          <a:bodyPr/>
          <a:lstStyle/>
          <a:p>
            <a:r>
              <a:rPr lang="en-US" dirty="0"/>
              <a:t>ARCHIBUS Modules</a:t>
            </a:r>
          </a:p>
        </p:txBody>
      </p:sp>
      <p:sp>
        <p:nvSpPr>
          <p:cNvPr id="4" name="Date Placeholder 3">
            <a:extLst>
              <a:ext uri="{FF2B5EF4-FFF2-40B4-BE49-F238E27FC236}">
                <a16:creationId xmlns:a16="http://schemas.microsoft.com/office/drawing/2014/main" id="{EAE9292F-F00C-4840-B90B-7EDC3C39CF01}"/>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82F75B42-54FB-4ED1-99D9-ABCF23E05C64}"/>
              </a:ext>
            </a:extLst>
          </p:cNvPr>
          <p:cNvSpPr>
            <a:spLocks noGrp="1"/>
          </p:cNvSpPr>
          <p:nvPr>
            <p:ph type="ftr" sz="quarter" idx="3"/>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a:extLst>
              <a:ext uri="{FF2B5EF4-FFF2-40B4-BE49-F238E27FC236}">
                <a16:creationId xmlns:a16="http://schemas.microsoft.com/office/drawing/2014/main" id="{8636D54E-08A8-464D-AF48-56991BD23701}"/>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8" name="Content Placeholder 2">
            <a:extLst>
              <a:ext uri="{FF2B5EF4-FFF2-40B4-BE49-F238E27FC236}">
                <a16:creationId xmlns:a16="http://schemas.microsoft.com/office/drawing/2014/main" id="{E32A2EEF-BA6E-4711-A539-B56A124632F2}"/>
              </a:ext>
            </a:extLst>
          </p:cNvPr>
          <p:cNvSpPr>
            <a:spLocks noGrp="1"/>
          </p:cNvSpPr>
          <p:nvPr>
            <p:ph sz="quarter" idx="1"/>
          </p:nvPr>
        </p:nvSpPr>
        <p:spPr>
          <a:xfrm>
            <a:off x="389337" y="1602509"/>
            <a:ext cx="5508670" cy="2664691"/>
          </a:xfrm>
        </p:spPr>
        <p:txBody>
          <a:bodyPr>
            <a:normAutofit fontScale="55000" lnSpcReduction="20000"/>
          </a:bodyPr>
          <a:lstStyle/>
          <a:p>
            <a:pPr marL="0" indent="0">
              <a:buNone/>
            </a:pPr>
            <a:r>
              <a:rPr lang="en-US" b="1" dirty="0">
                <a:latin typeface="Arial" panose="020B0604020202020204" pitchFamily="34" charset="0"/>
                <a:cs typeface="Arial" panose="020B0604020202020204" pitchFamily="34" charset="0"/>
              </a:rPr>
              <a:t>Building Operations</a:t>
            </a:r>
          </a:p>
          <a:p>
            <a:pPr lvl="1"/>
            <a:r>
              <a:rPr lang="en-US" sz="2700" dirty="0">
                <a:latin typeface="Arial" panose="020B0604020202020204" pitchFamily="34" charset="0"/>
                <a:cs typeface="Arial" panose="020B0604020202020204" pitchFamily="34" charset="0"/>
              </a:rPr>
              <a:t>Self-service process for requesting work</a:t>
            </a:r>
          </a:p>
          <a:p>
            <a:pPr lvl="1"/>
            <a:r>
              <a:rPr lang="en-US" sz="2700" dirty="0">
                <a:latin typeface="Arial" panose="020B0604020202020204" pitchFamily="34" charset="0"/>
                <a:cs typeface="Arial" panose="020B0604020202020204" pitchFamily="34" charset="0"/>
              </a:rPr>
              <a:t>Schedule preventative maintenance work</a:t>
            </a:r>
          </a:p>
          <a:p>
            <a:pPr lvl="1"/>
            <a:r>
              <a:rPr lang="en-US" sz="2700" dirty="0">
                <a:latin typeface="Arial" panose="020B0604020202020204" pitchFamily="34" charset="0"/>
                <a:cs typeface="Arial" panose="020B0604020202020204" pitchFamily="34" charset="0"/>
              </a:rPr>
              <a:t>Respond quickly to on demand work</a:t>
            </a:r>
          </a:p>
          <a:p>
            <a:pPr lvl="1"/>
            <a:r>
              <a:rPr lang="en-US" sz="2700" dirty="0">
                <a:latin typeface="Arial" panose="020B0604020202020204" pitchFamily="34" charset="0"/>
                <a:cs typeface="Arial" panose="020B0604020202020204" pitchFamily="34" charset="0"/>
              </a:rPr>
              <a:t>Prolong life cycle of equipment</a:t>
            </a:r>
          </a:p>
          <a:p>
            <a:pPr lvl="1"/>
            <a:r>
              <a:rPr lang="en-US" sz="2700" dirty="0">
                <a:latin typeface="Arial" panose="020B0604020202020204" pitchFamily="34" charset="0"/>
                <a:cs typeface="Arial" panose="020B0604020202020204" pitchFamily="34" charset="0"/>
              </a:rPr>
              <a:t>Document common causes of equipment breakdown</a:t>
            </a:r>
          </a:p>
          <a:p>
            <a:pPr lvl="1"/>
            <a:r>
              <a:rPr lang="en-US" sz="2700" dirty="0">
                <a:latin typeface="Arial" panose="020B0604020202020204" pitchFamily="34" charset="0"/>
                <a:cs typeface="Arial" panose="020B0604020202020204" pitchFamily="34" charset="0"/>
              </a:rPr>
              <a:t>Forecast future operating costs and budgeting</a:t>
            </a:r>
          </a:p>
        </p:txBody>
      </p:sp>
      <p:sp>
        <p:nvSpPr>
          <p:cNvPr id="9" name="Content Placeholder 2">
            <a:extLst>
              <a:ext uri="{FF2B5EF4-FFF2-40B4-BE49-F238E27FC236}">
                <a16:creationId xmlns:a16="http://schemas.microsoft.com/office/drawing/2014/main" id="{1B7AE1A4-11C5-4AE9-B4F7-60C701BC2204}"/>
              </a:ext>
            </a:extLst>
          </p:cNvPr>
          <p:cNvSpPr txBox="1">
            <a:spLocks/>
          </p:cNvSpPr>
          <p:nvPr/>
        </p:nvSpPr>
        <p:spPr>
          <a:xfrm>
            <a:off x="6095999" y="3700804"/>
            <a:ext cx="5508671" cy="25380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1400" b="1" dirty="0">
                <a:latin typeface="Arial" panose="020B0604020202020204" pitchFamily="34" charset="0"/>
                <a:cs typeface="Arial" panose="020B0604020202020204" pitchFamily="34" charset="0"/>
              </a:rPr>
              <a:t>Facility Condition Assessment</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Standardized assessment process to determine overall facility conditions </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Ability to compare facility conditions across the State and determine which buildings are in the most critical condition.</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Objectively make decisions regarding maintenance fund distributions. </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Determines deferred maintenance quantitatively and use to generate asset preservation requests</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Utilized by agencies to plan and prioritize projects</a:t>
            </a:r>
          </a:p>
          <a:p>
            <a:pPr lvl="1"/>
            <a:endParaRPr lang="en-US" sz="1400" dirty="0"/>
          </a:p>
          <a:p>
            <a:endParaRPr lang="en-US" sz="1400" dirty="0"/>
          </a:p>
        </p:txBody>
      </p:sp>
      <p:pic>
        <p:nvPicPr>
          <p:cNvPr id="11" name="Picture 10">
            <a:extLst>
              <a:ext uri="{FF2B5EF4-FFF2-40B4-BE49-F238E27FC236}">
                <a16:creationId xmlns:a16="http://schemas.microsoft.com/office/drawing/2014/main" id="{3EBC1F2D-A07F-446E-A64B-5C6381249329}"/>
              </a:ext>
            </a:extLst>
          </p:cNvPr>
          <p:cNvPicPr>
            <a:picLocks noChangeAspect="1"/>
          </p:cNvPicPr>
          <p:nvPr/>
        </p:nvPicPr>
        <p:blipFill>
          <a:blip r:embed="rId3"/>
          <a:stretch>
            <a:fillRect/>
          </a:stretch>
        </p:blipFill>
        <p:spPr>
          <a:xfrm>
            <a:off x="7172325" y="1602509"/>
            <a:ext cx="3622721" cy="182649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7C0F9D6-052F-48E3-B4D9-27BA93056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638" y="4102971"/>
            <a:ext cx="3999888" cy="2135905"/>
          </a:xfrm>
          <a:prstGeom prst="rect">
            <a:avLst/>
          </a:prstGeom>
        </p:spPr>
      </p:pic>
    </p:spTree>
    <p:extLst>
      <p:ext uri="{BB962C8B-B14F-4D97-AF65-F5344CB8AC3E}">
        <p14:creationId xmlns:p14="http://schemas.microsoft.com/office/powerpoint/2010/main" val="47854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FAAB-4826-40FF-954C-9723C203DEF2}"/>
              </a:ext>
            </a:extLst>
          </p:cNvPr>
          <p:cNvSpPr>
            <a:spLocks noGrp="1"/>
          </p:cNvSpPr>
          <p:nvPr>
            <p:ph type="title"/>
          </p:nvPr>
        </p:nvSpPr>
        <p:spPr/>
        <p:txBody>
          <a:bodyPr/>
          <a:lstStyle/>
          <a:p>
            <a:r>
              <a:rPr lang="en-US" dirty="0"/>
              <a:t>ARCHIBUS Modules</a:t>
            </a:r>
          </a:p>
        </p:txBody>
      </p:sp>
      <p:sp>
        <p:nvSpPr>
          <p:cNvPr id="4" name="Date Placeholder 3">
            <a:extLst>
              <a:ext uri="{FF2B5EF4-FFF2-40B4-BE49-F238E27FC236}">
                <a16:creationId xmlns:a16="http://schemas.microsoft.com/office/drawing/2014/main" id="{7C40422D-EC42-4DF4-8691-CDEA606963A8}"/>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DB8E1182-99E9-40EC-96C9-F72556BA50E0}"/>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3E6FE6EB-8E72-4F87-86C2-33DC1F91178C}"/>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8" name="Content Placeholder 2">
            <a:extLst>
              <a:ext uri="{FF2B5EF4-FFF2-40B4-BE49-F238E27FC236}">
                <a16:creationId xmlns:a16="http://schemas.microsoft.com/office/drawing/2014/main" id="{44FB88A2-FE23-448E-BA39-867AA5C222ED}"/>
              </a:ext>
            </a:extLst>
          </p:cNvPr>
          <p:cNvSpPr>
            <a:spLocks noGrp="1"/>
          </p:cNvSpPr>
          <p:nvPr>
            <p:ph sz="quarter" idx="1"/>
          </p:nvPr>
        </p:nvSpPr>
        <p:spPr>
          <a:xfrm>
            <a:off x="389337" y="1602509"/>
            <a:ext cx="5508670" cy="2664691"/>
          </a:xfrm>
        </p:spPr>
        <p:txBody>
          <a:bodyPr>
            <a:normAutofit fontScale="47500" lnSpcReduction="20000"/>
          </a:bodyPr>
          <a:lstStyle/>
          <a:p>
            <a:pPr marL="0" indent="0">
              <a:buNone/>
            </a:pPr>
            <a:r>
              <a:rPr lang="en-US" b="1" dirty="0">
                <a:latin typeface="Arial" panose="020B0604020202020204" pitchFamily="34" charset="0"/>
                <a:cs typeface="Arial" panose="020B0604020202020204" pitchFamily="34" charset="0"/>
              </a:rPr>
              <a:t>Project Management</a:t>
            </a:r>
          </a:p>
          <a:p>
            <a:r>
              <a:rPr lang="en-US" dirty="0">
                <a:latin typeface="Arial" panose="020B0604020202020204" pitchFamily="34" charset="0"/>
                <a:cs typeface="Arial" panose="020B0604020202020204" pitchFamily="34" charset="0"/>
              </a:rPr>
              <a:t>Create a central repository for a “Top-Down” perspective of program and project priorities, actions, and costs</a:t>
            </a:r>
          </a:p>
          <a:p>
            <a:r>
              <a:rPr lang="en-US" dirty="0">
                <a:latin typeface="Arial" panose="020B0604020202020204" pitchFamily="34" charset="0"/>
                <a:cs typeface="Arial" panose="020B0604020202020204" pitchFamily="34" charset="0"/>
              </a:rPr>
              <a:t>Facilitate a collaborative process to allow project members to synchronize information at different locations or organizational units</a:t>
            </a:r>
          </a:p>
          <a:p>
            <a:r>
              <a:rPr lang="en-US" dirty="0">
                <a:latin typeface="Arial" panose="020B0604020202020204" pitchFamily="34" charset="0"/>
                <a:cs typeface="Arial" panose="020B0604020202020204" pitchFamily="34" charset="0"/>
              </a:rPr>
              <a:t>Provide clear, weighted performance scorecard views of multiple programs and/or projects to identify late or over-budget components at a glance</a:t>
            </a:r>
          </a:p>
          <a:p>
            <a:r>
              <a:rPr lang="en-US" dirty="0">
                <a:latin typeface="Arial" panose="020B0604020202020204" pitchFamily="34" charset="0"/>
                <a:cs typeface="Arial" panose="020B0604020202020204" pitchFamily="34" charset="0"/>
              </a:rPr>
              <a:t>Streamline project oversight via consolidated views displaying milestones, tasks, and status changes to all project members</a:t>
            </a:r>
          </a:p>
        </p:txBody>
      </p:sp>
      <p:sp>
        <p:nvSpPr>
          <p:cNvPr id="9" name="Content Placeholder 2">
            <a:extLst>
              <a:ext uri="{FF2B5EF4-FFF2-40B4-BE49-F238E27FC236}">
                <a16:creationId xmlns:a16="http://schemas.microsoft.com/office/drawing/2014/main" id="{AFBEAF84-DDD2-401D-A028-065A901604EA}"/>
              </a:ext>
            </a:extLst>
          </p:cNvPr>
          <p:cNvSpPr txBox="1">
            <a:spLocks/>
          </p:cNvSpPr>
          <p:nvPr/>
        </p:nvSpPr>
        <p:spPr>
          <a:xfrm>
            <a:off x="6095999" y="3700804"/>
            <a:ext cx="5508671" cy="25380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1400" b="1" dirty="0">
                <a:latin typeface="Arial" panose="020B0604020202020204" pitchFamily="34" charset="0"/>
                <a:cs typeface="Arial" panose="020B0604020202020204" pitchFamily="34" charset="0"/>
              </a:rPr>
              <a:t>Emergency Preparedness</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Prepare your facility and your FM staff to respond to and manage all types of emergencies</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Record, access, and update the critical facility information that you need in the event of an emergency.</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Communicate with email bulletins to keep emergency team and staff informed of ongoing emergency.</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Easily locate and record COOP available rooms to use for staff relocation.</a:t>
            </a:r>
          </a:p>
          <a:p>
            <a:pPr lvl="1"/>
            <a:endParaRPr lang="en-US" sz="1400" dirty="0"/>
          </a:p>
          <a:p>
            <a:endParaRPr lang="en-US" sz="1400" dirty="0"/>
          </a:p>
        </p:txBody>
      </p:sp>
      <p:pic>
        <p:nvPicPr>
          <p:cNvPr id="13" name="Picture 12" descr="Diagram&#10;&#10;Description automatically generated">
            <a:extLst>
              <a:ext uri="{FF2B5EF4-FFF2-40B4-BE49-F238E27FC236}">
                <a16:creationId xmlns:a16="http://schemas.microsoft.com/office/drawing/2014/main" id="{DFBA6BA5-FF64-4EBA-B489-32B637B0F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593" y="1529447"/>
            <a:ext cx="3346461" cy="2112620"/>
          </a:xfrm>
          <a:prstGeom prst="rect">
            <a:avLst/>
          </a:prstGeom>
        </p:spPr>
      </p:pic>
      <p:pic>
        <p:nvPicPr>
          <p:cNvPr id="14" name="Picture 13">
            <a:extLst>
              <a:ext uri="{FF2B5EF4-FFF2-40B4-BE49-F238E27FC236}">
                <a16:creationId xmlns:a16="http://schemas.microsoft.com/office/drawing/2014/main" id="{52DD7BEC-BD9B-46F6-A005-C13263E46EFB}"/>
              </a:ext>
            </a:extLst>
          </p:cNvPr>
          <p:cNvPicPr>
            <a:picLocks noChangeAspect="1"/>
          </p:cNvPicPr>
          <p:nvPr/>
        </p:nvPicPr>
        <p:blipFill>
          <a:blip r:embed="rId4"/>
          <a:stretch>
            <a:fillRect/>
          </a:stretch>
        </p:blipFill>
        <p:spPr>
          <a:xfrm>
            <a:off x="979750" y="4094308"/>
            <a:ext cx="4144700" cy="2144568"/>
          </a:xfrm>
          <a:prstGeom prst="rect">
            <a:avLst/>
          </a:prstGeom>
        </p:spPr>
      </p:pic>
    </p:spTree>
    <p:extLst>
      <p:ext uri="{BB962C8B-B14F-4D97-AF65-F5344CB8AC3E}">
        <p14:creationId xmlns:p14="http://schemas.microsoft.com/office/powerpoint/2010/main" val="125094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Items</a:t>
            </a:r>
          </a:p>
        </p:txBody>
      </p:sp>
      <p:sp>
        <p:nvSpPr>
          <p:cNvPr id="4" name="Date Placeholder 3"/>
          <p:cNvSpPr>
            <a:spLocks noGrp="1"/>
          </p:cNvSpPr>
          <p:nvPr>
            <p:ph type="dt" sz="half" idx="10"/>
          </p:nvPr>
        </p:nvSpPr>
        <p:spPr/>
        <p:txBody>
          <a:bodyPr/>
          <a:lstStyle/>
          <a:p>
            <a:fld id="{9A198C9B-0587-4A1E-9E03-E4C9FE222F08}" type="datetime1">
              <a:rPr lang="en-US" smtClean="0"/>
              <a:t>12/19/2024</a:t>
            </a:fld>
            <a:endParaRPr lang="en-US" dirty="0"/>
          </a:p>
        </p:txBody>
      </p:sp>
      <p:sp>
        <p:nvSpPr>
          <p:cNvPr id="5" name="Footer Placeholder 4"/>
          <p:cNvSpPr>
            <a:spLocks noGrp="1"/>
          </p:cNvSpPr>
          <p:nvPr>
            <p:ph type="ftr" sz="quarter" idx="3"/>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graphicFrame>
        <p:nvGraphicFramePr>
          <p:cNvPr id="7" name="Content Placeholder 6" descr="Agenda"/>
          <p:cNvGraphicFramePr>
            <a:graphicFrameLocks noGrp="1"/>
          </p:cNvGraphicFramePr>
          <p:nvPr>
            <p:ph type="tbl" sz="quarter" idx="13"/>
            <p:extLst>
              <p:ext uri="{D42A27DB-BD31-4B8C-83A1-F6EECF244321}">
                <p14:modId xmlns:p14="http://schemas.microsoft.com/office/powerpoint/2010/main" val="3891459645"/>
              </p:ext>
            </p:extLst>
          </p:nvPr>
        </p:nvGraphicFramePr>
        <p:xfrm>
          <a:off x="838200" y="1335088"/>
          <a:ext cx="10515600" cy="2895600"/>
        </p:xfrm>
        <a:graphic>
          <a:graphicData uri="http://schemas.openxmlformats.org/drawingml/2006/table">
            <a:tbl>
              <a:tblPr firstRow="1" bandRow="1">
                <a:tableStyleId>{C083E6E3-FA7D-4D7B-A595-EF9225AFEA82}</a:tableStyleId>
              </a:tblPr>
              <a:tblGrid>
                <a:gridCol w="1710691">
                  <a:extLst>
                    <a:ext uri="{9D8B030D-6E8A-4147-A177-3AD203B41FA5}">
                      <a16:colId xmlns:a16="http://schemas.microsoft.com/office/drawing/2014/main" val="20000"/>
                    </a:ext>
                  </a:extLst>
                </a:gridCol>
                <a:gridCol w="8804909">
                  <a:extLst>
                    <a:ext uri="{9D8B030D-6E8A-4147-A177-3AD203B41FA5}">
                      <a16:colId xmlns:a16="http://schemas.microsoft.com/office/drawing/2014/main" val="20001"/>
                    </a:ext>
                  </a:extLst>
                </a:gridCol>
              </a:tblGrid>
              <a:tr h="457200">
                <a:tc>
                  <a:txBody>
                    <a:bodyPr/>
                    <a:lstStyle/>
                    <a:p>
                      <a:pPr algn="ctr"/>
                      <a:r>
                        <a:rPr lang="en-US" sz="1500" dirty="0"/>
                        <a:t>Order</a:t>
                      </a:r>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500" dirty="0"/>
                        <a:t>Topic</a:t>
                      </a:r>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57200">
                <a:tc>
                  <a:txBody>
                    <a:bodyPr/>
                    <a:lstStyle/>
                    <a:p>
                      <a:pPr algn="ctr"/>
                      <a:r>
                        <a:rPr lang="en-US" sz="2000" dirty="0"/>
                        <a:t>1)</a:t>
                      </a:r>
                    </a:p>
                  </a:txBody>
                  <a:tcPr marL="91439"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000" baseline="0" dirty="0"/>
                        <a:t>Introductions</a:t>
                      </a:r>
                      <a:endParaRPr lang="en-US" sz="2000" dirty="0"/>
                    </a:p>
                  </a:txBody>
                  <a:tcPr marL="182880"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7200">
                <a:tc>
                  <a:txBody>
                    <a:bodyPr/>
                    <a:lstStyle/>
                    <a:p>
                      <a:pPr algn="ctr"/>
                      <a:r>
                        <a:rPr lang="en-US" sz="2000" dirty="0"/>
                        <a:t>2)</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What is ERP</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7200">
                <a:tc>
                  <a:txBody>
                    <a:bodyPr/>
                    <a:lstStyle/>
                    <a:p>
                      <a:pPr algn="ctr"/>
                      <a:r>
                        <a:rPr lang="en-US" sz="2000" dirty="0"/>
                        <a:t>3)</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What is ARCHIBUS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200">
                <a:tc>
                  <a:txBody>
                    <a:bodyPr/>
                    <a:lstStyle/>
                    <a:p>
                      <a:pPr algn="ctr"/>
                      <a:r>
                        <a:rPr lang="en-US" sz="2000" dirty="0"/>
                        <a:t>4)</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Short ARCHIBUS Demo</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7203688"/>
                  </a:ext>
                </a:extLst>
              </a:tr>
              <a:tr h="457200">
                <a:tc>
                  <a:txBody>
                    <a:bodyPr/>
                    <a:lstStyle/>
                    <a:p>
                      <a:pPr algn="ctr"/>
                      <a:r>
                        <a:rPr lang="en-US" sz="2000" dirty="0"/>
                        <a:t>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Questions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07543884"/>
      </p:ext>
    </p:extLst>
  </p:cSld>
  <p:clrMapOvr>
    <a:masterClrMapping/>
  </p:clrMapOvr>
  <mc:AlternateContent xmlns:mc="http://schemas.openxmlformats.org/markup-compatibility/2006" xmlns:p14="http://schemas.microsoft.com/office/powerpoint/2010/main">
    <mc:Choice Requires="p14">
      <p:transition spd="slow" p14:dur="2000" advTm="49710"/>
    </mc:Choice>
    <mc:Fallback xmlns="">
      <p:transition spd="slow" advTm="4971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3577-AA50-474A-A74D-9119BAE530A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4358A84-130B-4D33-82C8-EA7105223597}"/>
              </a:ext>
            </a:extLst>
          </p:cNvPr>
          <p:cNvSpPr>
            <a:spLocks noGrp="1"/>
          </p:cNvSpPr>
          <p:nvPr>
            <p:ph idx="1"/>
          </p:nvPr>
        </p:nvSpPr>
        <p:spPr/>
        <p:txBody>
          <a:bodyPr>
            <a:normAutofit fontScale="92500" lnSpcReduction="20000"/>
          </a:bodyPr>
          <a:lstStyle/>
          <a:p>
            <a:r>
              <a:rPr lang="en-US" dirty="0"/>
              <a:t>ARCHIBUS Website </a:t>
            </a:r>
            <a:r>
              <a:rPr lang="en-US" dirty="0">
                <a:hlinkClick r:id="rId2"/>
              </a:rPr>
              <a:t>https://archibus.com/products/</a:t>
            </a:r>
            <a:r>
              <a:rPr lang="en-US" dirty="0"/>
              <a:t> </a:t>
            </a:r>
          </a:p>
          <a:p>
            <a:r>
              <a:rPr lang="en-US" dirty="0"/>
              <a:t>ARCHIBUS Help </a:t>
            </a:r>
            <a:r>
              <a:rPr lang="en-US" dirty="0">
                <a:hlinkClick r:id="rId3"/>
              </a:rPr>
              <a:t>https://help.archibus.com/user_en/archibus.htm</a:t>
            </a:r>
            <a:endParaRPr lang="en-US" dirty="0"/>
          </a:p>
          <a:p>
            <a:r>
              <a:rPr lang="en-US" dirty="0"/>
              <a:t>ARCHIBUS Reference Environment </a:t>
            </a:r>
            <a:r>
              <a:rPr lang="en-US" dirty="0">
                <a:hlinkClick r:id="rId4"/>
              </a:rPr>
              <a:t>https://ref2023.realprop.admin.state.mn.us/archibus/login.axvw</a:t>
            </a:r>
            <a:r>
              <a:rPr lang="en-US" dirty="0"/>
              <a:t> </a:t>
            </a:r>
          </a:p>
          <a:p>
            <a:r>
              <a:rPr lang="en-US" dirty="0"/>
              <a:t>ARCHIBUS Development Environment </a:t>
            </a:r>
            <a:r>
              <a:rPr lang="en-US" dirty="0">
                <a:hlinkClick r:id="rId5"/>
              </a:rPr>
              <a:t>https://dev2023.realprop.admin.state.mn.us/archibus/login.axvw</a:t>
            </a:r>
            <a:r>
              <a:rPr lang="en-US" dirty="0"/>
              <a:t> </a:t>
            </a:r>
          </a:p>
          <a:p>
            <a:r>
              <a:rPr lang="en-US" dirty="0"/>
              <a:t>ARCHIBUS Test Environment </a:t>
            </a:r>
            <a:r>
              <a:rPr lang="en-US" dirty="0">
                <a:hlinkClick r:id="rId6"/>
              </a:rPr>
              <a:t>https://test2023.realprop.admin.state.mn.us/archibus/login.axvw</a:t>
            </a:r>
            <a:r>
              <a:rPr lang="en-US" dirty="0"/>
              <a:t> </a:t>
            </a:r>
          </a:p>
          <a:p>
            <a:r>
              <a:rPr lang="en-US" dirty="0"/>
              <a:t>ARCHIBUS Production Environment </a:t>
            </a:r>
            <a:r>
              <a:rPr lang="en-US" dirty="0">
                <a:hlinkClick r:id="rId7"/>
              </a:rPr>
              <a:t>https://realprop.admin.state.mn.us/archibus/login.axvw</a:t>
            </a:r>
            <a:r>
              <a:rPr lang="en-US" dirty="0"/>
              <a:t> </a:t>
            </a:r>
          </a:p>
          <a:p>
            <a:endParaRPr lang="en-US" dirty="0"/>
          </a:p>
        </p:txBody>
      </p:sp>
      <p:sp>
        <p:nvSpPr>
          <p:cNvPr id="4" name="Date Placeholder 3">
            <a:extLst>
              <a:ext uri="{FF2B5EF4-FFF2-40B4-BE49-F238E27FC236}">
                <a16:creationId xmlns:a16="http://schemas.microsoft.com/office/drawing/2014/main" id="{A5F7731B-92F3-4014-BF8F-AD9BA9595A07}"/>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4BA112CB-72CE-4ABA-AE1F-B52403512767}"/>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E55EA834-EE8A-41C8-9925-E1359FC86039}"/>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14979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838200" y="3521123"/>
            <a:ext cx="10515600" cy="2681374"/>
          </a:xfrm>
        </p:spPr>
        <p:txBody>
          <a:bodyPr/>
          <a:lstStyle/>
          <a:p>
            <a:endParaRPr lang="en-US" sz="2700" b="1" dirty="0"/>
          </a:p>
          <a:p>
            <a:endParaRPr lang="en-US" sz="2200" i="1" dirty="0"/>
          </a:p>
          <a:p>
            <a:r>
              <a:rPr lang="en-US" sz="2400" dirty="0"/>
              <a:t>Jedd Prokash</a:t>
            </a:r>
          </a:p>
          <a:p>
            <a:r>
              <a:rPr lang="en-US" sz="2000" i="1" dirty="0">
                <a:hlinkClick r:id="rId3"/>
              </a:rPr>
              <a:t>Jedd.Prokash@state.mn.us</a:t>
            </a:r>
            <a:r>
              <a:rPr lang="en-US" sz="2000" i="1" dirty="0"/>
              <a:t> </a:t>
            </a:r>
            <a:endParaRPr lang="en-US" dirty="0"/>
          </a:p>
          <a:p>
            <a:r>
              <a:rPr lang="en-US" sz="2200" dirty="0"/>
              <a:t>651-201-2554</a:t>
            </a:r>
          </a:p>
        </p:txBody>
      </p:sp>
      <p:sp>
        <p:nvSpPr>
          <p:cNvPr id="4" name="Date Placeholder 3"/>
          <p:cNvSpPr>
            <a:spLocks noGrp="1"/>
          </p:cNvSpPr>
          <p:nvPr>
            <p:ph type="dt" sz="half" idx="10"/>
          </p:nvPr>
        </p:nvSpPr>
        <p:spPr/>
        <p:txBody>
          <a:bodyPr/>
          <a:lstStyle/>
          <a:p>
            <a:fld id="{466A75E6-E45B-4C5D-981E-7C8ED0C72F5D}" type="datetime1">
              <a:rPr lang="en-US" smtClean="0"/>
              <a:pPr/>
              <a:t>12/19/2024</a:t>
            </a:fld>
            <a:endParaRPr lang="en-US" dirty="0"/>
          </a:p>
        </p:txBody>
      </p:sp>
      <p:sp>
        <p:nvSpPr>
          <p:cNvPr id="5" name="Footer Placeholder 4"/>
          <p:cNvSpPr>
            <a:spLocks noGrp="1"/>
          </p:cNvSpPr>
          <p:nvPr>
            <p:ph type="ftr" sz="quarter" idx="12"/>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1"/>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561138842"/>
      </p:ext>
    </p:extLst>
  </p:cSld>
  <p:clrMapOvr>
    <a:masterClrMapping/>
  </p:clrMapOvr>
  <mc:AlternateContent xmlns:mc="http://schemas.openxmlformats.org/markup-compatibility/2006" xmlns:p14="http://schemas.microsoft.com/office/powerpoint/2010/main">
    <mc:Choice Requires="p14">
      <p:transition spd="slow" p14:dur="2000" advTm="288"/>
    </mc:Choice>
    <mc:Fallback xmlns="">
      <p:transition spd="slow" advTm="2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Enterprise Real Property (ERP) Division?</a:t>
            </a:r>
          </a:p>
        </p:txBody>
      </p:sp>
      <p:sp>
        <p:nvSpPr>
          <p:cNvPr id="3" name="Content Placeholder 2"/>
          <p:cNvSpPr>
            <a:spLocks noGrp="1"/>
          </p:cNvSpPr>
          <p:nvPr>
            <p:ph idx="1"/>
          </p:nvPr>
        </p:nvSpPr>
        <p:spPr>
          <a:xfrm>
            <a:off x="838199" y="1825625"/>
            <a:ext cx="10515599" cy="4351338"/>
          </a:xfrm>
        </p:spPr>
        <p:txBody>
          <a:bodyPr>
            <a:normAutofit/>
          </a:bodyPr>
          <a:lstStyle/>
          <a:p>
            <a:pPr marL="0" indent="0">
              <a:buNone/>
            </a:pPr>
            <a:r>
              <a:rPr lang="en-US" b="1" dirty="0"/>
              <a:t>Enterprise Real Property Mission:</a:t>
            </a:r>
            <a:endParaRPr lang="en-US" dirty="0"/>
          </a:p>
          <a:p>
            <a:pPr lvl="1"/>
            <a:r>
              <a:rPr lang="en-US" sz="2400" dirty="0"/>
              <a:t>To assist the State in making critical decisions for property assets at an enterprise level by collaboratively setting and enforcing policy, procedures, standards and guidelines concerning coordination and cooperation between agencies on real property matters, and clearly communicating these strategies within State agencies and legislative groups.</a:t>
            </a:r>
          </a:p>
          <a:p>
            <a:pPr lvl="1"/>
            <a:r>
              <a:rPr lang="en-US" sz="2400" dirty="0"/>
              <a:t>Enterprise Real Property goal: To provide the tools and information necessary for a data-driven facility investment and management strategy across State government to promote fiscal accountability and measurable results. </a:t>
            </a:r>
          </a:p>
          <a:p>
            <a:pPr lvl="1"/>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628905526"/>
      </p:ext>
    </p:extLst>
  </p:cSld>
  <p:clrMapOvr>
    <a:masterClrMapping/>
  </p:clrMapOvr>
  <mc:AlternateContent xmlns:mc="http://schemas.openxmlformats.org/markup-compatibility/2006" xmlns:p14="http://schemas.microsoft.com/office/powerpoint/2010/main">
    <mc:Choice Requires="p14">
      <p:transition spd="slow" p14:dur="2000" advTm="95445"/>
    </mc:Choice>
    <mc:Fallback xmlns="">
      <p:transition spd="slow" advTm="954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Enterprise Real Property (ERP) Division?</a:t>
            </a:r>
          </a:p>
        </p:txBody>
      </p:sp>
      <p:sp>
        <p:nvSpPr>
          <p:cNvPr id="3" name="Content Placeholder 2"/>
          <p:cNvSpPr>
            <a:spLocks noGrp="1"/>
          </p:cNvSpPr>
          <p:nvPr>
            <p:ph idx="1"/>
          </p:nvPr>
        </p:nvSpPr>
        <p:spPr>
          <a:xfrm>
            <a:off x="735189" y="1535905"/>
            <a:ext cx="10618611" cy="4722020"/>
          </a:xfrm>
        </p:spPr>
        <p:txBody>
          <a:bodyPr>
            <a:normAutofit fontScale="92500" lnSpcReduction="20000"/>
          </a:bodyPr>
          <a:lstStyle/>
          <a:p>
            <a:pPr marL="0" indent="0">
              <a:buNone/>
            </a:pPr>
            <a:r>
              <a:rPr lang="en-US" b="1" dirty="0"/>
              <a:t>ERP Background</a:t>
            </a:r>
          </a:p>
          <a:p>
            <a:r>
              <a:rPr lang="en-US" dirty="0"/>
              <a:t>2005 Executive Order 05-06: To consolidate all silo real property management systems into an Enterprise solution. </a:t>
            </a:r>
          </a:p>
          <a:p>
            <a:r>
              <a:rPr lang="en-US" dirty="0"/>
              <a:t>2007 funding was appropriated – ERP was established</a:t>
            </a:r>
          </a:p>
          <a:p>
            <a:r>
              <a:rPr lang="en-US" dirty="0"/>
              <a:t>2008 An Enterprise Facility Management System (ARCHIBUS) was selected, and the METT group was formed</a:t>
            </a:r>
          </a:p>
          <a:p>
            <a:r>
              <a:rPr lang="en-US" dirty="0"/>
              <a:t>Enterprise ARCHIBUS was not fully implemented until 2012.</a:t>
            </a:r>
          </a:p>
          <a:p>
            <a:r>
              <a:rPr lang="en-US" dirty="0"/>
              <a:t>Since this time ARCHIBUS was gone through 3 major upgrades.</a:t>
            </a:r>
          </a:p>
          <a:p>
            <a:r>
              <a:rPr lang="en-US" dirty="0"/>
              <a:t>Includes 19 State agency’s data for approximately 6,000 State-owned buildings consisting of more than 36 million square feet, and more than 3.1 million acres of land</a:t>
            </a:r>
          </a:p>
        </p:txBody>
      </p:sp>
      <p:sp>
        <p:nvSpPr>
          <p:cNvPr id="4" name="Date Placeholder 3"/>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498723948"/>
      </p:ext>
    </p:extLst>
  </p:cSld>
  <p:clrMapOvr>
    <a:masterClrMapping/>
  </p:clrMapOvr>
  <mc:AlternateContent xmlns:mc="http://schemas.openxmlformats.org/markup-compatibility/2006" xmlns:p14="http://schemas.microsoft.com/office/powerpoint/2010/main">
    <mc:Choice Requires="p14">
      <p:transition spd="slow" p14:dur="2000" advTm="31828"/>
    </mc:Choice>
    <mc:Fallback xmlns="">
      <p:transition spd="slow" advTm="318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EFA6-555A-4A0E-9529-74DF29BDC42F}"/>
              </a:ext>
            </a:extLst>
          </p:cNvPr>
          <p:cNvSpPr>
            <a:spLocks noGrp="1"/>
          </p:cNvSpPr>
          <p:nvPr>
            <p:ph type="title"/>
          </p:nvPr>
        </p:nvSpPr>
        <p:spPr/>
        <p:txBody>
          <a:bodyPr/>
          <a:lstStyle/>
          <a:p>
            <a:r>
              <a:rPr lang="en-US" dirty="0"/>
              <a:t>What does ERP do?</a:t>
            </a:r>
          </a:p>
        </p:txBody>
      </p:sp>
      <p:sp>
        <p:nvSpPr>
          <p:cNvPr id="3" name="Content Placeholder 2">
            <a:extLst>
              <a:ext uri="{FF2B5EF4-FFF2-40B4-BE49-F238E27FC236}">
                <a16:creationId xmlns:a16="http://schemas.microsoft.com/office/drawing/2014/main" id="{C03853FB-F1F7-46EA-97CF-EC27ADEDEF8C}"/>
              </a:ext>
            </a:extLst>
          </p:cNvPr>
          <p:cNvSpPr>
            <a:spLocks noGrp="1"/>
          </p:cNvSpPr>
          <p:nvPr>
            <p:ph idx="1"/>
          </p:nvPr>
        </p:nvSpPr>
        <p:spPr/>
        <p:txBody>
          <a:bodyPr/>
          <a:lstStyle/>
          <a:p>
            <a:r>
              <a:rPr lang="en-US" dirty="0"/>
              <a:t>Take enterprise facility management business needs and initiatives (new statutes an executive orders) and try to come up with practical solutions through the use of the ARCHIBUS software. </a:t>
            </a:r>
          </a:p>
          <a:p>
            <a:r>
              <a:rPr lang="en-US" dirty="0"/>
              <a:t>Setting facility data policies, procedures, standards, guidelines, and making modifications to the software to fit needs.</a:t>
            </a:r>
          </a:p>
          <a:p>
            <a:r>
              <a:rPr lang="en-US" dirty="0"/>
              <a:t>Keep the software functioning as intended</a:t>
            </a:r>
          </a:p>
          <a:p>
            <a:r>
              <a:rPr lang="en-US" dirty="0"/>
              <a:t>Provide train-the-trainer-training</a:t>
            </a:r>
          </a:p>
          <a:p>
            <a:r>
              <a:rPr lang="en-US" dirty="0"/>
              <a:t>Consist of 3 team members and METT group</a:t>
            </a:r>
          </a:p>
        </p:txBody>
      </p:sp>
      <p:sp>
        <p:nvSpPr>
          <p:cNvPr id="4" name="Date Placeholder 3">
            <a:extLst>
              <a:ext uri="{FF2B5EF4-FFF2-40B4-BE49-F238E27FC236}">
                <a16:creationId xmlns:a16="http://schemas.microsoft.com/office/drawing/2014/main" id="{E68FA6EF-FD2F-47F5-AEE2-EB46832243C1}"/>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361582E5-E16F-4F19-BFF0-776302BF656A}"/>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BB3A4737-CD4A-4065-B203-151F6D9ECFCD}"/>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04894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F91F-1CE6-4C62-84C4-2A0C136CDF48}"/>
              </a:ext>
            </a:extLst>
          </p:cNvPr>
          <p:cNvSpPr>
            <a:spLocks noGrp="1"/>
          </p:cNvSpPr>
          <p:nvPr>
            <p:ph type="title"/>
          </p:nvPr>
        </p:nvSpPr>
        <p:spPr/>
        <p:txBody>
          <a:bodyPr/>
          <a:lstStyle/>
          <a:p>
            <a:r>
              <a:rPr lang="en-US" dirty="0"/>
              <a:t>What is ARCHIBUS?</a:t>
            </a:r>
          </a:p>
        </p:txBody>
      </p:sp>
      <p:sp>
        <p:nvSpPr>
          <p:cNvPr id="4" name="Date Placeholder 3">
            <a:extLst>
              <a:ext uri="{FF2B5EF4-FFF2-40B4-BE49-F238E27FC236}">
                <a16:creationId xmlns:a16="http://schemas.microsoft.com/office/drawing/2014/main" id="{6E879C4E-782B-48B6-B60A-71E07D9E1086}"/>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6E650252-F788-4767-8D7A-73A1F41E4B7E}"/>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8B89D975-F7E5-4B01-A1AF-DB49B2BAFA60}"/>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1026" name="Picture 2" descr="Mass | So what is ARCHIBUS?">
            <a:extLst>
              <a:ext uri="{FF2B5EF4-FFF2-40B4-BE49-F238E27FC236}">
                <a16:creationId xmlns:a16="http://schemas.microsoft.com/office/drawing/2014/main" id="{0AD0E86D-CDB0-4244-B98A-1A573529AC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2177" y="1316605"/>
            <a:ext cx="5587647" cy="536938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2111D29E-57A6-4A0F-84BC-31D38785BCAB}"/>
              </a:ext>
            </a:extLst>
          </p:cNvPr>
          <p:cNvSpPr/>
          <p:nvPr/>
        </p:nvSpPr>
        <p:spPr>
          <a:xfrm>
            <a:off x="7980319" y="4406747"/>
            <a:ext cx="1410159" cy="1652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97DC7-DA3C-4CD2-8E40-795FA62B8913}"/>
              </a:ext>
            </a:extLst>
          </p:cNvPr>
          <p:cNvSpPr txBox="1"/>
          <p:nvPr/>
        </p:nvSpPr>
        <p:spPr>
          <a:xfrm>
            <a:off x="9390478" y="4312319"/>
            <a:ext cx="2071401" cy="369332"/>
          </a:xfrm>
          <a:prstGeom prst="rect">
            <a:avLst/>
          </a:prstGeom>
          <a:noFill/>
        </p:spPr>
        <p:txBody>
          <a:bodyPr wrap="none" rtlCol="0">
            <a:spAutoFit/>
          </a:bodyPr>
          <a:lstStyle/>
          <a:p>
            <a:r>
              <a:rPr lang="en-US" dirty="0"/>
              <a:t>Compliance Module</a:t>
            </a:r>
          </a:p>
        </p:txBody>
      </p:sp>
    </p:spTree>
    <p:extLst>
      <p:ext uri="{BB962C8B-B14F-4D97-AF65-F5344CB8AC3E}">
        <p14:creationId xmlns:p14="http://schemas.microsoft.com/office/powerpoint/2010/main" val="363650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1C9A-BF92-48EA-AFD6-9C09972F74D4}"/>
              </a:ext>
            </a:extLst>
          </p:cNvPr>
          <p:cNvSpPr>
            <a:spLocks noGrp="1"/>
          </p:cNvSpPr>
          <p:nvPr>
            <p:ph type="title"/>
          </p:nvPr>
        </p:nvSpPr>
        <p:spPr/>
        <p:txBody>
          <a:bodyPr/>
          <a:lstStyle/>
          <a:p>
            <a:r>
              <a:rPr lang="en-US" dirty="0"/>
              <a:t>What is ARCHIBUS?</a:t>
            </a:r>
          </a:p>
        </p:txBody>
      </p:sp>
      <p:sp>
        <p:nvSpPr>
          <p:cNvPr id="3" name="Content Placeholder 2">
            <a:extLst>
              <a:ext uri="{FF2B5EF4-FFF2-40B4-BE49-F238E27FC236}">
                <a16:creationId xmlns:a16="http://schemas.microsoft.com/office/drawing/2014/main" id="{7A9C22FA-B82D-49D3-BADF-2BF3E955962E}"/>
              </a:ext>
            </a:extLst>
          </p:cNvPr>
          <p:cNvSpPr>
            <a:spLocks noGrp="1"/>
          </p:cNvSpPr>
          <p:nvPr>
            <p:ph idx="1"/>
          </p:nvPr>
        </p:nvSpPr>
        <p:spPr/>
        <p:txBody>
          <a:bodyPr>
            <a:normAutofit lnSpcReduction="10000"/>
          </a:bodyPr>
          <a:lstStyle/>
          <a:p>
            <a:r>
              <a:rPr lang="en-US" dirty="0"/>
              <a:t>Computer Aided Facility Management (CAFM) software system </a:t>
            </a:r>
          </a:p>
          <a:p>
            <a:r>
              <a:rPr lang="en-US" dirty="0"/>
              <a:t>With technology, ARCHIBUS attempts to bring all information regarding facilities and the management of facilities into one place.</a:t>
            </a:r>
          </a:p>
          <a:p>
            <a:r>
              <a:rPr lang="en-US" dirty="0"/>
              <a:t>Includes: space management, building operations, Facility Condition Assessments (FCAs), employee moves, project management, asset management, emergency preparedness, and lease management. Coming soon: Compliance management, environmental health and safety management, and ESRI GIS Extension</a:t>
            </a:r>
          </a:p>
          <a:p>
            <a:r>
              <a:rPr lang="en-US" dirty="0"/>
              <a:t>ARCHIBUS is a toolbox with many tools to assist facility managers and strategic planners with information needed to make critical business decisions. </a:t>
            </a:r>
          </a:p>
        </p:txBody>
      </p:sp>
      <p:sp>
        <p:nvSpPr>
          <p:cNvPr id="4" name="Date Placeholder 3">
            <a:extLst>
              <a:ext uri="{FF2B5EF4-FFF2-40B4-BE49-F238E27FC236}">
                <a16:creationId xmlns:a16="http://schemas.microsoft.com/office/drawing/2014/main" id="{14D43E57-7E92-457C-93AC-6C4BE4CE4524}"/>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1FFDE902-D3A9-42BB-A6B8-C495885800B9}"/>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14A670C5-CB12-4863-9FBA-74AA1FD52802}"/>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96114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7B02-BB8C-48F4-8073-C9930BE6B4D4}"/>
              </a:ext>
            </a:extLst>
          </p:cNvPr>
          <p:cNvSpPr>
            <a:spLocks noGrp="1"/>
          </p:cNvSpPr>
          <p:nvPr>
            <p:ph type="title"/>
          </p:nvPr>
        </p:nvSpPr>
        <p:spPr>
          <a:xfrm>
            <a:off x="838200" y="136525"/>
            <a:ext cx="10515600" cy="914400"/>
          </a:xfrm>
        </p:spPr>
        <p:txBody>
          <a:bodyPr/>
          <a:lstStyle/>
          <a:p>
            <a:r>
              <a:rPr lang="en-US" dirty="0"/>
              <a:t>ARCHIBUS as a Toolbox</a:t>
            </a:r>
          </a:p>
        </p:txBody>
      </p:sp>
      <p:sp>
        <p:nvSpPr>
          <p:cNvPr id="3" name="Content Placeholder 2">
            <a:extLst>
              <a:ext uri="{FF2B5EF4-FFF2-40B4-BE49-F238E27FC236}">
                <a16:creationId xmlns:a16="http://schemas.microsoft.com/office/drawing/2014/main" id="{4A8D655A-1773-43F6-8738-442E802E0E24}"/>
              </a:ext>
            </a:extLst>
          </p:cNvPr>
          <p:cNvSpPr>
            <a:spLocks noGrp="1"/>
          </p:cNvSpPr>
          <p:nvPr>
            <p:ph idx="1"/>
          </p:nvPr>
        </p:nvSpPr>
        <p:spPr/>
        <p:txBody>
          <a:bodyPr>
            <a:normAutofit/>
          </a:bodyPr>
          <a:lstStyle/>
          <a:p>
            <a:r>
              <a:rPr lang="en-US" dirty="0"/>
              <a:t>Make your job easier</a:t>
            </a:r>
          </a:p>
          <a:p>
            <a:r>
              <a:rPr lang="en-US" dirty="0"/>
              <a:t>Assist in producing better quality work</a:t>
            </a:r>
          </a:p>
          <a:p>
            <a:r>
              <a:rPr lang="en-US" dirty="0"/>
              <a:t>Increase production</a:t>
            </a:r>
          </a:p>
          <a:p>
            <a:r>
              <a:rPr lang="en-US" dirty="0"/>
              <a:t>Increase efficiency</a:t>
            </a:r>
          </a:p>
          <a:p>
            <a:r>
              <a:rPr lang="en-US" dirty="0"/>
              <a:t>Reduce costs</a:t>
            </a:r>
          </a:p>
          <a:p>
            <a:r>
              <a:rPr lang="en-US" dirty="0"/>
              <a:t>Designed to help us succeed </a:t>
            </a:r>
          </a:p>
          <a:p>
            <a:r>
              <a:rPr lang="en-US" dirty="0"/>
              <a:t>It is not designed to create more work or to promote micromanagement</a:t>
            </a:r>
          </a:p>
        </p:txBody>
      </p:sp>
      <p:sp>
        <p:nvSpPr>
          <p:cNvPr id="4" name="Date Placeholder 3">
            <a:extLst>
              <a:ext uri="{FF2B5EF4-FFF2-40B4-BE49-F238E27FC236}">
                <a16:creationId xmlns:a16="http://schemas.microsoft.com/office/drawing/2014/main" id="{04773E48-24B2-4052-BF30-7A1328ACE0DE}"/>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5A9D0322-B16A-413F-8871-41495963DF61}"/>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8B03DC4A-5DBF-49A4-B2AD-057D71E11D89}"/>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3076" name="Picture 4" descr="Download Free png Vector Toolbox, Vector, Hold All, Flat PNG and Vector for  Free Download - DLPNG.com">
            <a:extLst>
              <a:ext uri="{FF2B5EF4-FFF2-40B4-BE49-F238E27FC236}">
                <a16:creationId xmlns:a16="http://schemas.microsoft.com/office/drawing/2014/main" id="{048C3D99-6349-4F44-8EB9-A6AE882B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453" y="1825625"/>
            <a:ext cx="3712213" cy="371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5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DDEE-1B11-4EB9-970A-CEEBE13155B7}"/>
              </a:ext>
            </a:extLst>
          </p:cNvPr>
          <p:cNvSpPr>
            <a:spLocks noGrp="1"/>
          </p:cNvSpPr>
          <p:nvPr>
            <p:ph type="title"/>
          </p:nvPr>
        </p:nvSpPr>
        <p:spPr/>
        <p:txBody>
          <a:bodyPr/>
          <a:lstStyle/>
          <a:p>
            <a:r>
              <a:rPr lang="en-US" dirty="0"/>
              <a:t>Why use ARCHIBUS?</a:t>
            </a:r>
          </a:p>
        </p:txBody>
      </p:sp>
      <p:sp>
        <p:nvSpPr>
          <p:cNvPr id="3" name="Content Placeholder 2">
            <a:extLst>
              <a:ext uri="{FF2B5EF4-FFF2-40B4-BE49-F238E27FC236}">
                <a16:creationId xmlns:a16="http://schemas.microsoft.com/office/drawing/2014/main" id="{F0484270-4C8D-4DB2-ADCE-C8F57A3ECDB4}"/>
              </a:ext>
            </a:extLst>
          </p:cNvPr>
          <p:cNvSpPr>
            <a:spLocks noGrp="1"/>
          </p:cNvSpPr>
          <p:nvPr>
            <p:ph idx="1"/>
          </p:nvPr>
        </p:nvSpPr>
        <p:spPr/>
        <p:txBody>
          <a:bodyPr>
            <a:normAutofit fontScale="77500" lnSpcReduction="20000"/>
          </a:bodyPr>
          <a:lstStyle/>
          <a:p>
            <a:r>
              <a:rPr lang="en-US" dirty="0"/>
              <a:t>Addresses turnover and knowledge transfer issues (senior level employees with institutional Knowledge)</a:t>
            </a:r>
          </a:p>
          <a:p>
            <a:r>
              <a:rPr lang="en-US" dirty="0"/>
              <a:t>Consistency reduces training needs </a:t>
            </a:r>
          </a:p>
          <a:p>
            <a:r>
              <a:rPr lang="en-US" dirty="0"/>
              <a:t>Protects against audits</a:t>
            </a:r>
          </a:p>
          <a:p>
            <a:r>
              <a:rPr lang="en-US" dirty="0"/>
              <a:t>Saves time with accessible information to all and not just one subject matter expert (encourages transparency).</a:t>
            </a:r>
          </a:p>
          <a:p>
            <a:r>
              <a:rPr lang="en-US" dirty="0"/>
              <a:t>Opportunity to help get organized (Provides basis for good recorded keeping practices). </a:t>
            </a:r>
          </a:p>
          <a:p>
            <a:pPr lvl="0"/>
            <a:r>
              <a:rPr lang="en-US" dirty="0"/>
              <a:t>Promotes good communication with automated email notification functions </a:t>
            </a:r>
          </a:p>
          <a:p>
            <a:pPr lvl="0"/>
            <a:r>
              <a:rPr lang="en-US" dirty="0"/>
              <a:t>Creates autonomy and accountability</a:t>
            </a:r>
          </a:p>
          <a:p>
            <a:r>
              <a:rPr lang="en-US" dirty="0"/>
              <a:t>Only as good as the data that goes in.</a:t>
            </a:r>
          </a:p>
          <a:p>
            <a:endParaRPr lang="en-US" dirty="0"/>
          </a:p>
        </p:txBody>
      </p:sp>
      <p:sp>
        <p:nvSpPr>
          <p:cNvPr id="4" name="Date Placeholder 3">
            <a:extLst>
              <a:ext uri="{FF2B5EF4-FFF2-40B4-BE49-F238E27FC236}">
                <a16:creationId xmlns:a16="http://schemas.microsoft.com/office/drawing/2014/main" id="{97855E96-1D19-47E7-BA0A-154B68096722}"/>
              </a:ext>
            </a:extLst>
          </p:cNvPr>
          <p:cNvSpPr>
            <a:spLocks noGrp="1"/>
          </p:cNvSpPr>
          <p:nvPr>
            <p:ph type="dt" sz="half" idx="10"/>
          </p:nvPr>
        </p:nvSpPr>
        <p:spPr/>
        <p:txBody>
          <a:bodyPr/>
          <a:lstStyle/>
          <a:p>
            <a:fld id="{824D5D47-1752-4D84-8BFB-C2F71A34C932}" type="datetime1">
              <a:rPr lang="en-US" smtClean="0"/>
              <a:t>12/19/2024</a:t>
            </a:fld>
            <a:endParaRPr lang="en-US" dirty="0"/>
          </a:p>
        </p:txBody>
      </p:sp>
      <p:sp>
        <p:nvSpPr>
          <p:cNvPr id="5" name="Footer Placeholder 4">
            <a:extLst>
              <a:ext uri="{FF2B5EF4-FFF2-40B4-BE49-F238E27FC236}">
                <a16:creationId xmlns:a16="http://schemas.microsoft.com/office/drawing/2014/main" id="{B92B2A0D-6A77-47AA-B6EE-D5239FA370B5}"/>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2DD9C650-3B1A-46F1-8BB9-5811D66B7C63}"/>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4098" name="Picture 2" descr="Success Icon - Award Line Icon - 700x700 PNG Download - PNGkit">
            <a:extLst>
              <a:ext uri="{FF2B5EF4-FFF2-40B4-BE49-F238E27FC236}">
                <a16:creationId xmlns:a16="http://schemas.microsoft.com/office/drawing/2014/main" id="{0EA99DFB-AC1F-4515-A90E-83BA002F8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725" y="4573203"/>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20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1 - &amp;quot;Title&amp;quot;&quot;/&gt;&lt;property id=&quot;20307&quot; value=&quot;406&quot;/&gt;&lt;/object&gt;&lt;object type=&quot;3&quot; unique_id=&quot;10006&quot;&gt;&lt;property id=&quot;20148&quot; value=&quot;5&quot;/&gt;&lt;property id=&quot;20300&quot; value=&quot;Slide 3 - &amp;quot;Using Images&amp;quot;&quot;/&gt;&lt;property id=&quot;20307&quot; value=&quot;458&quot;/&gt;&lt;/object&gt;&lt;object type=&quot;3&quot; unique_id=&quot;10007&quot;&gt;&lt;property id=&quot;20148&quot; value=&quot;5&quot;/&gt;&lt;property id=&quot;20300&quot; value=&quot;Slide 4 - &amp;quot;Thank you again!&amp;quot;&quot;/&gt;&lt;property id=&quot;20307&quot; value=&quot;481&quot;/&gt;&lt;/object&gt;&lt;object type=&quot;3&quot; unique_id=&quot;10197&quot;&gt;&lt;property id=&quot;20148&quot; value=&quot;5&quot;/&gt;&lt;property id=&quot;20300&quot; value=&quot;Slide 2&quot;/&gt;&lt;property id=&quot;20307&quot; value=&quot;482&quot;/&gt;&lt;/object&gt;&lt;/object&gt;&lt;object type=&quot;8&quot; unique_id=&quot;10014&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Type xmlns="89a82333-5ef2-4692-9bcb-2eea3f4e857e">Template</Doc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A3F8144F66A946B783DCB73FDC9BF7" ma:contentTypeVersion="24" ma:contentTypeDescription="Create a new document." ma:contentTypeScope="" ma:versionID="6cddac1c46f01e417ba1471e6b44e5c7">
  <xsd:schema xmlns:xsd="http://www.w3.org/2001/XMLSchema" xmlns:xs="http://www.w3.org/2001/XMLSchema" xmlns:p="http://schemas.microsoft.com/office/2006/metadata/properties" xmlns:ns2="89a82333-5ef2-4692-9bcb-2eea3f4e857e" xmlns:ns3="98f01fe9-c3f2-4582-9148-d87bd0c242e7" targetNamespace="http://schemas.microsoft.com/office/2006/metadata/properties" ma:root="true" ma:fieldsID="511d4ddff4620a8eaf869f1a23dd79d5" ns2:_="" ns3:_="">
    <xsd:import namespace="89a82333-5ef2-4692-9bcb-2eea3f4e857e"/>
    <xsd:import namespace="98f01fe9-c3f2-4582-9148-d87bd0c242e7"/>
    <xsd:element name="properties">
      <xsd:complexType>
        <xsd:sequence>
          <xsd:element name="documentManagement">
            <xsd:complexType>
              <xsd:all>
                <xsd:element ref="ns2:Doc_x0020_Typ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82333-5ef2-4692-9bcb-2eea3f4e857e" elementFormDefault="qualified">
    <xsd:import namespace="http://schemas.microsoft.com/office/2006/documentManagement/types"/>
    <xsd:import namespace="http://schemas.microsoft.com/office/infopath/2007/PartnerControls"/>
    <xsd:element name="Doc_x0020_Type" ma:index="8" nillable="true" ma:displayName="Doc Type" ma:format="RadioButtons" ma:internalName="Doc_x0020_Type">
      <xsd:simpleType>
        <xsd:restriction base="dms:Choice">
          <xsd:enumeration value="Logo"/>
          <xsd:enumeration value="Template"/>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389D6-E0FD-469D-8587-EA39AB285030}">
  <ds:schemaRefs>
    <ds:schemaRef ds:uri="http://purl.org/dc/terms/"/>
    <ds:schemaRef ds:uri="http://schemas.microsoft.com/office/2006/metadata/properties"/>
    <ds:schemaRef ds:uri="http://schemas.microsoft.com/office/2006/documentManagement/types"/>
    <ds:schemaRef ds:uri="89a82333-5ef2-4692-9bcb-2eea3f4e857e"/>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98f01fe9-c3f2-4582-9148-d87bd0c242e7"/>
  </ds:schemaRefs>
</ds:datastoreItem>
</file>

<file path=customXml/itemProps2.xml><?xml version="1.0" encoding="utf-8"?>
<ds:datastoreItem xmlns:ds="http://schemas.openxmlformats.org/officeDocument/2006/customXml" ds:itemID="{3B153553-7048-44C0-962D-31C90BA4FF73}">
  <ds:schemaRefs>
    <ds:schemaRef ds:uri="http://schemas.microsoft.com/sharepoint/v3/contenttype/forms"/>
  </ds:schemaRefs>
</ds:datastoreItem>
</file>

<file path=customXml/itemProps3.xml><?xml version="1.0" encoding="utf-8"?>
<ds:datastoreItem xmlns:ds="http://schemas.openxmlformats.org/officeDocument/2006/customXml" ds:itemID="{23A80DA8-1E7D-4204-9A05-2871F8EC4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82333-5ef2-4692-9bcb-2eea3f4e857e"/>
    <ds:schemaRef ds:uri="98f01fe9-c3f2-4582-9148-d87bd0c24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MN.IT</Template>
  <TotalTime>34000</TotalTime>
  <Words>2206</Words>
  <Application>Microsoft Office PowerPoint</Application>
  <PresentationFormat>Widescreen</PresentationFormat>
  <Paragraphs>256</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Blue Highway</vt:lpstr>
      <vt:lpstr>Calibri</vt:lpstr>
      <vt:lpstr>NeueHaasGroteskText Std</vt:lpstr>
      <vt:lpstr>MN.IT</vt:lpstr>
      <vt:lpstr>Introduction to ARCHIBUS</vt:lpstr>
      <vt:lpstr>Agenda Items</vt:lpstr>
      <vt:lpstr>What is the Enterprise Real Property (ERP) Division?</vt:lpstr>
      <vt:lpstr>What is the Enterprise Real Property (ERP) Division?</vt:lpstr>
      <vt:lpstr>What does ERP do?</vt:lpstr>
      <vt:lpstr>What is ARCHIBUS?</vt:lpstr>
      <vt:lpstr>What is ARCHIBUS?</vt:lpstr>
      <vt:lpstr>ARCHIBUS as a Toolbox</vt:lpstr>
      <vt:lpstr>Why use ARCHIBUS?</vt:lpstr>
      <vt:lpstr>ARCHIBUS Toolboxes</vt:lpstr>
      <vt:lpstr>ARCHIBUS Smart Client</vt:lpstr>
      <vt:lpstr>ARCHIBUS Mobile</vt:lpstr>
      <vt:lpstr>ARCHIBUS Web-Central</vt:lpstr>
      <vt:lpstr>ARCHIBUS Web-Central Demo</vt:lpstr>
      <vt:lpstr>ARCHIBUS: Home Pages and Metrics</vt:lpstr>
      <vt:lpstr>ARCHIBUS Modules</vt:lpstr>
      <vt:lpstr>ARCHIBUS Modules</vt:lpstr>
      <vt:lpstr>ARCHIBUS Modules</vt:lpstr>
      <vt:lpstr>ARCHIBUS Modules</vt:lpstr>
      <vt:lpstr>References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Prokash, Jedd (ADM)</cp:lastModifiedBy>
  <cp:revision>753</cp:revision>
  <dcterms:created xsi:type="dcterms:W3CDTF">2016-01-06T16:54:03Z</dcterms:created>
  <dcterms:modified xsi:type="dcterms:W3CDTF">2024-12-19T18:00:14Z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0x010100E5A3F8144F66A946B783DCB73FDC9BF7</vt:lpwstr>
  </property>
  <property fmtid="{D5CDD505-2E9C-101B-9397-08002B2CF9AE}" pid="3" name="Order">
    <vt:r8>2200</vt:r8>
  </property>
</Properties>
</file>