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705" r:id="rId5"/>
  </p:sldMasterIdLst>
  <p:notesMasterIdLst>
    <p:notesMasterId r:id="rId49"/>
  </p:notesMasterIdLst>
  <p:handoutMasterIdLst>
    <p:handoutMasterId r:id="rId50"/>
  </p:handoutMasterIdLst>
  <p:sldIdLst>
    <p:sldId id="638" r:id="rId6"/>
    <p:sldId id="645" r:id="rId7"/>
    <p:sldId id="341" r:id="rId8"/>
    <p:sldId id="718" r:id="rId9"/>
    <p:sldId id="644" r:id="rId10"/>
    <p:sldId id="710" r:id="rId11"/>
    <p:sldId id="418" r:id="rId12"/>
    <p:sldId id="711" r:id="rId13"/>
    <p:sldId id="714" r:id="rId14"/>
    <p:sldId id="445" r:id="rId15"/>
    <p:sldId id="647" r:id="rId16"/>
    <p:sldId id="421" r:id="rId17"/>
    <p:sldId id="653" r:id="rId18"/>
    <p:sldId id="686" r:id="rId19"/>
    <p:sldId id="687" r:id="rId20"/>
    <p:sldId id="693" r:id="rId21"/>
    <p:sldId id="684" r:id="rId22"/>
    <p:sldId id="685" r:id="rId23"/>
    <p:sldId id="709" r:id="rId24"/>
    <p:sldId id="695" r:id="rId25"/>
    <p:sldId id="696" r:id="rId26"/>
    <p:sldId id="420" r:id="rId27"/>
    <p:sldId id="345" r:id="rId28"/>
    <p:sldId id="600" r:id="rId29"/>
    <p:sldId id="604" r:id="rId30"/>
    <p:sldId id="702" r:id="rId31"/>
    <p:sldId id="344" r:id="rId32"/>
    <p:sldId id="347" r:id="rId33"/>
    <p:sldId id="697" r:id="rId34"/>
    <p:sldId id="698" r:id="rId35"/>
    <p:sldId id="716" r:id="rId36"/>
    <p:sldId id="646" r:id="rId37"/>
    <p:sldId id="642" r:id="rId38"/>
    <p:sldId id="432" r:id="rId39"/>
    <p:sldId id="402" r:id="rId40"/>
    <p:sldId id="381" r:id="rId41"/>
    <p:sldId id="437" r:id="rId42"/>
    <p:sldId id="384" r:id="rId43"/>
    <p:sldId id="717" r:id="rId44"/>
    <p:sldId id="377" r:id="rId45"/>
    <p:sldId id="708" r:id="rId46"/>
    <p:sldId id="507" r:id="rId47"/>
    <p:sldId id="385" r:id="rId48"/>
  </p:sldIdLst>
  <p:sldSz cx="9144000" cy="6858000" type="screen4x3"/>
  <p:notesSz cx="7010400" cy="92964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A6"/>
    <a:srgbClr val="9191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64286" autoAdjust="0"/>
  </p:normalViewPr>
  <p:slideViewPr>
    <p:cSldViewPr>
      <p:cViewPr varScale="1">
        <p:scale>
          <a:sx n="48" d="100"/>
          <a:sy n="48" d="100"/>
        </p:scale>
        <p:origin x="960"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9" d="100"/>
          <a:sy n="69" d="100"/>
        </p:scale>
        <p:origin x="274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tags" Target="tags/tag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3DA9F2-1128-48B0-B751-2BDC17449A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3900BB9-3AD3-4EEA-A8D2-ECC6C00F209B}">
      <dgm:prSet/>
      <dgm:spPr/>
      <dgm:t>
        <a:bodyPr/>
        <a:lstStyle/>
        <a:p>
          <a:r>
            <a:rPr lang="en-US"/>
            <a:t>What kind of video is it?</a:t>
          </a:r>
        </a:p>
      </dgm:t>
    </dgm:pt>
    <dgm:pt modelId="{C948057F-737F-44E0-A5C4-5CCED3871BDA}" type="parTrans" cxnId="{3524B250-2D9D-4745-8741-353DCE7D757D}">
      <dgm:prSet/>
      <dgm:spPr/>
      <dgm:t>
        <a:bodyPr/>
        <a:lstStyle/>
        <a:p>
          <a:endParaRPr lang="en-US"/>
        </a:p>
      </dgm:t>
    </dgm:pt>
    <dgm:pt modelId="{58458F34-AE78-4D9D-AB28-5EC1D5F0A1D1}" type="sibTrans" cxnId="{3524B250-2D9D-4745-8741-353DCE7D757D}">
      <dgm:prSet/>
      <dgm:spPr/>
      <dgm:t>
        <a:bodyPr/>
        <a:lstStyle/>
        <a:p>
          <a:endParaRPr lang="en-US"/>
        </a:p>
      </dgm:t>
    </dgm:pt>
    <dgm:pt modelId="{C81DEE35-9862-45C3-BD5F-E34E7D6C512C}">
      <dgm:prSet/>
      <dgm:spPr/>
      <dgm:t>
        <a:bodyPr/>
        <a:lstStyle/>
        <a:p>
          <a:r>
            <a:rPr lang="en-US"/>
            <a:t>Is there an active investigation?</a:t>
          </a:r>
        </a:p>
      </dgm:t>
    </dgm:pt>
    <dgm:pt modelId="{4EBF3544-1710-4FE4-BAE5-481F49A64298}" type="parTrans" cxnId="{F5E811E7-A1E1-465A-ADE2-37EAA9341EF3}">
      <dgm:prSet/>
      <dgm:spPr/>
      <dgm:t>
        <a:bodyPr/>
        <a:lstStyle/>
        <a:p>
          <a:endParaRPr lang="en-US"/>
        </a:p>
      </dgm:t>
    </dgm:pt>
    <dgm:pt modelId="{0DB14D48-14F6-46AB-8EF8-C7AB156F6304}" type="sibTrans" cxnId="{F5E811E7-A1E1-465A-ADE2-37EAA9341EF3}">
      <dgm:prSet/>
      <dgm:spPr/>
      <dgm:t>
        <a:bodyPr/>
        <a:lstStyle/>
        <a:p>
          <a:endParaRPr lang="en-US"/>
        </a:p>
      </dgm:t>
    </dgm:pt>
    <dgm:pt modelId="{97ABCFB0-AD3B-403F-90B0-E31411291C72}">
      <dgm:prSet/>
      <dgm:spPr/>
      <dgm:t>
        <a:bodyPr/>
        <a:lstStyle/>
        <a:p>
          <a:r>
            <a:rPr lang="en-US"/>
            <a:t>What section classifies the data?</a:t>
          </a:r>
        </a:p>
      </dgm:t>
    </dgm:pt>
    <dgm:pt modelId="{B18491D1-7957-494A-B75C-76E5B83B28B6}" type="parTrans" cxnId="{63042884-3D37-420F-AEA5-A0DC0061D543}">
      <dgm:prSet/>
      <dgm:spPr/>
      <dgm:t>
        <a:bodyPr/>
        <a:lstStyle/>
        <a:p>
          <a:endParaRPr lang="en-US"/>
        </a:p>
      </dgm:t>
    </dgm:pt>
    <dgm:pt modelId="{D9A22D08-6187-4269-B34B-C576A3FE8F18}" type="sibTrans" cxnId="{63042884-3D37-420F-AEA5-A0DC0061D543}">
      <dgm:prSet/>
      <dgm:spPr/>
      <dgm:t>
        <a:bodyPr/>
        <a:lstStyle/>
        <a:p>
          <a:endParaRPr lang="en-US"/>
        </a:p>
      </dgm:t>
    </dgm:pt>
    <dgm:pt modelId="{4753492E-79CF-4FC5-B959-BAEBEC1DD93B}">
      <dgm:prSet/>
      <dgm:spPr/>
      <dgm:t>
        <a:bodyPr/>
        <a:lstStyle/>
        <a:p>
          <a:r>
            <a:rPr lang="en-US"/>
            <a:t>What is the classification?</a:t>
          </a:r>
        </a:p>
      </dgm:t>
    </dgm:pt>
    <dgm:pt modelId="{3034C6DF-0293-4696-92A4-33BC2812F31B}" type="parTrans" cxnId="{A5076E0E-4913-4604-A848-1AED836ACD53}">
      <dgm:prSet/>
      <dgm:spPr/>
      <dgm:t>
        <a:bodyPr/>
        <a:lstStyle/>
        <a:p>
          <a:endParaRPr lang="en-US"/>
        </a:p>
      </dgm:t>
    </dgm:pt>
    <dgm:pt modelId="{52CE16FE-8152-4394-B940-90E48569D23B}" type="sibTrans" cxnId="{A5076E0E-4913-4604-A848-1AED836ACD53}">
      <dgm:prSet/>
      <dgm:spPr/>
      <dgm:t>
        <a:bodyPr/>
        <a:lstStyle/>
        <a:p>
          <a:endParaRPr lang="en-US"/>
        </a:p>
      </dgm:t>
    </dgm:pt>
    <dgm:pt modelId="{FFA62C36-764F-470E-8A1A-7B3C06A07B75}">
      <dgm:prSet/>
      <dgm:spPr/>
      <dgm:t>
        <a:bodyPr/>
        <a:lstStyle/>
        <a:p>
          <a:r>
            <a:rPr lang="en-US"/>
            <a:t>Who can view the unredacted video?</a:t>
          </a:r>
        </a:p>
      </dgm:t>
    </dgm:pt>
    <dgm:pt modelId="{754A5E24-FB86-4D34-A6EC-42BB61751BA6}" type="parTrans" cxnId="{E1A3D891-4DED-428F-A00C-4C237FF15F3C}">
      <dgm:prSet/>
      <dgm:spPr/>
      <dgm:t>
        <a:bodyPr/>
        <a:lstStyle/>
        <a:p>
          <a:endParaRPr lang="en-US"/>
        </a:p>
      </dgm:t>
    </dgm:pt>
    <dgm:pt modelId="{EC1E3796-9A31-4098-90B8-C20EF271E48F}" type="sibTrans" cxnId="{E1A3D891-4DED-428F-A00C-4C237FF15F3C}">
      <dgm:prSet/>
      <dgm:spPr/>
      <dgm:t>
        <a:bodyPr/>
        <a:lstStyle/>
        <a:p>
          <a:endParaRPr lang="en-US"/>
        </a:p>
      </dgm:t>
    </dgm:pt>
    <dgm:pt modelId="{5FE368E8-8463-4CD0-816F-B2A9EDC7418E}">
      <dgm:prSet/>
      <dgm:spPr/>
      <dgm:t>
        <a:bodyPr/>
        <a:lstStyle/>
        <a:p>
          <a:r>
            <a:rPr lang="en-US"/>
            <a:t>Who can have a copy?</a:t>
          </a:r>
        </a:p>
      </dgm:t>
    </dgm:pt>
    <dgm:pt modelId="{E4B9C895-626A-48D7-A8E1-7F6236444B71}" type="parTrans" cxnId="{57BB3CE5-5785-452F-A9AC-70EF7C028307}">
      <dgm:prSet/>
      <dgm:spPr/>
      <dgm:t>
        <a:bodyPr/>
        <a:lstStyle/>
        <a:p>
          <a:endParaRPr lang="en-US"/>
        </a:p>
      </dgm:t>
    </dgm:pt>
    <dgm:pt modelId="{FBEB58F3-50AC-4E00-B2B1-ADCF7F245E6A}" type="sibTrans" cxnId="{57BB3CE5-5785-452F-A9AC-70EF7C028307}">
      <dgm:prSet/>
      <dgm:spPr/>
      <dgm:t>
        <a:bodyPr/>
        <a:lstStyle/>
        <a:p>
          <a:endParaRPr lang="en-US"/>
        </a:p>
      </dgm:t>
    </dgm:pt>
    <dgm:pt modelId="{530DDDC2-9DA7-4CE9-AC3A-84CA4F092955}">
      <dgm:prSet/>
      <dgm:spPr/>
      <dgm:t>
        <a:bodyPr/>
        <a:lstStyle/>
        <a:p>
          <a:r>
            <a:rPr lang="en-US"/>
            <a:t>Does public benefit data apply?</a:t>
          </a:r>
        </a:p>
      </dgm:t>
    </dgm:pt>
    <dgm:pt modelId="{9CD5DF86-85D9-46EA-A328-F46AA7D1EE3B}" type="parTrans" cxnId="{8A439207-D8A9-48D4-885B-10A4D0686689}">
      <dgm:prSet/>
      <dgm:spPr/>
      <dgm:t>
        <a:bodyPr/>
        <a:lstStyle/>
        <a:p>
          <a:endParaRPr lang="en-US"/>
        </a:p>
      </dgm:t>
    </dgm:pt>
    <dgm:pt modelId="{F76F666C-5308-4BED-9734-E9E6140CA7F1}" type="sibTrans" cxnId="{8A439207-D8A9-48D4-885B-10A4D0686689}">
      <dgm:prSet/>
      <dgm:spPr/>
      <dgm:t>
        <a:bodyPr/>
        <a:lstStyle/>
        <a:p>
          <a:endParaRPr lang="en-US"/>
        </a:p>
      </dgm:t>
    </dgm:pt>
    <dgm:pt modelId="{A40F749B-B912-4147-9E4D-3494E9B1341E}" type="pres">
      <dgm:prSet presAssocID="{743DA9F2-1128-48B0-B751-2BDC17449A39}" presName="linear" presStyleCnt="0">
        <dgm:presLayoutVars>
          <dgm:animLvl val="lvl"/>
          <dgm:resizeHandles val="exact"/>
        </dgm:presLayoutVars>
      </dgm:prSet>
      <dgm:spPr/>
    </dgm:pt>
    <dgm:pt modelId="{E55D40FE-7CF7-4A4F-820F-47704FE8F2BE}" type="pres">
      <dgm:prSet presAssocID="{E3900BB9-3AD3-4EEA-A8D2-ECC6C00F209B}" presName="parentText" presStyleLbl="node1" presStyleIdx="0" presStyleCnt="7">
        <dgm:presLayoutVars>
          <dgm:chMax val="0"/>
          <dgm:bulletEnabled val="1"/>
        </dgm:presLayoutVars>
      </dgm:prSet>
      <dgm:spPr/>
    </dgm:pt>
    <dgm:pt modelId="{AA573E34-F38B-40C5-BA95-C305DA711A82}" type="pres">
      <dgm:prSet presAssocID="{58458F34-AE78-4D9D-AB28-5EC1D5F0A1D1}" presName="spacer" presStyleCnt="0"/>
      <dgm:spPr/>
    </dgm:pt>
    <dgm:pt modelId="{BDF26D37-593E-4945-AD6A-A5FFC86DF82E}" type="pres">
      <dgm:prSet presAssocID="{C81DEE35-9862-45C3-BD5F-E34E7D6C512C}" presName="parentText" presStyleLbl="node1" presStyleIdx="1" presStyleCnt="7">
        <dgm:presLayoutVars>
          <dgm:chMax val="0"/>
          <dgm:bulletEnabled val="1"/>
        </dgm:presLayoutVars>
      </dgm:prSet>
      <dgm:spPr/>
    </dgm:pt>
    <dgm:pt modelId="{36FAD460-A593-4C76-A23F-1ACEB442F260}" type="pres">
      <dgm:prSet presAssocID="{0DB14D48-14F6-46AB-8EF8-C7AB156F6304}" presName="spacer" presStyleCnt="0"/>
      <dgm:spPr/>
    </dgm:pt>
    <dgm:pt modelId="{FF5555FE-D473-49C4-A0D8-28921AE9D385}" type="pres">
      <dgm:prSet presAssocID="{97ABCFB0-AD3B-403F-90B0-E31411291C72}" presName="parentText" presStyleLbl="node1" presStyleIdx="2" presStyleCnt="7">
        <dgm:presLayoutVars>
          <dgm:chMax val="0"/>
          <dgm:bulletEnabled val="1"/>
        </dgm:presLayoutVars>
      </dgm:prSet>
      <dgm:spPr/>
    </dgm:pt>
    <dgm:pt modelId="{1B190054-5AD8-4355-816E-6663C55DA621}" type="pres">
      <dgm:prSet presAssocID="{D9A22D08-6187-4269-B34B-C576A3FE8F18}" presName="spacer" presStyleCnt="0"/>
      <dgm:spPr/>
    </dgm:pt>
    <dgm:pt modelId="{7568BC80-C8E1-4CDC-9E83-C249BEE9309C}" type="pres">
      <dgm:prSet presAssocID="{4753492E-79CF-4FC5-B959-BAEBEC1DD93B}" presName="parentText" presStyleLbl="node1" presStyleIdx="3" presStyleCnt="7">
        <dgm:presLayoutVars>
          <dgm:chMax val="0"/>
          <dgm:bulletEnabled val="1"/>
        </dgm:presLayoutVars>
      </dgm:prSet>
      <dgm:spPr/>
    </dgm:pt>
    <dgm:pt modelId="{F53F8574-8AE7-4E44-878D-A892A5834789}" type="pres">
      <dgm:prSet presAssocID="{52CE16FE-8152-4394-B940-90E48569D23B}" presName="spacer" presStyleCnt="0"/>
      <dgm:spPr/>
    </dgm:pt>
    <dgm:pt modelId="{362485E1-2BF3-4D65-BD28-0E0262AD6DE3}" type="pres">
      <dgm:prSet presAssocID="{FFA62C36-764F-470E-8A1A-7B3C06A07B75}" presName="parentText" presStyleLbl="node1" presStyleIdx="4" presStyleCnt="7">
        <dgm:presLayoutVars>
          <dgm:chMax val="0"/>
          <dgm:bulletEnabled val="1"/>
        </dgm:presLayoutVars>
      </dgm:prSet>
      <dgm:spPr/>
    </dgm:pt>
    <dgm:pt modelId="{8EC11340-FA59-4E5D-887C-5E3AA56955C7}" type="pres">
      <dgm:prSet presAssocID="{EC1E3796-9A31-4098-90B8-C20EF271E48F}" presName="spacer" presStyleCnt="0"/>
      <dgm:spPr/>
    </dgm:pt>
    <dgm:pt modelId="{DD1DD6A1-59EE-4DBE-893F-6D5D4BFDC235}" type="pres">
      <dgm:prSet presAssocID="{5FE368E8-8463-4CD0-816F-B2A9EDC7418E}" presName="parentText" presStyleLbl="node1" presStyleIdx="5" presStyleCnt="7">
        <dgm:presLayoutVars>
          <dgm:chMax val="0"/>
          <dgm:bulletEnabled val="1"/>
        </dgm:presLayoutVars>
      </dgm:prSet>
      <dgm:spPr/>
    </dgm:pt>
    <dgm:pt modelId="{DA61BBE9-F5BA-4FFA-AB51-BA655AD90EAF}" type="pres">
      <dgm:prSet presAssocID="{FBEB58F3-50AC-4E00-B2B1-ADCF7F245E6A}" presName="spacer" presStyleCnt="0"/>
      <dgm:spPr/>
    </dgm:pt>
    <dgm:pt modelId="{39F9A96E-C62A-42DA-9263-9F72B78205E2}" type="pres">
      <dgm:prSet presAssocID="{530DDDC2-9DA7-4CE9-AC3A-84CA4F092955}" presName="parentText" presStyleLbl="node1" presStyleIdx="6" presStyleCnt="7">
        <dgm:presLayoutVars>
          <dgm:chMax val="0"/>
          <dgm:bulletEnabled val="1"/>
        </dgm:presLayoutVars>
      </dgm:prSet>
      <dgm:spPr/>
    </dgm:pt>
  </dgm:ptLst>
  <dgm:cxnLst>
    <dgm:cxn modelId="{EAA79102-ED2C-4A53-89D7-99662B3C4FA2}" type="presOf" srcId="{C81DEE35-9862-45C3-BD5F-E34E7D6C512C}" destId="{BDF26D37-593E-4945-AD6A-A5FFC86DF82E}" srcOrd="0" destOrd="0" presId="urn:microsoft.com/office/officeart/2005/8/layout/vList2"/>
    <dgm:cxn modelId="{8A439207-D8A9-48D4-885B-10A4D0686689}" srcId="{743DA9F2-1128-48B0-B751-2BDC17449A39}" destId="{530DDDC2-9DA7-4CE9-AC3A-84CA4F092955}" srcOrd="6" destOrd="0" parTransId="{9CD5DF86-85D9-46EA-A328-F46AA7D1EE3B}" sibTransId="{F76F666C-5308-4BED-9734-E9E6140CA7F1}"/>
    <dgm:cxn modelId="{A5076E0E-4913-4604-A848-1AED836ACD53}" srcId="{743DA9F2-1128-48B0-B751-2BDC17449A39}" destId="{4753492E-79CF-4FC5-B959-BAEBEC1DD93B}" srcOrd="3" destOrd="0" parTransId="{3034C6DF-0293-4696-92A4-33BC2812F31B}" sibTransId="{52CE16FE-8152-4394-B940-90E48569D23B}"/>
    <dgm:cxn modelId="{78EBA060-324A-482F-B432-55DE9BA391AE}" type="presOf" srcId="{743DA9F2-1128-48B0-B751-2BDC17449A39}" destId="{A40F749B-B912-4147-9E4D-3494E9B1341E}" srcOrd="0" destOrd="0" presId="urn:microsoft.com/office/officeart/2005/8/layout/vList2"/>
    <dgm:cxn modelId="{E4DD9A69-442F-45F0-8D4A-2C5649DE97D2}" type="presOf" srcId="{5FE368E8-8463-4CD0-816F-B2A9EDC7418E}" destId="{DD1DD6A1-59EE-4DBE-893F-6D5D4BFDC235}" srcOrd="0" destOrd="0" presId="urn:microsoft.com/office/officeart/2005/8/layout/vList2"/>
    <dgm:cxn modelId="{3524B250-2D9D-4745-8741-353DCE7D757D}" srcId="{743DA9F2-1128-48B0-B751-2BDC17449A39}" destId="{E3900BB9-3AD3-4EEA-A8D2-ECC6C00F209B}" srcOrd="0" destOrd="0" parTransId="{C948057F-737F-44E0-A5C4-5CCED3871BDA}" sibTransId="{58458F34-AE78-4D9D-AB28-5EC1D5F0A1D1}"/>
    <dgm:cxn modelId="{35B02E7D-DFCD-42C8-AFBA-8B057ED270FA}" type="presOf" srcId="{530DDDC2-9DA7-4CE9-AC3A-84CA4F092955}" destId="{39F9A96E-C62A-42DA-9263-9F72B78205E2}" srcOrd="0" destOrd="0" presId="urn:microsoft.com/office/officeart/2005/8/layout/vList2"/>
    <dgm:cxn modelId="{41581582-AFB5-4CA3-AB5C-265976492141}" type="presOf" srcId="{4753492E-79CF-4FC5-B959-BAEBEC1DD93B}" destId="{7568BC80-C8E1-4CDC-9E83-C249BEE9309C}" srcOrd="0" destOrd="0" presId="urn:microsoft.com/office/officeart/2005/8/layout/vList2"/>
    <dgm:cxn modelId="{63042884-3D37-420F-AEA5-A0DC0061D543}" srcId="{743DA9F2-1128-48B0-B751-2BDC17449A39}" destId="{97ABCFB0-AD3B-403F-90B0-E31411291C72}" srcOrd="2" destOrd="0" parTransId="{B18491D1-7957-494A-B75C-76E5B83B28B6}" sibTransId="{D9A22D08-6187-4269-B34B-C576A3FE8F18}"/>
    <dgm:cxn modelId="{1DA1258A-DAF1-40C9-A86B-A9D1BBCFDC8C}" type="presOf" srcId="{FFA62C36-764F-470E-8A1A-7B3C06A07B75}" destId="{362485E1-2BF3-4D65-BD28-0E0262AD6DE3}" srcOrd="0" destOrd="0" presId="urn:microsoft.com/office/officeart/2005/8/layout/vList2"/>
    <dgm:cxn modelId="{E1A3D891-4DED-428F-A00C-4C237FF15F3C}" srcId="{743DA9F2-1128-48B0-B751-2BDC17449A39}" destId="{FFA62C36-764F-470E-8A1A-7B3C06A07B75}" srcOrd="4" destOrd="0" parTransId="{754A5E24-FB86-4D34-A6EC-42BB61751BA6}" sibTransId="{EC1E3796-9A31-4098-90B8-C20EF271E48F}"/>
    <dgm:cxn modelId="{30A892CD-8019-4A2D-80E1-4B5E1088F9A3}" type="presOf" srcId="{97ABCFB0-AD3B-403F-90B0-E31411291C72}" destId="{FF5555FE-D473-49C4-A0D8-28921AE9D385}" srcOrd="0" destOrd="0" presId="urn:microsoft.com/office/officeart/2005/8/layout/vList2"/>
    <dgm:cxn modelId="{57BB3CE5-5785-452F-A9AC-70EF7C028307}" srcId="{743DA9F2-1128-48B0-B751-2BDC17449A39}" destId="{5FE368E8-8463-4CD0-816F-B2A9EDC7418E}" srcOrd="5" destOrd="0" parTransId="{E4B9C895-626A-48D7-A8E1-7F6236444B71}" sibTransId="{FBEB58F3-50AC-4E00-B2B1-ADCF7F245E6A}"/>
    <dgm:cxn modelId="{F5E811E7-A1E1-465A-ADE2-37EAA9341EF3}" srcId="{743DA9F2-1128-48B0-B751-2BDC17449A39}" destId="{C81DEE35-9862-45C3-BD5F-E34E7D6C512C}" srcOrd="1" destOrd="0" parTransId="{4EBF3544-1710-4FE4-BAE5-481F49A64298}" sibTransId="{0DB14D48-14F6-46AB-8EF8-C7AB156F6304}"/>
    <dgm:cxn modelId="{5AFDACEF-1471-4448-9563-DC19B9302D08}" type="presOf" srcId="{E3900BB9-3AD3-4EEA-A8D2-ECC6C00F209B}" destId="{E55D40FE-7CF7-4A4F-820F-47704FE8F2BE}" srcOrd="0" destOrd="0" presId="urn:microsoft.com/office/officeart/2005/8/layout/vList2"/>
    <dgm:cxn modelId="{0D1531E5-8E03-4C65-9E25-99DFA7078EEE}" type="presParOf" srcId="{A40F749B-B912-4147-9E4D-3494E9B1341E}" destId="{E55D40FE-7CF7-4A4F-820F-47704FE8F2BE}" srcOrd="0" destOrd="0" presId="urn:microsoft.com/office/officeart/2005/8/layout/vList2"/>
    <dgm:cxn modelId="{F6A83860-5BAB-4F9B-898C-DFA4E91C58F2}" type="presParOf" srcId="{A40F749B-B912-4147-9E4D-3494E9B1341E}" destId="{AA573E34-F38B-40C5-BA95-C305DA711A82}" srcOrd="1" destOrd="0" presId="urn:microsoft.com/office/officeart/2005/8/layout/vList2"/>
    <dgm:cxn modelId="{B4C5D698-0479-48FB-A69F-B357D4F6B4CE}" type="presParOf" srcId="{A40F749B-B912-4147-9E4D-3494E9B1341E}" destId="{BDF26D37-593E-4945-AD6A-A5FFC86DF82E}" srcOrd="2" destOrd="0" presId="urn:microsoft.com/office/officeart/2005/8/layout/vList2"/>
    <dgm:cxn modelId="{AB52C4ED-653A-490A-B265-D63F56C86087}" type="presParOf" srcId="{A40F749B-B912-4147-9E4D-3494E9B1341E}" destId="{36FAD460-A593-4C76-A23F-1ACEB442F260}" srcOrd="3" destOrd="0" presId="urn:microsoft.com/office/officeart/2005/8/layout/vList2"/>
    <dgm:cxn modelId="{EB39EB98-7F49-4DBB-B86D-0F775B05C2E3}" type="presParOf" srcId="{A40F749B-B912-4147-9E4D-3494E9B1341E}" destId="{FF5555FE-D473-49C4-A0D8-28921AE9D385}" srcOrd="4" destOrd="0" presId="urn:microsoft.com/office/officeart/2005/8/layout/vList2"/>
    <dgm:cxn modelId="{11D06C85-D55B-4E08-8957-2028B9FCEEDF}" type="presParOf" srcId="{A40F749B-B912-4147-9E4D-3494E9B1341E}" destId="{1B190054-5AD8-4355-816E-6663C55DA621}" srcOrd="5" destOrd="0" presId="urn:microsoft.com/office/officeart/2005/8/layout/vList2"/>
    <dgm:cxn modelId="{565B87D0-FF04-4405-9A84-3A9840B750AC}" type="presParOf" srcId="{A40F749B-B912-4147-9E4D-3494E9B1341E}" destId="{7568BC80-C8E1-4CDC-9E83-C249BEE9309C}" srcOrd="6" destOrd="0" presId="urn:microsoft.com/office/officeart/2005/8/layout/vList2"/>
    <dgm:cxn modelId="{3B38409B-858C-4FCE-938B-3D6F91905AE0}" type="presParOf" srcId="{A40F749B-B912-4147-9E4D-3494E9B1341E}" destId="{F53F8574-8AE7-4E44-878D-A892A5834789}" srcOrd="7" destOrd="0" presId="urn:microsoft.com/office/officeart/2005/8/layout/vList2"/>
    <dgm:cxn modelId="{26D16D81-CB48-44D3-9F81-4C6FFFBCCCC9}" type="presParOf" srcId="{A40F749B-B912-4147-9E4D-3494E9B1341E}" destId="{362485E1-2BF3-4D65-BD28-0E0262AD6DE3}" srcOrd="8" destOrd="0" presId="urn:microsoft.com/office/officeart/2005/8/layout/vList2"/>
    <dgm:cxn modelId="{5ED97225-9C7D-446B-B8A9-9C55BE32170F}" type="presParOf" srcId="{A40F749B-B912-4147-9E4D-3494E9B1341E}" destId="{8EC11340-FA59-4E5D-887C-5E3AA56955C7}" srcOrd="9" destOrd="0" presId="urn:microsoft.com/office/officeart/2005/8/layout/vList2"/>
    <dgm:cxn modelId="{3DBD2153-F234-411C-A451-188730A17FB5}" type="presParOf" srcId="{A40F749B-B912-4147-9E4D-3494E9B1341E}" destId="{DD1DD6A1-59EE-4DBE-893F-6D5D4BFDC235}" srcOrd="10" destOrd="0" presId="urn:microsoft.com/office/officeart/2005/8/layout/vList2"/>
    <dgm:cxn modelId="{54537DA4-89A5-4BA8-8BE0-90AF9BEC5279}" type="presParOf" srcId="{A40F749B-B912-4147-9E4D-3494E9B1341E}" destId="{DA61BBE9-F5BA-4FFA-AB51-BA655AD90EAF}" srcOrd="11" destOrd="0" presId="urn:microsoft.com/office/officeart/2005/8/layout/vList2"/>
    <dgm:cxn modelId="{E5FA370E-9393-4153-B886-90951FF97BC5}" type="presParOf" srcId="{A40F749B-B912-4147-9E4D-3494E9B1341E}" destId="{39F9A96E-C62A-42DA-9263-9F72B78205E2}"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1A6506-E2FC-4F7D-A71E-EC0E467912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B738FCA-484A-4F68-99F1-4B0D283D634C}">
      <dgm:prSet/>
      <dgm:spPr/>
      <dgm:t>
        <a:bodyPr/>
        <a:lstStyle/>
        <a:p>
          <a:r>
            <a:rPr lang="en-US" dirty="0"/>
            <a:t>Not public data about data subjects who have died</a:t>
          </a:r>
        </a:p>
      </dgm:t>
    </dgm:pt>
    <dgm:pt modelId="{AA3D35C4-447E-4DBB-B710-F25AB724CC00}" type="parTrans" cxnId="{9551D1C1-A42C-4605-9D69-F141B888D95D}">
      <dgm:prSet/>
      <dgm:spPr/>
      <dgm:t>
        <a:bodyPr/>
        <a:lstStyle/>
        <a:p>
          <a:endParaRPr lang="en-US"/>
        </a:p>
      </dgm:t>
    </dgm:pt>
    <dgm:pt modelId="{BA2D7CB2-13CB-4A98-BDA5-55942434FF80}" type="sibTrans" cxnId="{9551D1C1-A42C-4605-9D69-F141B888D95D}">
      <dgm:prSet/>
      <dgm:spPr/>
      <dgm:t>
        <a:bodyPr/>
        <a:lstStyle/>
        <a:p>
          <a:endParaRPr lang="en-US"/>
        </a:p>
      </dgm:t>
    </dgm:pt>
    <dgm:pt modelId="{98C14E89-9ECB-4981-A106-50E1E693939C}">
      <dgm:prSet/>
      <dgm:spPr/>
      <dgm:t>
        <a:bodyPr/>
        <a:lstStyle/>
        <a:p>
          <a:r>
            <a:rPr lang="en-US"/>
            <a:t>Private data become private data on decedents</a:t>
          </a:r>
        </a:p>
      </dgm:t>
    </dgm:pt>
    <dgm:pt modelId="{193CF4B6-6146-4C09-BCC2-CCC248627DC4}" type="parTrans" cxnId="{C1C00609-C965-4BC7-A461-1D4F834E5C94}">
      <dgm:prSet/>
      <dgm:spPr/>
      <dgm:t>
        <a:bodyPr/>
        <a:lstStyle/>
        <a:p>
          <a:endParaRPr lang="en-US"/>
        </a:p>
      </dgm:t>
    </dgm:pt>
    <dgm:pt modelId="{99CC9C5D-B40B-4851-88BE-FA95EF1C1E8C}" type="sibTrans" cxnId="{C1C00609-C965-4BC7-A461-1D4F834E5C94}">
      <dgm:prSet/>
      <dgm:spPr/>
      <dgm:t>
        <a:bodyPr/>
        <a:lstStyle/>
        <a:p>
          <a:endParaRPr lang="en-US"/>
        </a:p>
      </dgm:t>
    </dgm:pt>
    <dgm:pt modelId="{9D8C3D26-F966-462D-B5C0-23987C8346D1}">
      <dgm:prSet/>
      <dgm:spPr/>
      <dgm:t>
        <a:bodyPr/>
        <a:lstStyle/>
        <a:p>
          <a:r>
            <a:rPr lang="en-US"/>
            <a:t>Confidential data become confidential data on decedents</a:t>
          </a:r>
        </a:p>
      </dgm:t>
    </dgm:pt>
    <dgm:pt modelId="{84E741AC-DB56-4F32-BA08-AC160CB1FCBC}" type="parTrans" cxnId="{63F4B1DB-9C52-45C2-AC55-634B82F04E87}">
      <dgm:prSet/>
      <dgm:spPr/>
      <dgm:t>
        <a:bodyPr/>
        <a:lstStyle/>
        <a:p>
          <a:endParaRPr lang="en-US"/>
        </a:p>
      </dgm:t>
    </dgm:pt>
    <dgm:pt modelId="{74E571B8-2CAE-4FE7-B81C-7791C090A65F}" type="sibTrans" cxnId="{63F4B1DB-9C52-45C2-AC55-634B82F04E87}">
      <dgm:prSet/>
      <dgm:spPr/>
      <dgm:t>
        <a:bodyPr/>
        <a:lstStyle/>
        <a:p>
          <a:endParaRPr lang="en-US"/>
        </a:p>
      </dgm:t>
    </dgm:pt>
    <dgm:pt modelId="{A796E4B6-950C-449D-8300-D4F589802FBE}">
      <dgm:prSet/>
      <dgm:spPr/>
      <dgm:t>
        <a:bodyPr/>
        <a:lstStyle/>
        <a:p>
          <a:r>
            <a:rPr lang="en-US" dirty="0"/>
            <a:t>Data become public when:</a:t>
          </a:r>
        </a:p>
      </dgm:t>
    </dgm:pt>
    <dgm:pt modelId="{89E54619-CC3C-49DC-BF47-A7539F742D6B}" type="parTrans" cxnId="{BC2BA812-8E77-49FB-89E1-8514FCFAF4F2}">
      <dgm:prSet/>
      <dgm:spPr/>
      <dgm:t>
        <a:bodyPr/>
        <a:lstStyle/>
        <a:p>
          <a:endParaRPr lang="en-US"/>
        </a:p>
      </dgm:t>
    </dgm:pt>
    <dgm:pt modelId="{778B6A4D-38DE-46AE-98D7-F3DFF8351394}" type="sibTrans" cxnId="{BC2BA812-8E77-49FB-89E1-8514FCFAF4F2}">
      <dgm:prSet/>
      <dgm:spPr/>
      <dgm:t>
        <a:bodyPr/>
        <a:lstStyle/>
        <a:p>
          <a:endParaRPr lang="en-US"/>
        </a:p>
      </dgm:t>
    </dgm:pt>
    <dgm:pt modelId="{3A82B230-4355-4960-8C76-D08DE43C4A9C}">
      <dgm:prSet/>
      <dgm:spPr/>
      <dgm:t>
        <a:bodyPr/>
        <a:lstStyle/>
        <a:p>
          <a:r>
            <a:rPr lang="en-US"/>
            <a:t>10 years have elapsed since death or presumed death; </a:t>
          </a:r>
          <a:r>
            <a:rPr lang="en-US" i="1"/>
            <a:t>and</a:t>
          </a:r>
          <a:endParaRPr lang="en-US"/>
        </a:p>
      </dgm:t>
    </dgm:pt>
    <dgm:pt modelId="{D761D679-FB21-4D92-9AB1-99F77F29C4D5}" type="parTrans" cxnId="{FF2AC170-50A7-44C6-8B79-EE696B44944A}">
      <dgm:prSet/>
      <dgm:spPr/>
      <dgm:t>
        <a:bodyPr/>
        <a:lstStyle/>
        <a:p>
          <a:endParaRPr lang="en-US"/>
        </a:p>
      </dgm:t>
    </dgm:pt>
    <dgm:pt modelId="{BE6127F8-59E8-48CB-8E91-EBBE7442A6B7}" type="sibTrans" cxnId="{FF2AC170-50A7-44C6-8B79-EE696B44944A}">
      <dgm:prSet/>
      <dgm:spPr/>
      <dgm:t>
        <a:bodyPr/>
        <a:lstStyle/>
        <a:p>
          <a:endParaRPr lang="en-US"/>
        </a:p>
      </dgm:t>
    </dgm:pt>
    <dgm:pt modelId="{92CA9564-3FA6-4CC0-9B2C-2EF97DC44CF7}">
      <dgm:prSet/>
      <dgm:spPr/>
      <dgm:t>
        <a:bodyPr/>
        <a:lstStyle/>
        <a:p>
          <a:r>
            <a:rPr lang="en-US"/>
            <a:t>30 years have elapsed since creation of data</a:t>
          </a:r>
        </a:p>
      </dgm:t>
    </dgm:pt>
    <dgm:pt modelId="{9C064920-31FD-4351-BB52-E7DD13BDAE47}" type="parTrans" cxnId="{B3C3C426-AF44-4A7B-9C5F-4ADB8B3358DD}">
      <dgm:prSet/>
      <dgm:spPr/>
      <dgm:t>
        <a:bodyPr/>
        <a:lstStyle/>
        <a:p>
          <a:endParaRPr lang="en-US"/>
        </a:p>
      </dgm:t>
    </dgm:pt>
    <dgm:pt modelId="{3FA835CB-079B-4D3F-9DA4-6CE2257036B7}" type="sibTrans" cxnId="{B3C3C426-AF44-4A7B-9C5F-4ADB8B3358DD}">
      <dgm:prSet/>
      <dgm:spPr/>
      <dgm:t>
        <a:bodyPr/>
        <a:lstStyle/>
        <a:p>
          <a:endParaRPr lang="en-US"/>
        </a:p>
      </dgm:t>
    </dgm:pt>
    <dgm:pt modelId="{BFCF61F5-B9BD-46A1-A9B6-6FE15FA1B688}">
      <dgm:prSet/>
      <dgm:spPr/>
      <dgm:t>
        <a:bodyPr/>
        <a:lstStyle/>
        <a:p>
          <a:r>
            <a:rPr lang="en-US" dirty="0"/>
            <a:t>Representative of decedent exercises access rights</a:t>
          </a:r>
        </a:p>
      </dgm:t>
    </dgm:pt>
    <dgm:pt modelId="{DD8D889A-F536-44D5-A9F8-44C3C6299A58}" type="parTrans" cxnId="{6B99CCE6-C093-4BD5-BBDE-C08B76CDE5CF}">
      <dgm:prSet/>
      <dgm:spPr/>
      <dgm:t>
        <a:bodyPr/>
        <a:lstStyle/>
        <a:p>
          <a:endParaRPr lang="en-US"/>
        </a:p>
      </dgm:t>
    </dgm:pt>
    <dgm:pt modelId="{8550F07F-B6E8-4BDF-A0F9-A4E2AEBD4875}" type="sibTrans" cxnId="{6B99CCE6-C093-4BD5-BBDE-C08B76CDE5CF}">
      <dgm:prSet/>
      <dgm:spPr/>
      <dgm:t>
        <a:bodyPr/>
        <a:lstStyle/>
        <a:p>
          <a:endParaRPr lang="en-US"/>
        </a:p>
      </dgm:t>
    </dgm:pt>
    <dgm:pt modelId="{4AD93FF9-B434-4E51-8DBE-D87CE8C964FB}">
      <dgm:prSet/>
      <dgm:spPr/>
      <dgm:t>
        <a:bodyPr/>
        <a:lstStyle/>
        <a:p>
          <a:r>
            <a:rPr lang="en-US" dirty="0"/>
            <a:t>Personal representative of decedent during administration period</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786B0E9-F664-4EAD-8685-7BA070B57ECE}" type="parTrans" cxnId="{3EFF2C4F-C206-4892-8AF4-01C6C097B655}">
      <dgm:prSet/>
      <dgm:spPr/>
      <dgm:t>
        <a:bodyPr/>
        <a:lstStyle/>
        <a:p>
          <a:endParaRPr lang="en-US"/>
        </a:p>
      </dgm:t>
    </dgm:pt>
    <dgm:pt modelId="{C3908ECA-DFEB-4E09-AFDA-3A27F54751C0}" type="sibTrans" cxnId="{3EFF2C4F-C206-4892-8AF4-01C6C097B655}">
      <dgm:prSet/>
      <dgm:spPr/>
      <dgm:t>
        <a:bodyPr/>
        <a:lstStyle/>
        <a:p>
          <a:endParaRPr lang="en-US"/>
        </a:p>
      </dgm:t>
    </dgm:pt>
    <dgm:pt modelId="{1FC84500-2DFE-4B38-B664-E22E41466BE6}">
      <dgm:prSet/>
      <dgm:spPr/>
      <dgm:t>
        <a:bodyPr/>
        <a:lstStyle/>
        <a:p>
          <a:r>
            <a:rPr lang="en-US" dirty="0"/>
            <a:t>If none, then surviving spouse or any child of decedent</a:t>
          </a:r>
        </a:p>
      </dgm:t>
    </dgm:pt>
    <dgm:pt modelId="{A40CC88F-0694-4691-AFF9-1F077F582159}" type="parTrans" cxnId="{D4A56BFD-F47B-423D-86C5-48847B24A24A}">
      <dgm:prSet/>
      <dgm:spPr/>
      <dgm:t>
        <a:bodyPr/>
        <a:lstStyle/>
        <a:p>
          <a:endParaRPr lang="en-US"/>
        </a:p>
      </dgm:t>
    </dgm:pt>
    <dgm:pt modelId="{0EDCCA9A-A94D-4E56-9363-530ED921C8C5}" type="sibTrans" cxnId="{D4A56BFD-F47B-423D-86C5-48847B24A24A}">
      <dgm:prSet/>
      <dgm:spPr/>
      <dgm:t>
        <a:bodyPr/>
        <a:lstStyle/>
        <a:p>
          <a:endParaRPr lang="en-US"/>
        </a:p>
      </dgm:t>
    </dgm:pt>
    <dgm:pt modelId="{90EF94B1-EE25-43ED-A4CE-1232E101188B}">
      <dgm:prSet/>
      <dgm:spPr/>
      <dgm:t>
        <a:bodyPr/>
        <a:lstStyle/>
        <a:p>
          <a:r>
            <a:rPr lang="en-US" dirty="0"/>
            <a:t>If no spouse or children, then parents of the decedent</a:t>
          </a:r>
        </a:p>
      </dgm:t>
    </dgm:pt>
    <dgm:pt modelId="{89614FB4-0AB0-4E3E-8584-9D2E5C754C08}" type="parTrans" cxnId="{64FCA037-3434-4CC8-AFA4-F9710BA01EA1}">
      <dgm:prSet/>
      <dgm:spPr/>
      <dgm:t>
        <a:bodyPr/>
        <a:lstStyle/>
        <a:p>
          <a:endParaRPr lang="en-US"/>
        </a:p>
      </dgm:t>
    </dgm:pt>
    <dgm:pt modelId="{F940C101-2E30-4A2A-9EB0-8FC797B6BCC3}" type="sibTrans" cxnId="{64FCA037-3434-4CC8-AFA4-F9710BA01EA1}">
      <dgm:prSet/>
      <dgm:spPr/>
      <dgm:t>
        <a:bodyPr/>
        <a:lstStyle/>
        <a:p>
          <a:endParaRPr lang="en-US"/>
        </a:p>
      </dgm:t>
    </dgm:pt>
    <dgm:pt modelId="{0655E689-6436-4C07-A83A-0227BA835695}" type="pres">
      <dgm:prSet presAssocID="{C51A6506-E2FC-4F7D-A71E-EC0E467912AE}" presName="linear" presStyleCnt="0">
        <dgm:presLayoutVars>
          <dgm:dir/>
          <dgm:animLvl val="lvl"/>
          <dgm:resizeHandles val="exact"/>
        </dgm:presLayoutVars>
      </dgm:prSet>
      <dgm:spPr/>
    </dgm:pt>
    <dgm:pt modelId="{B598C77E-4660-4ECC-B8D0-BC5EEADDC8FD}" type="pres">
      <dgm:prSet presAssocID="{0B738FCA-484A-4F68-99F1-4B0D283D634C}" presName="parentLin" presStyleCnt="0"/>
      <dgm:spPr/>
    </dgm:pt>
    <dgm:pt modelId="{D5AF5E59-1076-4ED6-81BC-FF8069ED4560}" type="pres">
      <dgm:prSet presAssocID="{0B738FCA-484A-4F68-99F1-4B0D283D634C}" presName="parentLeftMargin" presStyleLbl="node1" presStyleIdx="0" presStyleCnt="3"/>
      <dgm:spPr/>
    </dgm:pt>
    <dgm:pt modelId="{7DF863A3-05D0-404D-8399-8ABF692DBA52}" type="pres">
      <dgm:prSet presAssocID="{0B738FCA-484A-4F68-99F1-4B0D283D634C}" presName="parentText" presStyleLbl="node1" presStyleIdx="0" presStyleCnt="3">
        <dgm:presLayoutVars>
          <dgm:chMax val="0"/>
          <dgm:bulletEnabled val="1"/>
        </dgm:presLayoutVars>
      </dgm:prSet>
      <dgm:spPr/>
    </dgm:pt>
    <dgm:pt modelId="{242ABC23-146A-4236-89CE-A9D99A352769}" type="pres">
      <dgm:prSet presAssocID="{0B738FCA-484A-4F68-99F1-4B0D283D634C}" presName="negativeSpace" presStyleCnt="0"/>
      <dgm:spPr/>
    </dgm:pt>
    <dgm:pt modelId="{C07453F5-AE96-41D7-A8E3-1AB270A5C180}" type="pres">
      <dgm:prSet presAssocID="{0B738FCA-484A-4F68-99F1-4B0D283D634C}" presName="childText" presStyleLbl="conFgAcc1" presStyleIdx="0" presStyleCnt="3">
        <dgm:presLayoutVars>
          <dgm:bulletEnabled val="1"/>
        </dgm:presLayoutVars>
      </dgm:prSet>
      <dgm:spPr/>
    </dgm:pt>
    <dgm:pt modelId="{DAB43926-EDC0-41D9-8C64-6FD9D121CCC8}" type="pres">
      <dgm:prSet presAssocID="{BA2D7CB2-13CB-4A98-BDA5-55942434FF80}" presName="spaceBetweenRectangles" presStyleCnt="0"/>
      <dgm:spPr/>
    </dgm:pt>
    <dgm:pt modelId="{103CCAB9-DAD1-4A5A-AB71-20985FAB1FB1}" type="pres">
      <dgm:prSet presAssocID="{BFCF61F5-B9BD-46A1-A9B6-6FE15FA1B688}" presName="parentLin" presStyleCnt="0"/>
      <dgm:spPr/>
    </dgm:pt>
    <dgm:pt modelId="{AD48FAE4-8FEB-499C-9129-3C5723156811}" type="pres">
      <dgm:prSet presAssocID="{BFCF61F5-B9BD-46A1-A9B6-6FE15FA1B688}" presName="parentLeftMargin" presStyleLbl="node1" presStyleIdx="0" presStyleCnt="3"/>
      <dgm:spPr/>
    </dgm:pt>
    <dgm:pt modelId="{808A4D62-D052-4D02-B9D6-22731BFF781E}" type="pres">
      <dgm:prSet presAssocID="{BFCF61F5-B9BD-46A1-A9B6-6FE15FA1B688}" presName="parentText" presStyleLbl="node1" presStyleIdx="1" presStyleCnt="3">
        <dgm:presLayoutVars>
          <dgm:chMax val="0"/>
          <dgm:bulletEnabled val="1"/>
        </dgm:presLayoutVars>
      </dgm:prSet>
      <dgm:spPr/>
    </dgm:pt>
    <dgm:pt modelId="{35063C69-8437-4A7A-A437-7588D441ABBA}" type="pres">
      <dgm:prSet presAssocID="{BFCF61F5-B9BD-46A1-A9B6-6FE15FA1B688}" presName="negativeSpace" presStyleCnt="0"/>
      <dgm:spPr/>
    </dgm:pt>
    <dgm:pt modelId="{F8F0CAC1-CFB9-4DE3-8C0D-F76F19DC4005}" type="pres">
      <dgm:prSet presAssocID="{BFCF61F5-B9BD-46A1-A9B6-6FE15FA1B688}" presName="childText" presStyleLbl="conFgAcc1" presStyleIdx="1" presStyleCnt="3">
        <dgm:presLayoutVars>
          <dgm:bulletEnabled val="1"/>
        </dgm:presLayoutVars>
      </dgm:prSet>
      <dgm:spPr/>
    </dgm:pt>
    <dgm:pt modelId="{C2BE8FE7-1FB3-4662-85BC-B05D338AE53C}" type="pres">
      <dgm:prSet presAssocID="{8550F07F-B6E8-4BDF-A0F9-A4E2AEBD4875}" presName="spaceBetweenRectangles" presStyleCnt="0"/>
      <dgm:spPr/>
    </dgm:pt>
    <dgm:pt modelId="{21E54FF1-49C6-4EA0-8429-773017E6E0C8}" type="pres">
      <dgm:prSet presAssocID="{A796E4B6-950C-449D-8300-D4F589802FBE}" presName="parentLin" presStyleCnt="0"/>
      <dgm:spPr/>
    </dgm:pt>
    <dgm:pt modelId="{A1556A5E-6718-4EF4-A346-DB4632CFB6E9}" type="pres">
      <dgm:prSet presAssocID="{A796E4B6-950C-449D-8300-D4F589802FBE}" presName="parentLeftMargin" presStyleLbl="node1" presStyleIdx="1" presStyleCnt="3"/>
      <dgm:spPr/>
    </dgm:pt>
    <dgm:pt modelId="{E14D6B60-63AA-46C6-9943-1F0600E7A1BB}" type="pres">
      <dgm:prSet presAssocID="{A796E4B6-950C-449D-8300-D4F589802FBE}" presName="parentText" presStyleLbl="node1" presStyleIdx="2" presStyleCnt="3">
        <dgm:presLayoutVars>
          <dgm:chMax val="0"/>
          <dgm:bulletEnabled val="1"/>
        </dgm:presLayoutVars>
      </dgm:prSet>
      <dgm:spPr/>
    </dgm:pt>
    <dgm:pt modelId="{1207F1D3-91D4-46AC-938F-5E2973D73B53}" type="pres">
      <dgm:prSet presAssocID="{A796E4B6-950C-449D-8300-D4F589802FBE}" presName="negativeSpace" presStyleCnt="0"/>
      <dgm:spPr/>
    </dgm:pt>
    <dgm:pt modelId="{619562A8-BB1D-49B4-B7B6-6CE85D0F90BB}" type="pres">
      <dgm:prSet presAssocID="{A796E4B6-950C-449D-8300-D4F589802FBE}" presName="childText" presStyleLbl="conFgAcc1" presStyleIdx="2" presStyleCnt="3">
        <dgm:presLayoutVars>
          <dgm:bulletEnabled val="1"/>
        </dgm:presLayoutVars>
      </dgm:prSet>
      <dgm:spPr/>
    </dgm:pt>
  </dgm:ptLst>
  <dgm:cxnLst>
    <dgm:cxn modelId="{97931000-DFC0-4712-872F-E70AB00B1074}" type="presOf" srcId="{92CA9564-3FA6-4CC0-9B2C-2EF97DC44CF7}" destId="{619562A8-BB1D-49B4-B7B6-6CE85D0F90BB}" srcOrd="0" destOrd="1" presId="urn:microsoft.com/office/officeart/2005/8/layout/list1"/>
    <dgm:cxn modelId="{60553A04-3B59-454F-9AB9-87D5D915821B}" type="presOf" srcId="{BFCF61F5-B9BD-46A1-A9B6-6FE15FA1B688}" destId="{808A4D62-D052-4D02-B9D6-22731BFF781E}" srcOrd="1" destOrd="0" presId="urn:microsoft.com/office/officeart/2005/8/layout/list1"/>
    <dgm:cxn modelId="{C1C00609-C965-4BC7-A461-1D4F834E5C94}" srcId="{0B738FCA-484A-4F68-99F1-4B0D283D634C}" destId="{98C14E89-9ECB-4981-A106-50E1E693939C}" srcOrd="0" destOrd="0" parTransId="{193CF4B6-6146-4C09-BCC2-CCC248627DC4}" sibTransId="{99CC9C5D-B40B-4851-88BE-FA95EF1C1E8C}"/>
    <dgm:cxn modelId="{BC2BA812-8E77-49FB-89E1-8514FCFAF4F2}" srcId="{C51A6506-E2FC-4F7D-A71E-EC0E467912AE}" destId="{A796E4B6-950C-449D-8300-D4F589802FBE}" srcOrd="2" destOrd="0" parTransId="{89E54619-CC3C-49DC-BF47-A7539F742D6B}" sibTransId="{778B6A4D-38DE-46AE-98D7-F3DFF8351394}"/>
    <dgm:cxn modelId="{B3C3C426-AF44-4A7B-9C5F-4ADB8B3358DD}" srcId="{A796E4B6-950C-449D-8300-D4F589802FBE}" destId="{92CA9564-3FA6-4CC0-9B2C-2EF97DC44CF7}" srcOrd="1" destOrd="0" parTransId="{9C064920-31FD-4351-BB52-E7DD13BDAE47}" sibTransId="{3FA835CB-079B-4D3F-9DA4-6CE2257036B7}"/>
    <dgm:cxn modelId="{AD07EC27-CA2A-4BBA-911E-2EB65C15D7E7}" type="presOf" srcId="{BFCF61F5-B9BD-46A1-A9B6-6FE15FA1B688}" destId="{AD48FAE4-8FEB-499C-9129-3C5723156811}" srcOrd="0" destOrd="0" presId="urn:microsoft.com/office/officeart/2005/8/layout/list1"/>
    <dgm:cxn modelId="{36FFB82C-E2BD-4DD7-A9F6-E80278BEB65B}" type="presOf" srcId="{A796E4B6-950C-449D-8300-D4F589802FBE}" destId="{A1556A5E-6718-4EF4-A346-DB4632CFB6E9}" srcOrd="0" destOrd="0" presId="urn:microsoft.com/office/officeart/2005/8/layout/list1"/>
    <dgm:cxn modelId="{EEBAB533-0276-4571-A33C-9DB5029262A1}" type="presOf" srcId="{98C14E89-9ECB-4981-A106-50E1E693939C}" destId="{C07453F5-AE96-41D7-A8E3-1AB270A5C180}" srcOrd="0" destOrd="0" presId="urn:microsoft.com/office/officeart/2005/8/layout/list1"/>
    <dgm:cxn modelId="{64FCA037-3434-4CC8-AFA4-F9710BA01EA1}" srcId="{BFCF61F5-B9BD-46A1-A9B6-6FE15FA1B688}" destId="{90EF94B1-EE25-43ED-A4CE-1232E101188B}" srcOrd="2" destOrd="0" parTransId="{89614FB4-0AB0-4E3E-8584-9D2E5C754C08}" sibTransId="{F940C101-2E30-4A2A-9EB0-8FC797B6BCC3}"/>
    <dgm:cxn modelId="{B7A22D3B-C3A6-49B2-B4D8-86B2E17E9E28}" type="presOf" srcId="{90EF94B1-EE25-43ED-A4CE-1232E101188B}" destId="{F8F0CAC1-CFB9-4DE3-8C0D-F76F19DC4005}" srcOrd="0" destOrd="2" presId="urn:microsoft.com/office/officeart/2005/8/layout/list1"/>
    <dgm:cxn modelId="{57A0593C-61F1-4A25-AC3C-193CCE634C9A}" type="presOf" srcId="{C51A6506-E2FC-4F7D-A71E-EC0E467912AE}" destId="{0655E689-6436-4C07-A83A-0227BA835695}" srcOrd="0" destOrd="0" presId="urn:microsoft.com/office/officeart/2005/8/layout/list1"/>
    <dgm:cxn modelId="{3E0A5048-0ED9-40EC-9ED8-FBD28A5A46DF}" type="presOf" srcId="{0B738FCA-484A-4F68-99F1-4B0D283D634C}" destId="{7DF863A3-05D0-404D-8399-8ABF692DBA52}" srcOrd="1" destOrd="0" presId="urn:microsoft.com/office/officeart/2005/8/layout/list1"/>
    <dgm:cxn modelId="{3EFF2C4F-C206-4892-8AF4-01C6C097B655}" srcId="{BFCF61F5-B9BD-46A1-A9B6-6FE15FA1B688}" destId="{4AD93FF9-B434-4E51-8DBE-D87CE8C964FB}" srcOrd="0" destOrd="0" parTransId="{C786B0E9-F664-4EAD-8685-7BA070B57ECE}" sibTransId="{C3908ECA-DFEB-4E09-AFDA-3A27F54751C0}"/>
    <dgm:cxn modelId="{FF2AC170-50A7-44C6-8B79-EE696B44944A}" srcId="{A796E4B6-950C-449D-8300-D4F589802FBE}" destId="{3A82B230-4355-4960-8C76-D08DE43C4A9C}" srcOrd="0" destOrd="0" parTransId="{D761D679-FB21-4D92-9AB1-99F77F29C4D5}" sibTransId="{BE6127F8-59E8-48CB-8E91-EBBE7442A6B7}"/>
    <dgm:cxn modelId="{2F125D56-40F6-4C44-9C83-734C93DEFE36}" type="presOf" srcId="{9D8C3D26-F966-462D-B5C0-23987C8346D1}" destId="{C07453F5-AE96-41D7-A8E3-1AB270A5C180}" srcOrd="0" destOrd="1" presId="urn:microsoft.com/office/officeart/2005/8/layout/list1"/>
    <dgm:cxn modelId="{E1C82FB0-CABF-419F-ACEF-8C4E26D4AFAC}" type="presOf" srcId="{0B738FCA-484A-4F68-99F1-4B0D283D634C}" destId="{D5AF5E59-1076-4ED6-81BC-FF8069ED4560}" srcOrd="0" destOrd="0" presId="urn:microsoft.com/office/officeart/2005/8/layout/list1"/>
    <dgm:cxn modelId="{15293ABE-1272-434F-8775-DA0D083A3B35}" type="presOf" srcId="{3A82B230-4355-4960-8C76-D08DE43C4A9C}" destId="{619562A8-BB1D-49B4-B7B6-6CE85D0F90BB}" srcOrd="0" destOrd="0" presId="urn:microsoft.com/office/officeart/2005/8/layout/list1"/>
    <dgm:cxn modelId="{9551D1C1-A42C-4605-9D69-F141B888D95D}" srcId="{C51A6506-E2FC-4F7D-A71E-EC0E467912AE}" destId="{0B738FCA-484A-4F68-99F1-4B0D283D634C}" srcOrd="0" destOrd="0" parTransId="{AA3D35C4-447E-4DBB-B710-F25AB724CC00}" sibTransId="{BA2D7CB2-13CB-4A98-BDA5-55942434FF80}"/>
    <dgm:cxn modelId="{BDF138C7-532C-4AAD-80D4-6BD5405040AA}" type="presOf" srcId="{A796E4B6-950C-449D-8300-D4F589802FBE}" destId="{E14D6B60-63AA-46C6-9943-1F0600E7A1BB}" srcOrd="1" destOrd="0" presId="urn:microsoft.com/office/officeart/2005/8/layout/list1"/>
    <dgm:cxn modelId="{623217D9-789D-4B5C-9239-CFDC79C84CF6}" type="presOf" srcId="{4AD93FF9-B434-4E51-8DBE-D87CE8C964FB}" destId="{F8F0CAC1-CFB9-4DE3-8C0D-F76F19DC4005}" srcOrd="0" destOrd="0" presId="urn:microsoft.com/office/officeart/2005/8/layout/list1"/>
    <dgm:cxn modelId="{63F4B1DB-9C52-45C2-AC55-634B82F04E87}" srcId="{0B738FCA-484A-4F68-99F1-4B0D283D634C}" destId="{9D8C3D26-F966-462D-B5C0-23987C8346D1}" srcOrd="1" destOrd="0" parTransId="{84E741AC-DB56-4F32-BA08-AC160CB1FCBC}" sibTransId="{74E571B8-2CAE-4FE7-B81C-7791C090A65F}"/>
    <dgm:cxn modelId="{6B99CCE6-C093-4BD5-BBDE-C08B76CDE5CF}" srcId="{C51A6506-E2FC-4F7D-A71E-EC0E467912AE}" destId="{BFCF61F5-B9BD-46A1-A9B6-6FE15FA1B688}" srcOrd="1" destOrd="0" parTransId="{DD8D889A-F536-44D5-A9F8-44C3C6299A58}" sibTransId="{8550F07F-B6E8-4BDF-A0F9-A4E2AEBD4875}"/>
    <dgm:cxn modelId="{B0F7FAF0-589D-4EEA-BB80-C4A89BED1A95}" type="presOf" srcId="{1FC84500-2DFE-4B38-B664-E22E41466BE6}" destId="{F8F0CAC1-CFB9-4DE3-8C0D-F76F19DC4005}" srcOrd="0" destOrd="1" presId="urn:microsoft.com/office/officeart/2005/8/layout/list1"/>
    <dgm:cxn modelId="{D4A56BFD-F47B-423D-86C5-48847B24A24A}" srcId="{BFCF61F5-B9BD-46A1-A9B6-6FE15FA1B688}" destId="{1FC84500-2DFE-4B38-B664-E22E41466BE6}" srcOrd="1" destOrd="0" parTransId="{A40CC88F-0694-4691-AFF9-1F077F582159}" sibTransId="{0EDCCA9A-A94D-4E56-9363-530ED921C8C5}"/>
    <dgm:cxn modelId="{B55E3AD8-B03D-40AD-ABCF-B3FE5AFF6D06}" type="presParOf" srcId="{0655E689-6436-4C07-A83A-0227BA835695}" destId="{B598C77E-4660-4ECC-B8D0-BC5EEADDC8FD}" srcOrd="0" destOrd="0" presId="urn:microsoft.com/office/officeart/2005/8/layout/list1"/>
    <dgm:cxn modelId="{C59225D0-EFCC-4D79-BCCC-AAFE96220FA8}" type="presParOf" srcId="{B598C77E-4660-4ECC-B8D0-BC5EEADDC8FD}" destId="{D5AF5E59-1076-4ED6-81BC-FF8069ED4560}" srcOrd="0" destOrd="0" presId="urn:microsoft.com/office/officeart/2005/8/layout/list1"/>
    <dgm:cxn modelId="{F436977A-0B86-4019-BEB2-BF0B230CEEE8}" type="presParOf" srcId="{B598C77E-4660-4ECC-B8D0-BC5EEADDC8FD}" destId="{7DF863A3-05D0-404D-8399-8ABF692DBA52}" srcOrd="1" destOrd="0" presId="urn:microsoft.com/office/officeart/2005/8/layout/list1"/>
    <dgm:cxn modelId="{6B3B47D2-BA23-498C-B13D-4AAC1ED72F75}" type="presParOf" srcId="{0655E689-6436-4C07-A83A-0227BA835695}" destId="{242ABC23-146A-4236-89CE-A9D99A352769}" srcOrd="1" destOrd="0" presId="urn:microsoft.com/office/officeart/2005/8/layout/list1"/>
    <dgm:cxn modelId="{B28732BE-768B-45D6-90AA-A3C1E39EA732}" type="presParOf" srcId="{0655E689-6436-4C07-A83A-0227BA835695}" destId="{C07453F5-AE96-41D7-A8E3-1AB270A5C180}" srcOrd="2" destOrd="0" presId="urn:microsoft.com/office/officeart/2005/8/layout/list1"/>
    <dgm:cxn modelId="{9049ADEA-0DE0-4BC6-AB0C-2538E3700AD9}" type="presParOf" srcId="{0655E689-6436-4C07-A83A-0227BA835695}" destId="{DAB43926-EDC0-41D9-8C64-6FD9D121CCC8}" srcOrd="3" destOrd="0" presId="urn:microsoft.com/office/officeart/2005/8/layout/list1"/>
    <dgm:cxn modelId="{4CFA2603-0A04-4000-B1C2-327EC8B81182}" type="presParOf" srcId="{0655E689-6436-4C07-A83A-0227BA835695}" destId="{103CCAB9-DAD1-4A5A-AB71-20985FAB1FB1}" srcOrd="4" destOrd="0" presId="urn:microsoft.com/office/officeart/2005/8/layout/list1"/>
    <dgm:cxn modelId="{D56963FB-7EF3-4085-8B90-432C6A83428F}" type="presParOf" srcId="{103CCAB9-DAD1-4A5A-AB71-20985FAB1FB1}" destId="{AD48FAE4-8FEB-499C-9129-3C5723156811}" srcOrd="0" destOrd="0" presId="urn:microsoft.com/office/officeart/2005/8/layout/list1"/>
    <dgm:cxn modelId="{19FDEF77-6C3E-4399-BCF0-97436B7C19C6}" type="presParOf" srcId="{103CCAB9-DAD1-4A5A-AB71-20985FAB1FB1}" destId="{808A4D62-D052-4D02-B9D6-22731BFF781E}" srcOrd="1" destOrd="0" presId="urn:microsoft.com/office/officeart/2005/8/layout/list1"/>
    <dgm:cxn modelId="{9F00EFD6-30B7-4F66-8952-C66ED420493D}" type="presParOf" srcId="{0655E689-6436-4C07-A83A-0227BA835695}" destId="{35063C69-8437-4A7A-A437-7588D441ABBA}" srcOrd="5" destOrd="0" presId="urn:microsoft.com/office/officeart/2005/8/layout/list1"/>
    <dgm:cxn modelId="{70BD2FEE-660C-484D-9498-4F2E0F88F2A8}" type="presParOf" srcId="{0655E689-6436-4C07-A83A-0227BA835695}" destId="{F8F0CAC1-CFB9-4DE3-8C0D-F76F19DC4005}" srcOrd="6" destOrd="0" presId="urn:microsoft.com/office/officeart/2005/8/layout/list1"/>
    <dgm:cxn modelId="{686FCCBF-FB78-44EC-945A-94EDBA216C92}" type="presParOf" srcId="{0655E689-6436-4C07-A83A-0227BA835695}" destId="{C2BE8FE7-1FB3-4662-85BC-B05D338AE53C}" srcOrd="7" destOrd="0" presId="urn:microsoft.com/office/officeart/2005/8/layout/list1"/>
    <dgm:cxn modelId="{3BF56CA5-1177-402D-A02D-C5725C9C11F6}" type="presParOf" srcId="{0655E689-6436-4C07-A83A-0227BA835695}" destId="{21E54FF1-49C6-4EA0-8429-773017E6E0C8}" srcOrd="8" destOrd="0" presId="urn:microsoft.com/office/officeart/2005/8/layout/list1"/>
    <dgm:cxn modelId="{A6D08828-7C4F-496F-937E-14089319F28C}" type="presParOf" srcId="{21E54FF1-49C6-4EA0-8429-773017E6E0C8}" destId="{A1556A5E-6718-4EF4-A346-DB4632CFB6E9}" srcOrd="0" destOrd="0" presId="urn:microsoft.com/office/officeart/2005/8/layout/list1"/>
    <dgm:cxn modelId="{2102329C-E47E-4C7E-90F3-65506D8A27C9}" type="presParOf" srcId="{21E54FF1-49C6-4EA0-8429-773017E6E0C8}" destId="{E14D6B60-63AA-46C6-9943-1F0600E7A1BB}" srcOrd="1" destOrd="0" presId="urn:microsoft.com/office/officeart/2005/8/layout/list1"/>
    <dgm:cxn modelId="{50204959-2FAA-4DE4-87B0-B0B4EA0CFBAD}" type="presParOf" srcId="{0655E689-6436-4C07-A83A-0227BA835695}" destId="{1207F1D3-91D4-46AC-938F-5E2973D73B53}" srcOrd="9" destOrd="0" presId="urn:microsoft.com/office/officeart/2005/8/layout/list1"/>
    <dgm:cxn modelId="{5C405B30-8448-44C6-ADA7-37C503F43289}" type="presParOf" srcId="{0655E689-6436-4C07-A83A-0227BA835695}" destId="{619562A8-BB1D-49B4-B7B6-6CE85D0F90B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D40FE-7CF7-4A4F-820F-47704FE8F2BE}">
      <dsp:nvSpPr>
        <dsp:cNvPr id="0" name=""/>
        <dsp:cNvSpPr/>
      </dsp:nvSpPr>
      <dsp:spPr>
        <a:xfrm>
          <a:off x="0" y="28587"/>
          <a:ext cx="7753350" cy="57563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What kind of video is it?</a:t>
          </a:r>
        </a:p>
      </dsp:txBody>
      <dsp:txXfrm>
        <a:off x="28100" y="56687"/>
        <a:ext cx="7697150" cy="519439"/>
      </dsp:txXfrm>
    </dsp:sp>
    <dsp:sp modelId="{BDF26D37-593E-4945-AD6A-A5FFC86DF82E}">
      <dsp:nvSpPr>
        <dsp:cNvPr id="0" name=""/>
        <dsp:cNvSpPr/>
      </dsp:nvSpPr>
      <dsp:spPr>
        <a:xfrm>
          <a:off x="0" y="673347"/>
          <a:ext cx="7753350" cy="57563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Is there an active investigation?</a:t>
          </a:r>
        </a:p>
      </dsp:txBody>
      <dsp:txXfrm>
        <a:off x="28100" y="701447"/>
        <a:ext cx="7697150" cy="519439"/>
      </dsp:txXfrm>
    </dsp:sp>
    <dsp:sp modelId="{FF5555FE-D473-49C4-A0D8-28921AE9D385}">
      <dsp:nvSpPr>
        <dsp:cNvPr id="0" name=""/>
        <dsp:cNvSpPr/>
      </dsp:nvSpPr>
      <dsp:spPr>
        <a:xfrm>
          <a:off x="0" y="1318107"/>
          <a:ext cx="7753350" cy="57563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What section classifies the data?</a:t>
          </a:r>
        </a:p>
      </dsp:txBody>
      <dsp:txXfrm>
        <a:off x="28100" y="1346207"/>
        <a:ext cx="7697150" cy="519439"/>
      </dsp:txXfrm>
    </dsp:sp>
    <dsp:sp modelId="{7568BC80-C8E1-4CDC-9E83-C249BEE9309C}">
      <dsp:nvSpPr>
        <dsp:cNvPr id="0" name=""/>
        <dsp:cNvSpPr/>
      </dsp:nvSpPr>
      <dsp:spPr>
        <a:xfrm>
          <a:off x="0" y="1962867"/>
          <a:ext cx="7753350" cy="57563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What is the classification?</a:t>
          </a:r>
        </a:p>
      </dsp:txBody>
      <dsp:txXfrm>
        <a:off x="28100" y="1990967"/>
        <a:ext cx="7697150" cy="519439"/>
      </dsp:txXfrm>
    </dsp:sp>
    <dsp:sp modelId="{362485E1-2BF3-4D65-BD28-0E0262AD6DE3}">
      <dsp:nvSpPr>
        <dsp:cNvPr id="0" name=""/>
        <dsp:cNvSpPr/>
      </dsp:nvSpPr>
      <dsp:spPr>
        <a:xfrm>
          <a:off x="0" y="2607627"/>
          <a:ext cx="7753350" cy="57563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Who can view the unredacted video?</a:t>
          </a:r>
        </a:p>
      </dsp:txBody>
      <dsp:txXfrm>
        <a:off x="28100" y="2635727"/>
        <a:ext cx="7697150" cy="519439"/>
      </dsp:txXfrm>
    </dsp:sp>
    <dsp:sp modelId="{DD1DD6A1-59EE-4DBE-893F-6D5D4BFDC235}">
      <dsp:nvSpPr>
        <dsp:cNvPr id="0" name=""/>
        <dsp:cNvSpPr/>
      </dsp:nvSpPr>
      <dsp:spPr>
        <a:xfrm>
          <a:off x="0" y="3252387"/>
          <a:ext cx="7753350" cy="57563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Who can have a copy?</a:t>
          </a:r>
        </a:p>
      </dsp:txBody>
      <dsp:txXfrm>
        <a:off x="28100" y="3280487"/>
        <a:ext cx="7697150" cy="519439"/>
      </dsp:txXfrm>
    </dsp:sp>
    <dsp:sp modelId="{39F9A96E-C62A-42DA-9263-9F72B78205E2}">
      <dsp:nvSpPr>
        <dsp:cNvPr id="0" name=""/>
        <dsp:cNvSpPr/>
      </dsp:nvSpPr>
      <dsp:spPr>
        <a:xfrm>
          <a:off x="0" y="3897147"/>
          <a:ext cx="7753350" cy="57563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Does public benefit data apply?</a:t>
          </a:r>
        </a:p>
      </dsp:txBody>
      <dsp:txXfrm>
        <a:off x="28100" y="3925247"/>
        <a:ext cx="7697150" cy="519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453F5-AE96-41D7-A8E3-1AB270A5C180}">
      <dsp:nvSpPr>
        <dsp:cNvPr id="0" name=""/>
        <dsp:cNvSpPr/>
      </dsp:nvSpPr>
      <dsp:spPr>
        <a:xfrm>
          <a:off x="0" y="295542"/>
          <a:ext cx="8210550" cy="1107225"/>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230" tIns="395732" rIns="63723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Private data become private data on decedents</a:t>
          </a:r>
        </a:p>
        <a:p>
          <a:pPr marL="171450" lvl="1" indent="-171450" algn="l" defTabSz="844550">
            <a:lnSpc>
              <a:spcPct val="90000"/>
            </a:lnSpc>
            <a:spcBef>
              <a:spcPct val="0"/>
            </a:spcBef>
            <a:spcAft>
              <a:spcPct val="15000"/>
            </a:spcAft>
            <a:buChar char="•"/>
          </a:pPr>
          <a:r>
            <a:rPr lang="en-US" sz="1900" kern="1200"/>
            <a:t>Confidential data become confidential data on decedents</a:t>
          </a:r>
        </a:p>
      </dsp:txBody>
      <dsp:txXfrm>
        <a:off x="0" y="295542"/>
        <a:ext cx="8210550" cy="1107225"/>
      </dsp:txXfrm>
    </dsp:sp>
    <dsp:sp modelId="{7DF863A3-05D0-404D-8399-8ABF692DBA52}">
      <dsp:nvSpPr>
        <dsp:cNvPr id="0" name=""/>
        <dsp:cNvSpPr/>
      </dsp:nvSpPr>
      <dsp:spPr>
        <a:xfrm>
          <a:off x="410527" y="15102"/>
          <a:ext cx="5747385" cy="5608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237" tIns="0" rIns="217237" bIns="0" numCol="1" spcCol="1270" anchor="ctr" anchorCtr="0">
          <a:noAutofit/>
        </a:bodyPr>
        <a:lstStyle/>
        <a:p>
          <a:pPr marL="0" lvl="0" indent="0" algn="l" defTabSz="844550">
            <a:lnSpc>
              <a:spcPct val="90000"/>
            </a:lnSpc>
            <a:spcBef>
              <a:spcPct val="0"/>
            </a:spcBef>
            <a:spcAft>
              <a:spcPct val="35000"/>
            </a:spcAft>
            <a:buNone/>
          </a:pPr>
          <a:r>
            <a:rPr lang="en-US" sz="1900" kern="1200" dirty="0"/>
            <a:t>Not public data about data subjects who have died</a:t>
          </a:r>
        </a:p>
      </dsp:txBody>
      <dsp:txXfrm>
        <a:off x="437907" y="42482"/>
        <a:ext cx="5692625" cy="506120"/>
      </dsp:txXfrm>
    </dsp:sp>
    <dsp:sp modelId="{F8F0CAC1-CFB9-4DE3-8C0D-F76F19DC4005}">
      <dsp:nvSpPr>
        <dsp:cNvPr id="0" name=""/>
        <dsp:cNvSpPr/>
      </dsp:nvSpPr>
      <dsp:spPr>
        <a:xfrm>
          <a:off x="0" y="1785807"/>
          <a:ext cx="8210550" cy="14364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230" tIns="395732" rIns="63723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Personal representative of decedent during administration period</a:t>
          </a:r>
        </a:p>
        <a:p>
          <a:pPr marL="171450" lvl="1" indent="-171450" algn="l" defTabSz="844550">
            <a:lnSpc>
              <a:spcPct val="90000"/>
            </a:lnSpc>
            <a:spcBef>
              <a:spcPct val="0"/>
            </a:spcBef>
            <a:spcAft>
              <a:spcPct val="15000"/>
            </a:spcAft>
            <a:buChar char="•"/>
          </a:pPr>
          <a:r>
            <a:rPr lang="en-US" sz="1900" kern="1200" dirty="0"/>
            <a:t>If none, then surviving spouse or any child of decedent</a:t>
          </a:r>
        </a:p>
        <a:p>
          <a:pPr marL="171450" lvl="1" indent="-171450" algn="l" defTabSz="844550">
            <a:lnSpc>
              <a:spcPct val="90000"/>
            </a:lnSpc>
            <a:spcBef>
              <a:spcPct val="0"/>
            </a:spcBef>
            <a:spcAft>
              <a:spcPct val="15000"/>
            </a:spcAft>
            <a:buChar char="•"/>
          </a:pPr>
          <a:r>
            <a:rPr lang="en-US" sz="1900" kern="1200" dirty="0"/>
            <a:t>If no spouse or children, then parents of the decedent</a:t>
          </a:r>
        </a:p>
      </dsp:txBody>
      <dsp:txXfrm>
        <a:off x="0" y="1785807"/>
        <a:ext cx="8210550" cy="1436400"/>
      </dsp:txXfrm>
    </dsp:sp>
    <dsp:sp modelId="{808A4D62-D052-4D02-B9D6-22731BFF781E}">
      <dsp:nvSpPr>
        <dsp:cNvPr id="0" name=""/>
        <dsp:cNvSpPr/>
      </dsp:nvSpPr>
      <dsp:spPr>
        <a:xfrm>
          <a:off x="410527" y="1505367"/>
          <a:ext cx="5747385" cy="5608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237" tIns="0" rIns="217237" bIns="0" numCol="1" spcCol="1270" anchor="ctr" anchorCtr="0">
          <a:noAutofit/>
        </a:bodyPr>
        <a:lstStyle/>
        <a:p>
          <a:pPr marL="0" lvl="0" indent="0" algn="l" defTabSz="844550">
            <a:lnSpc>
              <a:spcPct val="90000"/>
            </a:lnSpc>
            <a:spcBef>
              <a:spcPct val="0"/>
            </a:spcBef>
            <a:spcAft>
              <a:spcPct val="35000"/>
            </a:spcAft>
            <a:buNone/>
          </a:pPr>
          <a:r>
            <a:rPr lang="en-US" sz="1900" kern="1200" dirty="0"/>
            <a:t>Representative of decedent exercises access rights</a:t>
          </a:r>
        </a:p>
      </dsp:txBody>
      <dsp:txXfrm>
        <a:off x="437907" y="1532747"/>
        <a:ext cx="5692625" cy="506120"/>
      </dsp:txXfrm>
    </dsp:sp>
    <dsp:sp modelId="{619562A8-BB1D-49B4-B7B6-6CE85D0F90BB}">
      <dsp:nvSpPr>
        <dsp:cNvPr id="0" name=""/>
        <dsp:cNvSpPr/>
      </dsp:nvSpPr>
      <dsp:spPr>
        <a:xfrm>
          <a:off x="0" y="3605247"/>
          <a:ext cx="8210550" cy="1107225"/>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230" tIns="395732" rIns="63723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10 years have elapsed since death or presumed death; </a:t>
          </a:r>
          <a:r>
            <a:rPr lang="en-US" sz="1900" i="1" kern="1200"/>
            <a:t>and</a:t>
          </a:r>
          <a:endParaRPr lang="en-US" sz="1900" kern="1200"/>
        </a:p>
        <a:p>
          <a:pPr marL="171450" lvl="1" indent="-171450" algn="l" defTabSz="844550">
            <a:lnSpc>
              <a:spcPct val="90000"/>
            </a:lnSpc>
            <a:spcBef>
              <a:spcPct val="0"/>
            </a:spcBef>
            <a:spcAft>
              <a:spcPct val="15000"/>
            </a:spcAft>
            <a:buChar char="•"/>
          </a:pPr>
          <a:r>
            <a:rPr lang="en-US" sz="1900" kern="1200"/>
            <a:t>30 years have elapsed since creation of data</a:t>
          </a:r>
        </a:p>
      </dsp:txBody>
      <dsp:txXfrm>
        <a:off x="0" y="3605247"/>
        <a:ext cx="8210550" cy="1107225"/>
      </dsp:txXfrm>
    </dsp:sp>
    <dsp:sp modelId="{E14D6B60-63AA-46C6-9943-1F0600E7A1BB}">
      <dsp:nvSpPr>
        <dsp:cNvPr id="0" name=""/>
        <dsp:cNvSpPr/>
      </dsp:nvSpPr>
      <dsp:spPr>
        <a:xfrm>
          <a:off x="410527" y="3324807"/>
          <a:ext cx="5747385" cy="5608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237" tIns="0" rIns="217237" bIns="0" numCol="1" spcCol="1270" anchor="ctr" anchorCtr="0">
          <a:noAutofit/>
        </a:bodyPr>
        <a:lstStyle/>
        <a:p>
          <a:pPr marL="0" lvl="0" indent="0" algn="l" defTabSz="844550">
            <a:lnSpc>
              <a:spcPct val="90000"/>
            </a:lnSpc>
            <a:spcBef>
              <a:spcPct val="0"/>
            </a:spcBef>
            <a:spcAft>
              <a:spcPct val="35000"/>
            </a:spcAft>
            <a:buNone/>
          </a:pPr>
          <a:r>
            <a:rPr lang="en-US" sz="1900" kern="1200" dirty="0"/>
            <a:t>Data become public when:</a:t>
          </a:r>
        </a:p>
      </dsp:txBody>
      <dsp:txXfrm>
        <a:off x="437907" y="3352187"/>
        <a:ext cx="5692625"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523" cy="466247"/>
          </a:xfrm>
          <a:prstGeom prst="rect">
            <a:avLst/>
          </a:prstGeom>
        </p:spPr>
        <p:txBody>
          <a:bodyPr vert="horz" lIns="91320" tIns="45660" rIns="91320" bIns="45660" rtlCol="0"/>
          <a:lstStyle>
            <a:lvl1pPr algn="l">
              <a:defRPr sz="1200"/>
            </a:lvl1pPr>
          </a:lstStyle>
          <a:p>
            <a:endParaRPr lang="en-US"/>
          </a:p>
        </p:txBody>
      </p:sp>
      <p:sp>
        <p:nvSpPr>
          <p:cNvPr id="3" name="Date Placeholder 2"/>
          <p:cNvSpPr>
            <a:spLocks noGrp="1"/>
          </p:cNvSpPr>
          <p:nvPr>
            <p:ph type="dt" sz="quarter" idx="1"/>
          </p:nvPr>
        </p:nvSpPr>
        <p:spPr>
          <a:xfrm>
            <a:off x="3971292" y="2"/>
            <a:ext cx="3037523" cy="466247"/>
          </a:xfrm>
          <a:prstGeom prst="rect">
            <a:avLst/>
          </a:prstGeom>
        </p:spPr>
        <p:txBody>
          <a:bodyPr vert="horz" lIns="91320" tIns="45660" rIns="91320" bIns="45660" rtlCol="0"/>
          <a:lstStyle>
            <a:lvl1pPr algn="r">
              <a:defRPr sz="1200"/>
            </a:lvl1pPr>
          </a:lstStyle>
          <a:p>
            <a:fld id="{0740B22B-59E0-49CE-9975-05BCDFD32933}" type="datetime6">
              <a:rPr lang="en-US" smtClean="0"/>
              <a:t>May 26</a:t>
            </a:fld>
            <a:endParaRPr lang="en-US"/>
          </a:p>
        </p:txBody>
      </p:sp>
      <p:sp>
        <p:nvSpPr>
          <p:cNvPr id="4" name="Footer Placeholder 3"/>
          <p:cNvSpPr>
            <a:spLocks noGrp="1"/>
          </p:cNvSpPr>
          <p:nvPr>
            <p:ph type="ftr" sz="quarter" idx="2"/>
          </p:nvPr>
        </p:nvSpPr>
        <p:spPr>
          <a:xfrm>
            <a:off x="1" y="8830154"/>
            <a:ext cx="3037523" cy="466247"/>
          </a:xfrm>
          <a:prstGeom prst="rect">
            <a:avLst/>
          </a:prstGeom>
        </p:spPr>
        <p:txBody>
          <a:bodyPr vert="horz" lIns="91320" tIns="45660" rIns="91320" bIns="45660" rtlCol="0" anchor="b"/>
          <a:lstStyle>
            <a:lvl1pPr algn="l">
              <a:defRPr sz="1200"/>
            </a:lvl1pPr>
          </a:lstStyle>
          <a:p>
            <a:endParaRPr lang="en-US"/>
          </a:p>
        </p:txBody>
      </p:sp>
      <p:sp>
        <p:nvSpPr>
          <p:cNvPr id="5" name="Slide Number Placeholder 4"/>
          <p:cNvSpPr>
            <a:spLocks noGrp="1"/>
          </p:cNvSpPr>
          <p:nvPr>
            <p:ph type="sldNum" sz="quarter" idx="3"/>
          </p:nvPr>
        </p:nvSpPr>
        <p:spPr>
          <a:xfrm>
            <a:off x="3971292" y="8830154"/>
            <a:ext cx="3037523" cy="466247"/>
          </a:xfrm>
          <a:prstGeom prst="rect">
            <a:avLst/>
          </a:prstGeom>
        </p:spPr>
        <p:txBody>
          <a:bodyPr vert="horz" lIns="91320" tIns="45660" rIns="91320" bIns="45660" rtlCol="0" anchor="b"/>
          <a:lstStyle>
            <a:lvl1pPr algn="r">
              <a:defRPr sz="1200"/>
            </a:lvl1pPr>
          </a:lstStyle>
          <a:p>
            <a:fld id="{39437189-6E98-4F17-AD6B-131E22FA576A}" type="slidenum">
              <a:rPr lang="en-US" smtClean="0"/>
              <a:t>‹#›</a:t>
            </a:fld>
            <a:endParaRPr lang="en-US"/>
          </a:p>
        </p:txBody>
      </p:sp>
    </p:spTree>
    <p:extLst>
      <p:ext uri="{BB962C8B-B14F-4D97-AF65-F5344CB8AC3E}">
        <p14:creationId xmlns:p14="http://schemas.microsoft.com/office/powerpoint/2010/main" val="24863521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5" tIns="46583" rIns="93165" bIns="46583"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5" tIns="46583" rIns="93165" bIns="46583" rtlCol="0"/>
          <a:lstStyle>
            <a:lvl1pPr algn="r">
              <a:defRPr sz="1200"/>
            </a:lvl1pPr>
          </a:lstStyle>
          <a:p>
            <a:fld id="{13F15624-F49D-416B-B7FA-49720657BD8A}" type="datetime6">
              <a:rPr lang="en-US" smtClean="0"/>
              <a:t>May 26</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65" tIns="46583" rIns="93165"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5" tIns="46583" rIns="93165"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5" tIns="46583" rIns="93165"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5" tIns="46583" rIns="93165" bIns="46583" rtlCol="0" anchor="b"/>
          <a:lstStyle>
            <a:lvl1pPr algn="r">
              <a:defRPr sz="1200"/>
            </a:lvl1pPr>
          </a:lstStyle>
          <a:p>
            <a:fld id="{EF994E05-2F65-4857-A130-DF0CAE61F394}" type="slidenum">
              <a:rPr lang="en-US" smtClean="0"/>
              <a:t>‹#›</a:t>
            </a:fld>
            <a:endParaRPr lang="en-US"/>
          </a:p>
        </p:txBody>
      </p:sp>
    </p:spTree>
    <p:extLst>
      <p:ext uri="{BB962C8B-B14F-4D97-AF65-F5344CB8AC3E}">
        <p14:creationId xmlns:p14="http://schemas.microsoft.com/office/powerpoint/2010/main" val="36362081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994E05-2F65-4857-A130-DF0CAE61F394}" type="slidenum">
              <a:rPr lang="en-US" smtClean="0"/>
              <a:t>1</a:t>
            </a:fld>
            <a:endParaRPr lang="en-US"/>
          </a:p>
        </p:txBody>
      </p:sp>
    </p:spTree>
    <p:extLst>
      <p:ext uri="{BB962C8B-B14F-4D97-AF65-F5344CB8AC3E}">
        <p14:creationId xmlns:p14="http://schemas.microsoft.com/office/powerpoint/2010/main" val="3426072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10</a:t>
            </a:fld>
            <a:endParaRPr lang="en-US" dirty="0">
              <a:solidFill>
                <a:prstClr val="black"/>
              </a:solidFill>
            </a:endParaRPr>
          </a:p>
        </p:txBody>
      </p:sp>
      <p:sp>
        <p:nvSpPr>
          <p:cNvPr id="4" name="Date Placeholder 3">
            <a:extLst>
              <a:ext uri="{FF2B5EF4-FFF2-40B4-BE49-F238E27FC236}">
                <a16:creationId xmlns:a16="http://schemas.microsoft.com/office/drawing/2014/main" id="{6A6DA146-0E4E-45D2-8F43-7EDC33217D2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2572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994E05-2F65-4857-A130-DF0CAE61F394}" type="slidenum">
              <a:rPr lang="en-US" smtClean="0"/>
              <a:t>11</a:t>
            </a:fld>
            <a:endParaRPr lang="en-US"/>
          </a:p>
        </p:txBody>
      </p:sp>
    </p:spTree>
    <p:extLst>
      <p:ext uri="{BB962C8B-B14F-4D97-AF65-F5344CB8AC3E}">
        <p14:creationId xmlns:p14="http://schemas.microsoft.com/office/powerpoint/2010/main" val="781751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12</a:t>
            </a:fld>
            <a:endParaRPr lang="en-US" dirty="0">
              <a:solidFill>
                <a:prstClr val="black"/>
              </a:solidFill>
            </a:endParaRPr>
          </a:p>
        </p:txBody>
      </p:sp>
      <p:sp>
        <p:nvSpPr>
          <p:cNvPr id="4" name="Date Placeholder 3">
            <a:extLst>
              <a:ext uri="{FF2B5EF4-FFF2-40B4-BE49-F238E27FC236}">
                <a16:creationId xmlns:a16="http://schemas.microsoft.com/office/drawing/2014/main" id="{FBA71E6F-EE5D-4EB9-9D92-A32A029CD3F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23222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13</a:t>
            </a:fld>
            <a:endParaRPr lang="en-US" dirty="0">
              <a:solidFill>
                <a:prstClr val="black"/>
              </a:solidFill>
            </a:endParaRPr>
          </a:p>
        </p:txBody>
      </p:sp>
      <p:sp>
        <p:nvSpPr>
          <p:cNvPr id="4" name="Date Placeholder 3">
            <a:extLst>
              <a:ext uri="{FF2B5EF4-FFF2-40B4-BE49-F238E27FC236}">
                <a16:creationId xmlns:a16="http://schemas.microsoft.com/office/drawing/2014/main" id="{288E2DE4-C8EB-4C4D-8676-4AB01F5300C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95952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452325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8878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EF994E05-2F65-4857-A130-DF0CAE61F394}" type="slidenum">
              <a:rPr lang="en-US" smtClean="0"/>
              <a:t>18</a:t>
            </a:fld>
            <a:endParaRPr lang="en-US"/>
          </a:p>
        </p:txBody>
      </p:sp>
    </p:spTree>
    <p:extLst>
      <p:ext uri="{BB962C8B-B14F-4D97-AF65-F5344CB8AC3E}">
        <p14:creationId xmlns:p14="http://schemas.microsoft.com/office/powerpoint/2010/main" val="1730406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994E05-2F65-4857-A130-DF0CAE61F394}" type="slidenum">
              <a:rPr lang="en-US" smtClean="0"/>
              <a:t>20</a:t>
            </a:fld>
            <a:endParaRPr lang="en-US"/>
          </a:p>
        </p:txBody>
      </p:sp>
      <p:sp>
        <p:nvSpPr>
          <p:cNvPr id="5" name="Date Placeholder 4">
            <a:extLst>
              <a:ext uri="{FF2B5EF4-FFF2-40B4-BE49-F238E27FC236}">
                <a16:creationId xmlns:a16="http://schemas.microsoft.com/office/drawing/2014/main" id="{8CFC5B99-1E5D-4C9F-822D-1807B06EBED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38621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937103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658">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3317659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994E05-2F65-4857-A130-DF0CAE61F394}" type="slidenum">
              <a:rPr lang="en-US" smtClean="0"/>
              <a:t>2</a:t>
            </a:fld>
            <a:endParaRPr lang="en-US"/>
          </a:p>
        </p:txBody>
      </p:sp>
    </p:spTree>
    <p:extLst>
      <p:ext uri="{BB962C8B-B14F-4D97-AF65-F5344CB8AC3E}">
        <p14:creationId xmlns:p14="http://schemas.microsoft.com/office/powerpoint/2010/main" val="894131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November 2018</a:t>
            </a:r>
          </a:p>
        </p:txBody>
      </p:sp>
    </p:spTree>
    <p:extLst>
      <p:ext uri="{BB962C8B-B14F-4D97-AF65-F5344CB8AC3E}">
        <p14:creationId xmlns:p14="http://schemas.microsoft.com/office/powerpoint/2010/main" val="1569487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November 2018</a:t>
            </a:r>
          </a:p>
        </p:txBody>
      </p:sp>
    </p:spTree>
    <p:extLst>
      <p:ext uri="{BB962C8B-B14F-4D97-AF65-F5344CB8AC3E}">
        <p14:creationId xmlns:p14="http://schemas.microsoft.com/office/powerpoint/2010/main" val="2897675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091268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1997294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936">
              <a:defRP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1610275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November 2018</a:t>
            </a:r>
          </a:p>
        </p:txBody>
      </p:sp>
    </p:spTree>
    <p:extLst>
      <p:ext uri="{BB962C8B-B14F-4D97-AF65-F5344CB8AC3E}">
        <p14:creationId xmlns:p14="http://schemas.microsoft.com/office/powerpoint/2010/main" val="3648504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994E05-2F65-4857-A130-DF0CAE61F394}" type="slidenum">
              <a:rPr lang="en-US" smtClean="0"/>
              <a:t>30</a:t>
            </a:fld>
            <a:endParaRPr lang="en-US"/>
          </a:p>
        </p:txBody>
      </p:sp>
    </p:spTree>
    <p:extLst>
      <p:ext uri="{BB962C8B-B14F-4D97-AF65-F5344CB8AC3E}">
        <p14:creationId xmlns:p14="http://schemas.microsoft.com/office/powerpoint/2010/main" val="671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870513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32</a:t>
            </a:fld>
            <a:endParaRPr lang="en-US" dirty="0"/>
          </a:p>
        </p:txBody>
      </p:sp>
    </p:spTree>
    <p:extLst>
      <p:ext uri="{BB962C8B-B14F-4D97-AF65-F5344CB8AC3E}">
        <p14:creationId xmlns:p14="http://schemas.microsoft.com/office/powerpoint/2010/main" val="1042637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303">
              <a:defRPr/>
            </a:pPr>
            <a:fld id="{F9F08466-AEA7-4FC0-9459-6A32F61DA297}" type="slidenum">
              <a:rPr lang="en-US">
                <a:solidFill>
                  <a:prstClr val="black"/>
                </a:solidFill>
                <a:latin typeface="Calibri"/>
              </a:rPr>
              <a:pPr defTabSz="913303">
                <a:defRPr/>
              </a:pPr>
              <a:t>33</a:t>
            </a:fld>
            <a:endParaRPr lang="en-US" dirty="0">
              <a:solidFill>
                <a:prstClr val="black"/>
              </a:solidFill>
              <a:latin typeface="Calibri"/>
            </a:endParaRPr>
          </a:p>
        </p:txBody>
      </p:sp>
    </p:spTree>
    <p:extLst>
      <p:ext uri="{BB962C8B-B14F-4D97-AF65-F5344CB8AC3E}">
        <p14:creationId xmlns:p14="http://schemas.microsoft.com/office/powerpoint/2010/main" val="170850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982442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34</a:t>
            </a:fld>
            <a:endParaRPr lang="en-US" dirty="0"/>
          </a:p>
        </p:txBody>
      </p:sp>
    </p:spTree>
    <p:extLst>
      <p:ext uri="{BB962C8B-B14F-4D97-AF65-F5344CB8AC3E}">
        <p14:creationId xmlns:p14="http://schemas.microsoft.com/office/powerpoint/2010/main" val="2801357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35</a:t>
            </a:fld>
            <a:endParaRPr lang="en-US" dirty="0"/>
          </a:p>
        </p:txBody>
      </p:sp>
    </p:spTree>
    <p:extLst>
      <p:ext uri="{BB962C8B-B14F-4D97-AF65-F5344CB8AC3E}">
        <p14:creationId xmlns:p14="http://schemas.microsoft.com/office/powerpoint/2010/main" val="1708190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36</a:t>
            </a:fld>
            <a:endParaRPr lang="en-US" dirty="0"/>
          </a:p>
        </p:txBody>
      </p:sp>
    </p:spTree>
    <p:extLst>
      <p:ext uri="{BB962C8B-B14F-4D97-AF65-F5344CB8AC3E}">
        <p14:creationId xmlns:p14="http://schemas.microsoft.com/office/powerpoint/2010/main" val="940102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37</a:t>
            </a:fld>
            <a:endParaRPr lang="en-US" dirty="0"/>
          </a:p>
        </p:txBody>
      </p:sp>
    </p:spTree>
    <p:extLst>
      <p:ext uri="{BB962C8B-B14F-4D97-AF65-F5344CB8AC3E}">
        <p14:creationId xmlns:p14="http://schemas.microsoft.com/office/powerpoint/2010/main" val="2328103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38</a:t>
            </a:fld>
            <a:endParaRPr lang="en-US" dirty="0"/>
          </a:p>
        </p:txBody>
      </p:sp>
    </p:spTree>
    <p:extLst>
      <p:ext uri="{BB962C8B-B14F-4D97-AF65-F5344CB8AC3E}">
        <p14:creationId xmlns:p14="http://schemas.microsoft.com/office/powerpoint/2010/main" val="2949047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39</a:t>
            </a:fld>
            <a:endParaRPr lang="en-US" dirty="0"/>
          </a:p>
        </p:txBody>
      </p:sp>
    </p:spTree>
    <p:extLst>
      <p:ext uri="{BB962C8B-B14F-4D97-AF65-F5344CB8AC3E}">
        <p14:creationId xmlns:p14="http://schemas.microsoft.com/office/powerpoint/2010/main" val="3166082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40</a:t>
            </a:fld>
            <a:endParaRPr lang="en-US" dirty="0"/>
          </a:p>
        </p:txBody>
      </p:sp>
    </p:spTree>
    <p:extLst>
      <p:ext uri="{BB962C8B-B14F-4D97-AF65-F5344CB8AC3E}">
        <p14:creationId xmlns:p14="http://schemas.microsoft.com/office/powerpoint/2010/main" val="3166082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Date Placeholder 9"/>
          <p:cNvSpPr>
            <a:spLocks noGrp="1"/>
          </p:cNvSpPr>
          <p:nvPr>
            <p:ph type="dt" idx="10"/>
          </p:nvPr>
        </p:nvSpPr>
        <p:spPr/>
        <p:txBody>
          <a:bodyPr/>
          <a:lstStyle/>
          <a:p>
            <a:r>
              <a:rPr lang="en-US"/>
              <a:t>July 2022</a:t>
            </a:r>
            <a:endParaRPr lang="en-US" dirty="0"/>
          </a:p>
        </p:txBody>
      </p:sp>
    </p:spTree>
    <p:extLst>
      <p:ext uri="{BB962C8B-B14F-4D97-AF65-F5344CB8AC3E}">
        <p14:creationId xmlns:p14="http://schemas.microsoft.com/office/powerpoint/2010/main" val="3082891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444734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CFD9E-C562-0AC7-EDA6-BC1F01D6D4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BF07F8-8DA8-D4C9-07F0-43DB36005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DDDDBD-184C-1F7D-1CC6-1DB36638E494}"/>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D28000A1-D5A1-E478-5CE8-43F3C627AF8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994E05-2F65-4857-A130-DF0CAE61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Date Placeholder 3">
            <a:extLst>
              <a:ext uri="{FF2B5EF4-FFF2-40B4-BE49-F238E27FC236}">
                <a16:creationId xmlns:a16="http://schemas.microsoft.com/office/drawing/2014/main" id="{746312DA-25CC-681D-7FE4-EFD8E285619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2825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5</a:t>
            </a:fld>
            <a:endParaRPr lang="en-US" dirty="0">
              <a:solidFill>
                <a:prstClr val="black"/>
              </a:solidFill>
            </a:endParaRPr>
          </a:p>
        </p:txBody>
      </p:sp>
      <p:sp>
        <p:nvSpPr>
          <p:cNvPr id="4" name="Date Placeholder 3">
            <a:extLst>
              <a:ext uri="{FF2B5EF4-FFF2-40B4-BE49-F238E27FC236}">
                <a16:creationId xmlns:a16="http://schemas.microsoft.com/office/drawing/2014/main" id="{49ABB926-1639-4186-9C6F-90FDC28F583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82010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874773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
        <p:nvSpPr>
          <p:cNvPr id="5" name="Date Placeholder 4">
            <a:extLst>
              <a:ext uri="{FF2B5EF4-FFF2-40B4-BE49-F238E27FC236}">
                <a16:creationId xmlns:a16="http://schemas.microsoft.com/office/drawing/2014/main" id="{AC425011-6FFA-4678-89D7-FEB6A0968E7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77679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2319537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1C61D-8E23-377B-A293-61A4B442DD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592F8-E8F4-E6B7-32F2-9CBEBDE70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A3F6A-1BA8-0929-7776-BED89009BC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D3FD66-22D0-F6EE-9091-DB77746929A1}"/>
              </a:ext>
            </a:extLst>
          </p:cNvPr>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234908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0" y="5503407"/>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3665" y="1798682"/>
            <a:ext cx="5796669" cy="919671"/>
          </a:xfrm>
          <a:prstGeom prst="rect">
            <a:avLst/>
          </a:prstGeom>
        </p:spPr>
      </p:pic>
    </p:spTree>
    <p:extLst>
      <p:ext uri="{BB962C8B-B14F-4D97-AF65-F5344CB8AC3E}">
        <p14:creationId xmlns:p14="http://schemas.microsoft.com/office/powerpoint/2010/main" val="4127634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3"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3047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Tree>
    <p:extLst>
      <p:ext uri="{BB962C8B-B14F-4D97-AF65-F5344CB8AC3E}">
        <p14:creationId xmlns:p14="http://schemas.microsoft.com/office/powerpoint/2010/main" val="166503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9" name="Slide Number Placeholder 6"/>
          <p:cNvSpPr>
            <a:spLocks noGrp="1"/>
          </p:cNvSpPr>
          <p:nvPr>
            <p:ph type="sldNum" sz="quarter" idx="12"/>
          </p:nvPr>
        </p:nvSpPr>
        <p:spPr>
          <a:xfrm>
            <a:off x="7418349" y="6356351"/>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98836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43196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59870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21486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22847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01049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628650"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5740174" y="1364826"/>
            <a:ext cx="3403826"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9418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Picture Placeholder 2"/>
          <p:cNvSpPr>
            <a:spLocks noGrp="1"/>
          </p:cNvSpPr>
          <p:nvPr>
            <p:ph type="pic" sz="quarter" idx="13" hasCustomPrompt="1"/>
          </p:nvPr>
        </p:nvSpPr>
        <p:spPr>
          <a:xfrm>
            <a:off x="604749" y="1981899"/>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2734632"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4864515"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6994398"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0712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0" y="5512601"/>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1308" y="1773837"/>
            <a:ext cx="5361384" cy="850611"/>
          </a:xfrm>
          <a:prstGeom prst="rect">
            <a:avLst/>
          </a:prstGeom>
        </p:spPr>
      </p:pic>
    </p:spTree>
    <p:extLst>
      <p:ext uri="{BB962C8B-B14F-4D97-AF65-F5344CB8AC3E}">
        <p14:creationId xmlns:p14="http://schemas.microsoft.com/office/powerpoint/2010/main" val="422292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Picture Placeholder 2"/>
          <p:cNvSpPr>
            <a:spLocks noGrp="1"/>
          </p:cNvSpPr>
          <p:nvPr>
            <p:ph type="pic" sz="quarter" idx="13" hasCustomPrompt="1"/>
          </p:nvPr>
        </p:nvSpPr>
        <p:spPr>
          <a:xfrm>
            <a:off x="1179610" y="1964392"/>
            <a:ext cx="1749143"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1101919"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18406"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3534177"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050663"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5966434"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80608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604749" y="1981899"/>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2734632"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4864515"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6994398"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9" name="Rectangle 1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7432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Picture Placeholder 2"/>
          <p:cNvSpPr>
            <a:spLocks noGrp="1"/>
          </p:cNvSpPr>
          <p:nvPr>
            <p:ph type="pic" sz="quarter" idx="13" hasCustomPrompt="1"/>
          </p:nvPr>
        </p:nvSpPr>
        <p:spPr>
          <a:xfrm>
            <a:off x="604749"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604749"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4" name="Text Placeholder 3"/>
          <p:cNvSpPr>
            <a:spLocks noGrp="1"/>
          </p:cNvSpPr>
          <p:nvPr>
            <p:ph type="body" sz="quarter" idx="15"/>
          </p:nvPr>
        </p:nvSpPr>
        <p:spPr>
          <a:xfrm>
            <a:off x="2157413" y="3939362"/>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4649854"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4649854"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8" name="Text Placeholder 3"/>
          <p:cNvSpPr>
            <a:spLocks noGrp="1"/>
          </p:cNvSpPr>
          <p:nvPr>
            <p:ph type="body" sz="quarter" idx="20"/>
          </p:nvPr>
        </p:nvSpPr>
        <p:spPr>
          <a:xfrm>
            <a:off x="6202517" y="3939361"/>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33070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604749"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604749"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4" name="Text Placeholder 3"/>
          <p:cNvSpPr>
            <a:spLocks noGrp="1"/>
          </p:cNvSpPr>
          <p:nvPr>
            <p:ph type="body" sz="quarter" idx="15"/>
          </p:nvPr>
        </p:nvSpPr>
        <p:spPr>
          <a:xfrm>
            <a:off x="2157413" y="3939362"/>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4649854"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4649854"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9" name="Text Placeholder 3"/>
          <p:cNvSpPr>
            <a:spLocks noGrp="1"/>
          </p:cNvSpPr>
          <p:nvPr>
            <p:ph type="body" sz="quarter" idx="20"/>
          </p:nvPr>
        </p:nvSpPr>
        <p:spPr>
          <a:xfrm>
            <a:off x="6202517" y="393936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3654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Picture Placeholder 2"/>
          <p:cNvSpPr>
            <a:spLocks noGrp="1"/>
          </p:cNvSpPr>
          <p:nvPr>
            <p:ph type="pic" sz="quarter" idx="13" hasCustomPrompt="1"/>
          </p:nvPr>
        </p:nvSpPr>
        <p:spPr>
          <a:xfrm>
            <a:off x="604749"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4649854"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3743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Picture Placeholder 2"/>
          <p:cNvSpPr>
            <a:spLocks noGrp="1"/>
          </p:cNvSpPr>
          <p:nvPr>
            <p:ph type="pic" sz="quarter" idx="13" hasCustomPrompt="1"/>
          </p:nvPr>
        </p:nvSpPr>
        <p:spPr>
          <a:xfrm>
            <a:off x="604749"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4649854"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82141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03865">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9144000" cy="6857998"/>
          </a:xfrm>
        </p:spPr>
        <p:txBody>
          <a:bodyPr/>
          <a:lstStyle/>
          <a:p>
            <a:r>
              <a:rPr lang="en-US"/>
              <a:t>Click icon to add picture</a:t>
            </a:r>
          </a:p>
        </p:txBody>
      </p:sp>
    </p:spTree>
    <p:extLst>
      <p:ext uri="{BB962C8B-B14F-4D97-AF65-F5344CB8AC3E}">
        <p14:creationId xmlns:p14="http://schemas.microsoft.com/office/powerpoint/2010/main" val="723696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D0D0D">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3"/>
            <a:ext cx="9144000" cy="6857999"/>
          </a:xfrm>
        </p:spPr>
        <p:txBody>
          <a:bodyPr/>
          <a:lstStyle/>
          <a:p>
            <a:r>
              <a:rPr lang="en-US"/>
              <a:t>Click icon to add picture</a:t>
            </a:r>
          </a:p>
        </p:txBody>
      </p:sp>
    </p:spTree>
    <p:extLst>
      <p:ext uri="{BB962C8B-B14F-4D97-AF65-F5344CB8AC3E}">
        <p14:creationId xmlns:p14="http://schemas.microsoft.com/office/powerpoint/2010/main" val="726124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9144000" cy="1219200"/>
          </a:xfrm>
          <a:solidFill>
            <a:srgbClr val="78BE21">
              <a:alpha val="87843"/>
            </a:srgbClr>
          </a:solidFill>
        </p:spPr>
        <p:txBody>
          <a:bodyPr>
            <a:normAutofit/>
          </a:bodyPr>
          <a:lstStyle>
            <a:lvl1pPr algn="ctr">
              <a:defRPr sz="2700">
                <a:solidFill>
                  <a:schemeClr val="tx2"/>
                </a:solidFill>
              </a:defRPr>
            </a:lvl1pPr>
          </a:lstStyle>
          <a:p>
            <a:r>
              <a:rPr lang="en-US" dirty="0"/>
              <a:t>Click to edit title</a:t>
            </a:r>
          </a:p>
        </p:txBody>
      </p:sp>
      <p:sp>
        <p:nvSpPr>
          <p:cNvPr id="4" name="Picture Placeholder 12"/>
          <p:cNvSpPr>
            <a:spLocks noGrp="1"/>
          </p:cNvSpPr>
          <p:nvPr>
            <p:ph type="pic" sz="quarter" idx="10"/>
          </p:nvPr>
        </p:nvSpPr>
        <p:spPr>
          <a:xfrm>
            <a:off x="0" y="3"/>
            <a:ext cx="9144000" cy="6857999"/>
          </a:xfrm>
        </p:spPr>
        <p:txBody>
          <a:bodyPr/>
          <a:lstStyle/>
          <a:p>
            <a:r>
              <a:rPr lang="en-US"/>
              <a:t>Click icon to add picture</a:t>
            </a:r>
          </a:p>
        </p:txBody>
      </p:sp>
    </p:spTree>
    <p:extLst>
      <p:ext uri="{BB962C8B-B14F-4D97-AF65-F5344CB8AC3E}">
        <p14:creationId xmlns:p14="http://schemas.microsoft.com/office/powerpoint/2010/main" val="557572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5"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1524000" y="2233263"/>
            <a:ext cx="6096000" cy="2966751"/>
          </a:xfrm>
        </p:spPr>
        <p:txBody>
          <a:bodyPr/>
          <a:lstStyle/>
          <a:p>
            <a:endParaRPr lang="en-US"/>
          </a:p>
        </p:txBody>
      </p:sp>
    </p:spTree>
    <p:extLst>
      <p:ext uri="{BB962C8B-B14F-4D97-AF65-F5344CB8AC3E}">
        <p14:creationId xmlns:p14="http://schemas.microsoft.com/office/powerpoint/2010/main" val="125594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9144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3" name="Rectangle 2"/>
          <p:cNvSpPr/>
          <p:nvPr userDrawn="1"/>
        </p:nvSpPr>
        <p:spPr>
          <a:xfrm>
            <a:off x="0" y="4773020"/>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041204"/>
            <a:ext cx="4940300" cy="1097128"/>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9" name="Footer Placeholder 4"/>
          <p:cNvSpPr>
            <a:spLocks noGrp="1"/>
          </p:cNvSpPr>
          <p:nvPr>
            <p:ph type="ftr" sz="quarter" idx="3"/>
          </p:nvPr>
        </p:nvSpPr>
        <p:spPr>
          <a:xfrm>
            <a:off x="4690171" y="6138333"/>
            <a:ext cx="4190735" cy="365125"/>
          </a:xfrm>
          <a:prstGeom prst="rect">
            <a:avLst/>
          </a:prstGeom>
        </p:spPr>
        <p:txBody>
          <a:bodyPr anchor="b"/>
          <a:lstStyle>
            <a:lvl1pPr algn="r">
              <a:defRPr sz="900">
                <a:solidFill>
                  <a:schemeClr val="tx2"/>
                </a:solidFill>
              </a:defRPr>
            </a:lvl1pPr>
          </a:lstStyle>
          <a:p>
            <a:endParaRPr lang="en-US" dirty="0">
              <a:solidFill>
                <a:srgbClr val="000000"/>
              </a:solidFill>
            </a:endParaRPr>
          </a:p>
        </p:txBody>
      </p:sp>
      <p:sp>
        <p:nvSpPr>
          <p:cNvPr id="6" name="Picture Placeholder 5"/>
          <p:cNvSpPr>
            <a:spLocks noGrp="1"/>
          </p:cNvSpPr>
          <p:nvPr>
            <p:ph type="pic" sz="quarter" idx="17"/>
          </p:nvPr>
        </p:nvSpPr>
        <p:spPr>
          <a:xfrm>
            <a:off x="0" y="0"/>
            <a:ext cx="9144000" cy="3380732"/>
          </a:xfrm>
        </p:spPr>
        <p:txBody>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095" y="6164033"/>
            <a:ext cx="2106032" cy="334133"/>
          </a:xfrm>
          <a:prstGeom prst="rect">
            <a:avLst/>
          </a:prstGeom>
        </p:spPr>
      </p:pic>
    </p:spTree>
    <p:extLst>
      <p:ext uri="{BB962C8B-B14F-4D97-AF65-F5344CB8AC3E}">
        <p14:creationId xmlns:p14="http://schemas.microsoft.com/office/powerpoint/2010/main" val="803813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1524000" y="2233263"/>
            <a:ext cx="6096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67689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083979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
        <p:nvSpPr>
          <p:cNvPr id="11"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53618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11923" y="287066"/>
            <a:ext cx="2641445"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611982" y="3211514"/>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628650" y="6356351"/>
            <a:ext cx="1018943"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1" name="Slide Number Placeholder 6"/>
          <p:cNvSpPr>
            <a:spLocks noGrp="1"/>
          </p:cNvSpPr>
          <p:nvPr>
            <p:ph type="sldNum" sz="quarter" idx="13"/>
          </p:nvPr>
        </p:nvSpPr>
        <p:spPr>
          <a:xfrm>
            <a:off x="7418349" y="6356351"/>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03167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611921" y="1365204"/>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861768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639" y="434837"/>
            <a:ext cx="5121496"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3732591" y="691883"/>
            <a:ext cx="4725590"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35884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00035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971122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7"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5857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4"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18"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6812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3865"/>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Agenda</a:t>
            </a:r>
          </a:p>
        </p:txBody>
      </p:sp>
      <p:sp>
        <p:nvSpPr>
          <p:cNvPr id="12" name="Table Placeholder 9"/>
          <p:cNvSpPr>
            <a:spLocks noGrp="1"/>
          </p:cNvSpPr>
          <p:nvPr>
            <p:ph type="tbl" sz="quarter" idx="13"/>
          </p:nvPr>
        </p:nvSpPr>
        <p:spPr>
          <a:xfrm>
            <a:off x="628650" y="1335089"/>
            <a:ext cx="7886700" cy="4841875"/>
          </a:xfrm>
        </p:spPr>
        <p:txBody>
          <a:bodyPr/>
          <a:lstStyle/>
          <a:p>
            <a:endParaRPr lang="en-US"/>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1162017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609968" y="685800"/>
            <a:ext cx="41148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87019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290298" y="912530"/>
            <a:ext cx="3496041"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7158612" y="524007"/>
            <a:ext cx="1616475"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6938251" y="3581845"/>
            <a:ext cx="1978484"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080764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a:p>
        </p:txBody>
      </p:sp>
      <p:sp>
        <p:nvSpPr>
          <p:cNvPr id="2" name="Title 1"/>
          <p:cNvSpPr>
            <a:spLocks noGrp="1"/>
          </p:cNvSpPr>
          <p:nvPr>
            <p:ph type="title" hasCustomPrompt="1"/>
          </p:nvPr>
        </p:nvSpPr>
        <p:spPr>
          <a:xfrm>
            <a:off x="1724607" y="1609867"/>
            <a:ext cx="5694788" cy="3638266"/>
          </a:xfrm>
          <a:solidFill>
            <a:srgbClr val="003865">
              <a:alpha val="87843"/>
            </a:srgbClr>
          </a:solidFill>
        </p:spPr>
        <p:txBody>
          <a:bodyPr>
            <a:noAutofit/>
          </a:bodyPr>
          <a:lstStyle>
            <a:lvl1pPr algn="ctr">
              <a:spcAft>
                <a:spcPts val="750"/>
              </a:spcAft>
              <a:tabLst>
                <a:tab pos="2827735" algn="l"/>
              </a:tabLst>
              <a:defRPr sz="525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41062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47959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9144000" cy="1340989"/>
          </a:xfrm>
          <a:solidFill>
            <a:schemeClr val="tx1"/>
          </a:solidFill>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2"/>
                </a:solidFill>
              </a:defRPr>
            </a:lvl1pPr>
          </a:lstStyle>
          <a:p>
            <a:endParaRPr lang="en-US" dirty="0">
              <a:solidFill>
                <a:srgbClr val="000000"/>
              </a:solidFill>
            </a:endParaRPr>
          </a:p>
        </p:txBody>
      </p:sp>
      <p:sp>
        <p:nvSpPr>
          <p:cNvPr id="4" name="Slide Number Placeholder 3"/>
          <p:cNvSpPr>
            <a:spLocks noGrp="1"/>
          </p:cNvSpPr>
          <p:nvPr>
            <p:ph type="sldNum" sz="quarter" idx="11"/>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362286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9144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28616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6858000"/>
          </a:xfrm>
        </p:spPr>
        <p:txBody>
          <a:bodyPr/>
          <a:lstStyle/>
          <a:p>
            <a:endParaRPr lang="en-US"/>
          </a:p>
        </p:txBody>
      </p:sp>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637613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73668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7879" y="595566"/>
            <a:ext cx="2900940" cy="460249"/>
          </a:xfrm>
          <a:prstGeom prst="rect">
            <a:avLst/>
          </a:prstGeom>
        </p:spPr>
      </p:pic>
    </p:spTree>
    <p:extLst>
      <p:ext uri="{BB962C8B-B14F-4D97-AF65-F5344CB8AC3E}">
        <p14:creationId xmlns:p14="http://schemas.microsoft.com/office/powerpoint/2010/main" val="18062715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9144000" cy="1733266"/>
          </a:xfrm>
          <a:solidFill>
            <a:schemeClr val="tx1"/>
          </a:solidFill>
        </p:spPr>
        <p:txBody>
          <a:bodyPr>
            <a:noAutofit/>
          </a:bodyPr>
          <a:lstStyle>
            <a:lvl1pPr algn="ctr">
              <a:tabLst>
                <a:tab pos="2827735" algn="l"/>
              </a:tabLst>
              <a:defRPr sz="525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1"/>
                </a:solidFill>
              </a:defRPr>
            </a:lvl1pPr>
          </a:lstStyle>
          <a:p>
            <a:endParaRPr lang="en-US" dirty="0">
              <a:solidFill>
                <a:srgbClr val="003865"/>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
        <p:nvSpPr>
          <p:cNvPr id="6" name="Rectangle 5"/>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22470" y="595566"/>
            <a:ext cx="2900940" cy="460249"/>
          </a:xfrm>
          <a:prstGeom prst="rect">
            <a:avLst/>
          </a:prstGeom>
        </p:spPr>
      </p:pic>
    </p:spTree>
    <p:extLst>
      <p:ext uri="{BB962C8B-B14F-4D97-AF65-F5344CB8AC3E}">
        <p14:creationId xmlns:p14="http://schemas.microsoft.com/office/powerpoint/2010/main" val="29975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440970"/>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1" name="Picture Placeholder 2"/>
          <p:cNvSpPr>
            <a:spLocks noGrp="1"/>
          </p:cNvSpPr>
          <p:nvPr>
            <p:ph type="pic" sz="quarter" idx="13" hasCustomPrompt="1"/>
          </p:nvPr>
        </p:nvSpPr>
        <p:spPr>
          <a:xfrm>
            <a:off x="0" y="1789113"/>
            <a:ext cx="9144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7879" y="360302"/>
            <a:ext cx="2900940" cy="460249"/>
          </a:xfrm>
          <a:prstGeom prst="rect">
            <a:avLst/>
          </a:prstGeom>
        </p:spPr>
      </p:pic>
    </p:spTree>
    <p:extLst>
      <p:ext uri="{BB962C8B-B14F-4D97-AF65-F5344CB8AC3E}">
        <p14:creationId xmlns:p14="http://schemas.microsoft.com/office/powerpoint/2010/main" val="11789668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0" y="5503407"/>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3665" y="1798682"/>
            <a:ext cx="5796669" cy="919671"/>
          </a:xfrm>
          <a:prstGeom prst="rect">
            <a:avLst/>
          </a:prstGeom>
        </p:spPr>
      </p:pic>
    </p:spTree>
    <p:extLst>
      <p:ext uri="{BB962C8B-B14F-4D97-AF65-F5344CB8AC3E}">
        <p14:creationId xmlns:p14="http://schemas.microsoft.com/office/powerpoint/2010/main" val="36998807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0" y="5512601"/>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1308" y="1773837"/>
            <a:ext cx="5361384" cy="850611"/>
          </a:xfrm>
          <a:prstGeom prst="rect">
            <a:avLst/>
          </a:prstGeom>
        </p:spPr>
      </p:pic>
    </p:spTree>
    <p:extLst>
      <p:ext uri="{BB962C8B-B14F-4D97-AF65-F5344CB8AC3E}">
        <p14:creationId xmlns:p14="http://schemas.microsoft.com/office/powerpoint/2010/main" val="10296444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9144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3" name="Rectangle 2"/>
          <p:cNvSpPr/>
          <p:nvPr userDrawn="1"/>
        </p:nvSpPr>
        <p:spPr>
          <a:xfrm>
            <a:off x="0" y="4773020"/>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041204"/>
            <a:ext cx="4940300" cy="1097128"/>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9" name="Footer Placeholder 4"/>
          <p:cNvSpPr>
            <a:spLocks noGrp="1"/>
          </p:cNvSpPr>
          <p:nvPr>
            <p:ph type="ftr" sz="quarter" idx="3"/>
          </p:nvPr>
        </p:nvSpPr>
        <p:spPr>
          <a:xfrm>
            <a:off x="4690171" y="6138333"/>
            <a:ext cx="4190735" cy="365125"/>
          </a:xfrm>
          <a:prstGeom prst="rect">
            <a:avLst/>
          </a:prstGeom>
        </p:spPr>
        <p:txBody>
          <a:bodyPr anchor="b"/>
          <a:lstStyle>
            <a:lvl1pPr algn="r">
              <a:defRPr sz="900">
                <a:solidFill>
                  <a:schemeClr val="tx2"/>
                </a:solidFill>
              </a:defRPr>
            </a:lvl1pPr>
          </a:lstStyle>
          <a:p>
            <a:endParaRPr lang="en-US" dirty="0">
              <a:solidFill>
                <a:srgbClr val="000000"/>
              </a:solidFill>
            </a:endParaRPr>
          </a:p>
        </p:txBody>
      </p:sp>
      <p:sp>
        <p:nvSpPr>
          <p:cNvPr id="6" name="Picture Placeholder 5"/>
          <p:cNvSpPr>
            <a:spLocks noGrp="1"/>
          </p:cNvSpPr>
          <p:nvPr>
            <p:ph type="pic" sz="quarter" idx="17"/>
          </p:nvPr>
        </p:nvSpPr>
        <p:spPr>
          <a:xfrm>
            <a:off x="0" y="0"/>
            <a:ext cx="9144000" cy="3380732"/>
          </a:xfrm>
        </p:spPr>
        <p:txBody>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095" y="6164033"/>
            <a:ext cx="2106032" cy="334133"/>
          </a:xfrm>
          <a:prstGeom prst="rect">
            <a:avLst/>
          </a:prstGeom>
        </p:spPr>
      </p:pic>
    </p:spTree>
    <p:extLst>
      <p:ext uri="{BB962C8B-B14F-4D97-AF65-F5344CB8AC3E}">
        <p14:creationId xmlns:p14="http://schemas.microsoft.com/office/powerpoint/2010/main" val="4469890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3865"/>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Agenda</a:t>
            </a:r>
          </a:p>
        </p:txBody>
      </p:sp>
      <p:sp>
        <p:nvSpPr>
          <p:cNvPr id="12" name="Table Placeholder 9"/>
          <p:cNvSpPr>
            <a:spLocks noGrp="1"/>
          </p:cNvSpPr>
          <p:nvPr>
            <p:ph type="tbl" sz="quarter" idx="13"/>
          </p:nvPr>
        </p:nvSpPr>
        <p:spPr>
          <a:xfrm>
            <a:off x="628650" y="1335089"/>
            <a:ext cx="7886700" cy="4841875"/>
          </a:xfrm>
        </p:spPr>
        <p:txBody>
          <a:bodyPr/>
          <a:lstStyle/>
          <a:p>
            <a:endParaRPr lang="en-US"/>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125449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440970"/>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1" name="Picture Placeholder 2"/>
          <p:cNvSpPr>
            <a:spLocks noGrp="1"/>
          </p:cNvSpPr>
          <p:nvPr>
            <p:ph type="pic" sz="quarter" idx="13" hasCustomPrompt="1"/>
          </p:nvPr>
        </p:nvSpPr>
        <p:spPr>
          <a:xfrm>
            <a:off x="0" y="1789113"/>
            <a:ext cx="9144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7879" y="360302"/>
            <a:ext cx="2900940" cy="460249"/>
          </a:xfrm>
          <a:prstGeom prst="rect">
            <a:avLst/>
          </a:prstGeom>
        </p:spPr>
      </p:pic>
    </p:spTree>
    <p:extLst>
      <p:ext uri="{BB962C8B-B14F-4D97-AF65-F5344CB8AC3E}">
        <p14:creationId xmlns:p14="http://schemas.microsoft.com/office/powerpoint/2010/main" val="39382060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41611198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78BE21"/>
              </a:solidFill>
            </a:endParaRPr>
          </a:p>
        </p:txBody>
      </p:sp>
    </p:spTree>
    <p:extLst>
      <p:ext uri="{BB962C8B-B14F-4D97-AF65-F5344CB8AC3E}">
        <p14:creationId xmlns:p14="http://schemas.microsoft.com/office/powerpoint/2010/main" val="5169680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28236629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026504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3"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24135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351412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Tree>
    <p:extLst>
      <p:ext uri="{BB962C8B-B14F-4D97-AF65-F5344CB8AC3E}">
        <p14:creationId xmlns:p14="http://schemas.microsoft.com/office/powerpoint/2010/main" val="11008756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9" name="Slide Number Placeholder 6"/>
          <p:cNvSpPr>
            <a:spLocks noGrp="1"/>
          </p:cNvSpPr>
          <p:nvPr>
            <p:ph type="sldNum" sz="quarter" idx="12"/>
          </p:nvPr>
        </p:nvSpPr>
        <p:spPr>
          <a:xfrm>
            <a:off x="7418349" y="6356351"/>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383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347568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913097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775675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265977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41845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628650"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5740174" y="1364826"/>
            <a:ext cx="3403826"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72769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Picture Placeholder 2"/>
          <p:cNvSpPr>
            <a:spLocks noGrp="1"/>
          </p:cNvSpPr>
          <p:nvPr>
            <p:ph type="pic" sz="quarter" idx="13" hasCustomPrompt="1"/>
          </p:nvPr>
        </p:nvSpPr>
        <p:spPr>
          <a:xfrm>
            <a:off x="604749" y="1981899"/>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2734632"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4864515"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6994398"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438616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Picture Placeholder 2"/>
          <p:cNvSpPr>
            <a:spLocks noGrp="1"/>
          </p:cNvSpPr>
          <p:nvPr>
            <p:ph type="pic" sz="quarter" idx="13" hasCustomPrompt="1"/>
          </p:nvPr>
        </p:nvSpPr>
        <p:spPr>
          <a:xfrm>
            <a:off x="1179610" y="1964392"/>
            <a:ext cx="1749143"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1101919"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18406"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3534177"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050663"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5966434"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22386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78BE21"/>
              </a:solidFill>
            </a:endParaRPr>
          </a:p>
        </p:txBody>
      </p:sp>
    </p:spTree>
    <p:extLst>
      <p:ext uri="{BB962C8B-B14F-4D97-AF65-F5344CB8AC3E}">
        <p14:creationId xmlns:p14="http://schemas.microsoft.com/office/powerpoint/2010/main" val="37065298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604749" y="1981899"/>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2734632"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4864515"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6994398"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9" name="Rectangle 1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514558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Picture Placeholder 2"/>
          <p:cNvSpPr>
            <a:spLocks noGrp="1"/>
          </p:cNvSpPr>
          <p:nvPr>
            <p:ph type="pic" sz="quarter" idx="13" hasCustomPrompt="1"/>
          </p:nvPr>
        </p:nvSpPr>
        <p:spPr>
          <a:xfrm>
            <a:off x="604749"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604749"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4" name="Text Placeholder 3"/>
          <p:cNvSpPr>
            <a:spLocks noGrp="1"/>
          </p:cNvSpPr>
          <p:nvPr>
            <p:ph type="body" sz="quarter" idx="15"/>
          </p:nvPr>
        </p:nvSpPr>
        <p:spPr>
          <a:xfrm>
            <a:off x="2157413" y="3939362"/>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4649854"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4649854"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8" name="Text Placeholder 3"/>
          <p:cNvSpPr>
            <a:spLocks noGrp="1"/>
          </p:cNvSpPr>
          <p:nvPr>
            <p:ph type="body" sz="quarter" idx="20"/>
          </p:nvPr>
        </p:nvSpPr>
        <p:spPr>
          <a:xfrm>
            <a:off x="6202517" y="3939361"/>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431990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604749"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604749"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4" name="Text Placeholder 3"/>
          <p:cNvSpPr>
            <a:spLocks noGrp="1"/>
          </p:cNvSpPr>
          <p:nvPr>
            <p:ph type="body" sz="quarter" idx="15"/>
          </p:nvPr>
        </p:nvSpPr>
        <p:spPr>
          <a:xfrm>
            <a:off x="2157413" y="3939362"/>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4649854"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4649854"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9" name="Text Placeholder 3"/>
          <p:cNvSpPr>
            <a:spLocks noGrp="1"/>
          </p:cNvSpPr>
          <p:nvPr>
            <p:ph type="body" sz="quarter" idx="20"/>
          </p:nvPr>
        </p:nvSpPr>
        <p:spPr>
          <a:xfrm>
            <a:off x="6202517" y="393936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737250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Picture Placeholder 2"/>
          <p:cNvSpPr>
            <a:spLocks noGrp="1"/>
          </p:cNvSpPr>
          <p:nvPr>
            <p:ph type="pic" sz="quarter" idx="13" hasCustomPrompt="1"/>
          </p:nvPr>
        </p:nvSpPr>
        <p:spPr>
          <a:xfrm>
            <a:off x="604749"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4649854"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861651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Picture Placeholder 2"/>
          <p:cNvSpPr>
            <a:spLocks noGrp="1"/>
          </p:cNvSpPr>
          <p:nvPr>
            <p:ph type="pic" sz="quarter" idx="13" hasCustomPrompt="1"/>
          </p:nvPr>
        </p:nvSpPr>
        <p:spPr>
          <a:xfrm>
            <a:off x="604749"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4649854"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83098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03865">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9144000" cy="6857998"/>
          </a:xfrm>
        </p:spPr>
        <p:txBody>
          <a:bodyPr/>
          <a:lstStyle/>
          <a:p>
            <a:r>
              <a:rPr lang="en-US"/>
              <a:t>Click icon to add picture</a:t>
            </a:r>
          </a:p>
        </p:txBody>
      </p:sp>
    </p:spTree>
    <p:extLst>
      <p:ext uri="{BB962C8B-B14F-4D97-AF65-F5344CB8AC3E}">
        <p14:creationId xmlns:p14="http://schemas.microsoft.com/office/powerpoint/2010/main" val="33212972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D0D0D">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3"/>
            <a:ext cx="9144000" cy="6857999"/>
          </a:xfrm>
        </p:spPr>
        <p:txBody>
          <a:bodyPr/>
          <a:lstStyle/>
          <a:p>
            <a:r>
              <a:rPr lang="en-US"/>
              <a:t>Click icon to add picture</a:t>
            </a:r>
          </a:p>
        </p:txBody>
      </p:sp>
    </p:spTree>
    <p:extLst>
      <p:ext uri="{BB962C8B-B14F-4D97-AF65-F5344CB8AC3E}">
        <p14:creationId xmlns:p14="http://schemas.microsoft.com/office/powerpoint/2010/main" val="23865078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9144000" cy="1219200"/>
          </a:xfrm>
          <a:solidFill>
            <a:srgbClr val="78BE21">
              <a:alpha val="87843"/>
            </a:srgbClr>
          </a:solidFill>
        </p:spPr>
        <p:txBody>
          <a:bodyPr>
            <a:normAutofit/>
          </a:bodyPr>
          <a:lstStyle>
            <a:lvl1pPr algn="ctr">
              <a:defRPr sz="2700">
                <a:solidFill>
                  <a:schemeClr val="tx2"/>
                </a:solidFill>
              </a:defRPr>
            </a:lvl1pPr>
          </a:lstStyle>
          <a:p>
            <a:r>
              <a:rPr lang="en-US" dirty="0"/>
              <a:t>Click to edit title</a:t>
            </a:r>
          </a:p>
        </p:txBody>
      </p:sp>
      <p:sp>
        <p:nvSpPr>
          <p:cNvPr id="4" name="Picture Placeholder 12"/>
          <p:cNvSpPr>
            <a:spLocks noGrp="1"/>
          </p:cNvSpPr>
          <p:nvPr>
            <p:ph type="pic" sz="quarter" idx="10"/>
          </p:nvPr>
        </p:nvSpPr>
        <p:spPr>
          <a:xfrm>
            <a:off x="0" y="3"/>
            <a:ext cx="9144000" cy="6857999"/>
          </a:xfrm>
        </p:spPr>
        <p:txBody>
          <a:bodyPr/>
          <a:lstStyle/>
          <a:p>
            <a:r>
              <a:rPr lang="en-US"/>
              <a:t>Click icon to add picture</a:t>
            </a:r>
          </a:p>
        </p:txBody>
      </p:sp>
    </p:spTree>
    <p:extLst>
      <p:ext uri="{BB962C8B-B14F-4D97-AF65-F5344CB8AC3E}">
        <p14:creationId xmlns:p14="http://schemas.microsoft.com/office/powerpoint/2010/main" val="11056375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5"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1524000" y="2233263"/>
            <a:ext cx="6096000" cy="2966751"/>
          </a:xfrm>
        </p:spPr>
        <p:txBody>
          <a:bodyPr/>
          <a:lstStyle/>
          <a:p>
            <a:endParaRPr lang="en-US"/>
          </a:p>
        </p:txBody>
      </p:sp>
    </p:spTree>
    <p:extLst>
      <p:ext uri="{BB962C8B-B14F-4D97-AF65-F5344CB8AC3E}">
        <p14:creationId xmlns:p14="http://schemas.microsoft.com/office/powerpoint/2010/main" val="25050396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1524000" y="2233263"/>
            <a:ext cx="6096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0220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35559627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129734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
        <p:nvSpPr>
          <p:cNvPr id="11"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145093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11923" y="287066"/>
            <a:ext cx="2641445"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611982" y="3211514"/>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628650" y="6356351"/>
            <a:ext cx="1018943"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1" name="Slide Number Placeholder 6"/>
          <p:cNvSpPr>
            <a:spLocks noGrp="1"/>
          </p:cNvSpPr>
          <p:nvPr>
            <p:ph type="sldNum" sz="quarter" idx="13"/>
          </p:nvPr>
        </p:nvSpPr>
        <p:spPr>
          <a:xfrm>
            <a:off x="7418349" y="6356351"/>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57236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611921" y="1365204"/>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163316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639" y="434837"/>
            <a:ext cx="5121496"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3732591" y="691883"/>
            <a:ext cx="4725590"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456618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082326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9012302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7"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665851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4"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18"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304173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609968" y="685800"/>
            <a:ext cx="41148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9380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484855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290298" y="912530"/>
            <a:ext cx="3496041"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7158612" y="524007"/>
            <a:ext cx="1616475"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6938251" y="3581845"/>
            <a:ext cx="1978484"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315088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a:p>
        </p:txBody>
      </p:sp>
      <p:sp>
        <p:nvSpPr>
          <p:cNvPr id="2" name="Title 1"/>
          <p:cNvSpPr>
            <a:spLocks noGrp="1"/>
          </p:cNvSpPr>
          <p:nvPr>
            <p:ph type="title" hasCustomPrompt="1"/>
          </p:nvPr>
        </p:nvSpPr>
        <p:spPr>
          <a:xfrm>
            <a:off x="1724607" y="1609867"/>
            <a:ext cx="5694788" cy="3638266"/>
          </a:xfrm>
          <a:solidFill>
            <a:srgbClr val="003865">
              <a:alpha val="87843"/>
            </a:srgbClr>
          </a:solidFill>
        </p:spPr>
        <p:txBody>
          <a:bodyPr>
            <a:noAutofit/>
          </a:bodyPr>
          <a:lstStyle>
            <a:lvl1pPr algn="ctr">
              <a:spcAft>
                <a:spcPts val="750"/>
              </a:spcAft>
              <a:tabLst>
                <a:tab pos="2827735" algn="l"/>
              </a:tabLst>
              <a:defRPr sz="525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411861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341218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9144000" cy="1340989"/>
          </a:xfrm>
          <a:solidFill>
            <a:schemeClr val="tx1"/>
          </a:solidFill>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2"/>
                </a:solidFill>
              </a:defRPr>
            </a:lvl1pPr>
          </a:lstStyle>
          <a:p>
            <a:endParaRPr lang="en-US" dirty="0">
              <a:solidFill>
                <a:srgbClr val="000000"/>
              </a:solidFill>
            </a:endParaRPr>
          </a:p>
        </p:txBody>
      </p:sp>
      <p:sp>
        <p:nvSpPr>
          <p:cNvPr id="4" name="Slide Number Placeholder 3"/>
          <p:cNvSpPr>
            <a:spLocks noGrp="1"/>
          </p:cNvSpPr>
          <p:nvPr>
            <p:ph type="sldNum" sz="quarter" idx="11"/>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608329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9144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170609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6858000"/>
          </a:xfrm>
        </p:spPr>
        <p:txBody>
          <a:bodyPr/>
          <a:lstStyle/>
          <a:p>
            <a:endParaRPr lang="en-US"/>
          </a:p>
        </p:txBody>
      </p:sp>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012422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221016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7879" y="595566"/>
            <a:ext cx="2900940" cy="460249"/>
          </a:xfrm>
          <a:prstGeom prst="rect">
            <a:avLst/>
          </a:prstGeom>
        </p:spPr>
      </p:pic>
    </p:spTree>
    <p:extLst>
      <p:ext uri="{BB962C8B-B14F-4D97-AF65-F5344CB8AC3E}">
        <p14:creationId xmlns:p14="http://schemas.microsoft.com/office/powerpoint/2010/main" val="10328812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9144000" cy="1733266"/>
          </a:xfrm>
          <a:solidFill>
            <a:schemeClr val="tx1"/>
          </a:solidFill>
        </p:spPr>
        <p:txBody>
          <a:bodyPr>
            <a:noAutofit/>
          </a:bodyPr>
          <a:lstStyle>
            <a:lvl1pPr algn="ctr">
              <a:tabLst>
                <a:tab pos="2827735" algn="l"/>
              </a:tabLst>
              <a:defRPr sz="525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1"/>
                </a:solidFill>
              </a:defRPr>
            </a:lvl1pPr>
          </a:lstStyle>
          <a:p>
            <a:endParaRPr lang="en-US" dirty="0">
              <a:solidFill>
                <a:srgbClr val="003865"/>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
        <p:nvSpPr>
          <p:cNvPr id="6" name="Rectangle 5"/>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22470" y="595566"/>
            <a:ext cx="2900940" cy="460249"/>
          </a:xfrm>
          <a:prstGeom prst="rect">
            <a:avLst/>
          </a:prstGeom>
        </p:spPr>
      </p:pic>
    </p:spTree>
    <p:extLst>
      <p:ext uri="{BB962C8B-B14F-4D97-AF65-F5344CB8AC3E}">
        <p14:creationId xmlns:p14="http://schemas.microsoft.com/office/powerpoint/2010/main" val="5795806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50" Type="http://schemas.openxmlformats.org/officeDocument/2006/relationships/theme" Target="../theme/theme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slideLayout" Target="../slideLayouts/slideLayout98.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8"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400285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 id="2147483691" r:id="rId36"/>
    <p:sldLayoutId id="2147483692" r:id="rId37"/>
    <p:sldLayoutId id="2147483693" r:id="rId38"/>
    <p:sldLayoutId id="2147483694" r:id="rId39"/>
    <p:sldLayoutId id="2147483695" r:id="rId40"/>
    <p:sldLayoutId id="2147483696" r:id="rId41"/>
    <p:sldLayoutId id="2147483697" r:id="rId42"/>
    <p:sldLayoutId id="2147483698" r:id="rId43"/>
    <p:sldLayoutId id="2147483699" r:id="rId44"/>
    <p:sldLayoutId id="2147483700" r:id="rId45"/>
    <p:sldLayoutId id="2147483701" r:id="rId46"/>
    <p:sldLayoutId id="2147483702" r:id="rId47"/>
    <p:sldLayoutId id="2147483703" r:id="rId48"/>
    <p:sldLayoutId id="2147483704" r:id="rId49"/>
  </p:sldLayoutIdLst>
  <p:hf sldNum="0" hdr="0" ftr="0" dt="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7666394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39" r:id="rId34"/>
    <p:sldLayoutId id="2147483740" r:id="rId35"/>
    <p:sldLayoutId id="2147483741" r:id="rId36"/>
    <p:sldLayoutId id="2147483742" r:id="rId37"/>
    <p:sldLayoutId id="2147483743" r:id="rId38"/>
    <p:sldLayoutId id="2147483744" r:id="rId39"/>
    <p:sldLayoutId id="2147483745" r:id="rId40"/>
    <p:sldLayoutId id="2147483746" r:id="rId41"/>
    <p:sldLayoutId id="2147483747" r:id="rId42"/>
    <p:sldLayoutId id="2147483748" r:id="rId43"/>
    <p:sldLayoutId id="2147483749" r:id="rId44"/>
    <p:sldLayoutId id="2147483750" r:id="rId45"/>
    <p:sldLayoutId id="2147483751" r:id="rId46"/>
    <p:sldLayoutId id="2147483752" r:id="rId47"/>
    <p:sldLayoutId id="2147483753" r:id="rId48"/>
    <p:sldLayoutId id="2147483754" r:id="rId49"/>
  </p:sldLayoutIdLst>
  <p:hf sldNum="0" hdr="0" ftr="0" dt="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55.xml"/><Relationship Id="rId5" Type="http://schemas.openxmlformats.org/officeDocument/2006/relationships/image" Target="../media/image11.sv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55.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n.gov/admin/data-practices/opinions/library/opinions-library.jsp?id=36-267892" TargetMode="External"/><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5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mn.gov/admin/assets/ALPRaudit_tcm36-307907.pdf" TargetMode="External"/><Relationship Id="rId2" Type="http://schemas.openxmlformats.org/officeDocument/2006/relationships/notesSlide" Target="../notesSlides/notesSlide29.xml"/><Relationship Id="rId1" Type="http://schemas.openxmlformats.org/officeDocument/2006/relationships/slideLayout" Target="../slideLayouts/slideLayout55.xml"/><Relationship Id="rId5" Type="http://schemas.openxmlformats.org/officeDocument/2006/relationships/image" Target="../media/image15.png"/><Relationship Id="rId4" Type="http://schemas.openxmlformats.org/officeDocument/2006/relationships/hyperlink" Target="https://mn.gov/admin/data-practices/opinions/library/index.jsp?id=36-749204"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3" Type="http://schemas.openxmlformats.org/officeDocument/2006/relationships/hyperlink" Target="https://mn.gov/admin/data-practices/data/types/patient/hipaa/" TargetMode="External"/><Relationship Id="rId2" Type="http://schemas.openxmlformats.org/officeDocument/2006/relationships/notesSlide" Target="../notesSlides/notesSlide31.xml"/><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55.xml"/><Relationship Id="rId5" Type="http://schemas.openxmlformats.org/officeDocument/2006/relationships/image" Target="../media/image16.jpeg"/><Relationship Id="rId4" Type="http://schemas.openxmlformats.org/officeDocument/2006/relationships/image" Target="../media/image11.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3" Type="http://schemas.openxmlformats.org/officeDocument/2006/relationships/hyperlink" Target="https://mn.gov/admin/data-practices/data/types/lawenforcement/policies/" TargetMode="External"/><Relationship Id="rId2" Type="http://schemas.openxmlformats.org/officeDocument/2006/relationships/notesSlide" Target="../notesSlides/notesSlide37.xml"/><Relationship Id="rId1" Type="http://schemas.openxmlformats.org/officeDocument/2006/relationships/slideLayout" Target="../slideLayouts/slideLayout5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mn.gov/admin/data-practices/opinions/library/index.jsp?id=36-743263"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0DA5A79-E3EF-4D59-962A-BCF4E25A19BF}"/>
              </a:ext>
            </a:extLst>
          </p:cNvPr>
          <p:cNvSpPr>
            <a:spLocks noGrp="1"/>
          </p:cNvSpPr>
          <p:nvPr>
            <p:ph type="title"/>
          </p:nvPr>
        </p:nvSpPr>
        <p:spPr>
          <a:xfrm>
            <a:off x="13855" y="76200"/>
            <a:ext cx="7886700" cy="1143000"/>
          </a:xfrm>
        </p:spPr>
        <p:txBody>
          <a:bodyPr>
            <a:normAutofit/>
          </a:bodyPr>
          <a:lstStyle/>
          <a:p>
            <a:pPr algn="l"/>
            <a:r>
              <a:rPr lang="en-US" sz="3200" dirty="0"/>
              <a:t>Welcome back from lunch</a:t>
            </a:r>
          </a:p>
        </p:txBody>
      </p:sp>
      <p:sp>
        <p:nvSpPr>
          <p:cNvPr id="15" name="Content Placeholder 14">
            <a:extLst>
              <a:ext uri="{FF2B5EF4-FFF2-40B4-BE49-F238E27FC236}">
                <a16:creationId xmlns:a16="http://schemas.microsoft.com/office/drawing/2014/main" id="{3ABBCAFA-A088-4AC4-AB98-E87A795BD22A}"/>
              </a:ext>
            </a:extLst>
          </p:cNvPr>
          <p:cNvSpPr>
            <a:spLocks noGrp="1"/>
          </p:cNvSpPr>
          <p:nvPr>
            <p:ph sz="half" idx="2"/>
          </p:nvPr>
        </p:nvSpPr>
        <p:spPr>
          <a:xfrm>
            <a:off x="4629150" y="1594625"/>
            <a:ext cx="4286250" cy="4582339"/>
          </a:xfrm>
        </p:spPr>
        <p:txBody>
          <a:bodyPr anchor="ctr">
            <a:normAutofit/>
          </a:bodyPr>
          <a:lstStyle/>
          <a:p>
            <a:pPr marL="0" indent="0" algn="ctr">
              <a:buNone/>
            </a:pPr>
            <a:r>
              <a:rPr lang="en-US" sz="3200" dirty="0"/>
              <a:t>Let us know you are ready for the afternoon in the Chat Panel!</a:t>
            </a:r>
          </a:p>
        </p:txBody>
      </p:sp>
      <p:pic>
        <p:nvPicPr>
          <p:cNvPr id="3" name="Picture 2" descr="Close-up of person writing in notebook while typing on a laptop">
            <a:extLst>
              <a:ext uri="{FF2B5EF4-FFF2-40B4-BE49-F238E27FC236}">
                <a16:creationId xmlns:a16="http://schemas.microsoft.com/office/drawing/2014/main" id="{3CCC303C-8A91-4E64-AEC5-769C18DA55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0" y="2621775"/>
            <a:ext cx="3962400" cy="2641600"/>
          </a:xfrm>
          <a:prstGeom prst="rect">
            <a:avLst/>
          </a:prstGeom>
        </p:spPr>
      </p:pic>
    </p:spTree>
    <p:extLst>
      <p:ext uri="{BB962C8B-B14F-4D97-AF65-F5344CB8AC3E}">
        <p14:creationId xmlns:p14="http://schemas.microsoft.com/office/powerpoint/2010/main" val="3372146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52400"/>
            <a:ext cx="7886700" cy="914400"/>
          </a:xfrm>
        </p:spPr>
        <p:txBody>
          <a:bodyPr anchor="ctr">
            <a:normAutofit/>
          </a:bodyPr>
          <a:lstStyle/>
          <a:p>
            <a:pPr algn="l"/>
            <a:r>
              <a:rPr lang="en-US" dirty="0"/>
              <a:t>Unmanned Aerial Vehicle (UAV) data (drones)</a:t>
            </a:r>
            <a:br>
              <a:rPr lang="en-US" dirty="0"/>
            </a:br>
            <a:r>
              <a:rPr lang="en-US" dirty="0"/>
              <a:t>Minn. Stat. §626.19</a:t>
            </a:r>
          </a:p>
        </p:txBody>
      </p:sp>
      <p:sp>
        <p:nvSpPr>
          <p:cNvPr id="7" name="Content Placeholder 2"/>
          <p:cNvSpPr>
            <a:spLocks noGrp="1"/>
          </p:cNvSpPr>
          <p:nvPr>
            <p:ph sz="half" idx="1"/>
          </p:nvPr>
        </p:nvSpPr>
        <p:spPr>
          <a:xfrm>
            <a:off x="381000" y="1594625"/>
            <a:ext cx="4724400" cy="4582339"/>
          </a:xfrm>
        </p:spPr>
        <p:txBody>
          <a:bodyPr>
            <a:normAutofit fontScale="92500"/>
          </a:bodyPr>
          <a:lstStyle/>
          <a:p>
            <a:pPr>
              <a:lnSpc>
                <a:spcPct val="90000"/>
              </a:lnSpc>
              <a:buClr>
                <a:srgbClr val="0054A6"/>
              </a:buClr>
            </a:pPr>
            <a:r>
              <a:rPr lang="en-US" sz="2400" dirty="0"/>
              <a:t>Generally private/nonpublic</a:t>
            </a:r>
          </a:p>
          <a:p>
            <a:pPr>
              <a:lnSpc>
                <a:spcPct val="90000"/>
              </a:lnSpc>
              <a:buClr>
                <a:srgbClr val="0054A6"/>
              </a:buClr>
            </a:pPr>
            <a:r>
              <a:rPr lang="en-US" sz="2400" dirty="0"/>
              <a:t>Active criminal investigative UAV data = confidential/protected nonpublic. </a:t>
            </a:r>
          </a:p>
          <a:p>
            <a:pPr>
              <a:lnSpc>
                <a:spcPct val="90000"/>
              </a:lnSpc>
              <a:buClr>
                <a:srgbClr val="0054A6"/>
              </a:buClr>
            </a:pPr>
            <a:r>
              <a:rPr lang="en-US" sz="2400" dirty="0"/>
              <a:t>Inactive criminal investigative = public</a:t>
            </a:r>
          </a:p>
          <a:p>
            <a:pPr>
              <a:lnSpc>
                <a:spcPct val="90000"/>
              </a:lnSpc>
              <a:buClr>
                <a:srgbClr val="0054A6"/>
              </a:buClr>
            </a:pPr>
            <a:r>
              <a:rPr lang="en-US" sz="2400" dirty="0"/>
              <a:t>Other not public data retain classification</a:t>
            </a:r>
          </a:p>
          <a:p>
            <a:pPr>
              <a:lnSpc>
                <a:spcPct val="90000"/>
              </a:lnSpc>
              <a:buClr>
                <a:srgbClr val="0054A6"/>
              </a:buClr>
            </a:pPr>
            <a:r>
              <a:rPr lang="en-US" sz="2400" dirty="0"/>
              <a:t>Can be disclosed as necessary in emergency situations as described in statute</a:t>
            </a:r>
          </a:p>
          <a:p>
            <a:pPr>
              <a:lnSpc>
                <a:spcPct val="90000"/>
              </a:lnSpc>
              <a:buClr>
                <a:srgbClr val="0054A6"/>
              </a:buClr>
            </a:pPr>
            <a:r>
              <a:rPr lang="en-US" sz="2400" dirty="0"/>
              <a:t>If no investigation, must be deleted within 7 days</a:t>
            </a:r>
          </a:p>
        </p:txBody>
      </p:sp>
      <p:pic>
        <p:nvPicPr>
          <p:cNvPr id="6" name="Picture 5" descr="Drone flying over a field">
            <a:extLst>
              <a:ext uri="{FF2B5EF4-FFF2-40B4-BE49-F238E27FC236}">
                <a16:creationId xmlns:a16="http://schemas.microsoft.com/office/drawing/2014/main" id="{82BA611D-E746-90EB-872D-79A57562CF36}"/>
              </a:ext>
            </a:extLst>
          </p:cNvPr>
          <p:cNvPicPr>
            <a:picLocks noChangeAspect="1"/>
          </p:cNvPicPr>
          <p:nvPr/>
        </p:nvPicPr>
        <p:blipFill>
          <a:blip r:embed="rId3" cstate="print">
            <a:extLst>
              <a:ext uri="{28A0092B-C50C-407E-A947-70E740481C1C}">
                <a14:useLocalDpi xmlns:a14="http://schemas.microsoft.com/office/drawing/2010/main" val="0"/>
              </a:ext>
            </a:extLst>
          </a:blip>
          <a:srcRect l="27894" r="15496" b="-2"/>
          <a:stretch>
            <a:fillRect/>
          </a:stretch>
        </p:blipFill>
        <p:spPr>
          <a:xfrm>
            <a:off x="5105400" y="1594625"/>
            <a:ext cx="3886200" cy="4582339"/>
          </a:xfrm>
          <a:prstGeom prst="rect">
            <a:avLst/>
          </a:prstGeom>
          <a:noFill/>
        </p:spPr>
      </p:pic>
    </p:spTree>
    <p:extLst>
      <p:ext uri="{BB962C8B-B14F-4D97-AF65-F5344CB8AC3E}">
        <p14:creationId xmlns:p14="http://schemas.microsoft.com/office/powerpoint/2010/main" val="958554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E206E-AEF8-4D33-942B-C217311F9C48}"/>
              </a:ext>
            </a:extLst>
          </p:cNvPr>
          <p:cNvSpPr>
            <a:spLocks noGrp="1"/>
          </p:cNvSpPr>
          <p:nvPr>
            <p:ph type="title"/>
          </p:nvPr>
        </p:nvSpPr>
        <p:spPr>
          <a:xfrm>
            <a:off x="628650" y="152400"/>
            <a:ext cx="7886700" cy="914400"/>
          </a:xfrm>
        </p:spPr>
        <p:txBody>
          <a:bodyPr anchor="ctr">
            <a:normAutofit/>
          </a:bodyPr>
          <a:lstStyle/>
          <a:p>
            <a:r>
              <a:rPr lang="en-US" dirty="0"/>
              <a:t>Steps in determining access to videos</a:t>
            </a:r>
            <a:endParaRPr lang="en-US"/>
          </a:p>
        </p:txBody>
      </p:sp>
      <p:graphicFrame>
        <p:nvGraphicFramePr>
          <p:cNvPr id="5" name="Content Placeholder 2" descr="Steps to determine access to video">
            <a:extLst>
              <a:ext uri="{FF2B5EF4-FFF2-40B4-BE49-F238E27FC236}">
                <a16:creationId xmlns:a16="http://schemas.microsoft.com/office/drawing/2014/main" id="{5C84AD0C-33EF-9652-0B61-8CA1E1DFF2A2}"/>
              </a:ext>
            </a:extLst>
          </p:cNvPr>
          <p:cNvGraphicFramePr>
            <a:graphicFrameLocks noGrp="1"/>
          </p:cNvGraphicFramePr>
          <p:nvPr>
            <p:ph sz="half" idx="1"/>
            <p:extLst>
              <p:ext uri="{D42A27DB-BD31-4B8C-83A1-F6EECF244321}">
                <p14:modId xmlns:p14="http://schemas.microsoft.com/office/powerpoint/2010/main" val="2158357052"/>
              </p:ext>
            </p:extLst>
          </p:nvPr>
        </p:nvGraphicFramePr>
        <p:xfrm>
          <a:off x="615203" y="1676400"/>
          <a:ext cx="7753350" cy="4501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83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190624"/>
          </a:xfrm>
        </p:spPr>
        <p:txBody>
          <a:bodyPr>
            <a:normAutofit/>
          </a:bodyPr>
          <a:lstStyle/>
          <a:p>
            <a:pPr algn="l">
              <a:buClr>
                <a:srgbClr val="0054A6"/>
              </a:buClr>
            </a:pPr>
            <a:r>
              <a:rPr lang="en-US" sz="3600" dirty="0"/>
              <a:t>What type of video is it?</a:t>
            </a:r>
          </a:p>
        </p:txBody>
      </p:sp>
      <p:sp>
        <p:nvSpPr>
          <p:cNvPr id="7" name="Content Placeholder 2"/>
          <p:cNvSpPr>
            <a:spLocks noGrp="1"/>
          </p:cNvSpPr>
          <p:nvPr>
            <p:ph idx="1"/>
          </p:nvPr>
        </p:nvSpPr>
        <p:spPr>
          <a:xfrm>
            <a:off x="685800" y="1905000"/>
            <a:ext cx="7772400" cy="4495800"/>
          </a:xfrm>
        </p:spPr>
        <p:txBody>
          <a:bodyPr>
            <a:noAutofit/>
          </a:bodyPr>
          <a:lstStyle/>
          <a:p>
            <a:pPr>
              <a:buClr>
                <a:srgbClr val="0054A6"/>
              </a:buClr>
            </a:pPr>
            <a:r>
              <a:rPr lang="en-US" sz="3100" dirty="0"/>
              <a:t>Body camera video – § 13.825</a:t>
            </a:r>
          </a:p>
          <a:p>
            <a:pPr>
              <a:buClr>
                <a:srgbClr val="0054A6"/>
              </a:buClr>
            </a:pPr>
            <a:r>
              <a:rPr lang="en-US" sz="3100" dirty="0"/>
              <a:t>Drone data/video – § 626.19</a:t>
            </a:r>
          </a:p>
          <a:p>
            <a:pPr>
              <a:buClr>
                <a:srgbClr val="0054A6"/>
              </a:buClr>
            </a:pPr>
            <a:r>
              <a:rPr lang="en-US" sz="3100" dirty="0"/>
              <a:t>Other video: Squad video, cellphone video, taser camera, gun camera, etc. – § 13.82 or presumptively public</a:t>
            </a:r>
          </a:p>
        </p:txBody>
      </p:sp>
    </p:spTree>
    <p:extLst>
      <p:ext uri="{BB962C8B-B14F-4D97-AF65-F5344CB8AC3E}">
        <p14:creationId xmlns:p14="http://schemas.microsoft.com/office/powerpoint/2010/main" val="539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52400"/>
            <a:ext cx="8991600" cy="914400"/>
          </a:xfrm>
        </p:spPr>
        <p:txBody>
          <a:bodyPr>
            <a:normAutofit/>
          </a:bodyPr>
          <a:lstStyle/>
          <a:p>
            <a:pPr algn="l"/>
            <a:r>
              <a:rPr lang="en-US" sz="3600" dirty="0"/>
              <a:t>Is there an active investigation? Yes</a:t>
            </a:r>
            <a:endParaRPr lang="en-US" sz="3200" dirty="0">
              <a:solidFill>
                <a:srgbClr val="FF0000"/>
              </a:solidFill>
            </a:endParaRPr>
          </a:p>
        </p:txBody>
      </p:sp>
      <p:sp>
        <p:nvSpPr>
          <p:cNvPr id="3" name="Content Placeholder 2">
            <a:extLst>
              <a:ext uri="{FF2B5EF4-FFF2-40B4-BE49-F238E27FC236}">
                <a16:creationId xmlns:a16="http://schemas.microsoft.com/office/drawing/2014/main" id="{2FFEBF91-5EFB-47AE-83A5-0627C313B831}"/>
              </a:ext>
            </a:extLst>
          </p:cNvPr>
          <p:cNvSpPr>
            <a:spLocks noGrp="1"/>
          </p:cNvSpPr>
          <p:nvPr>
            <p:ph sz="half" idx="1"/>
          </p:nvPr>
        </p:nvSpPr>
        <p:spPr>
          <a:ln>
            <a:solidFill>
              <a:schemeClr val="tx1"/>
            </a:solidFill>
          </a:ln>
        </p:spPr>
        <p:txBody>
          <a:bodyPr>
            <a:normAutofit fontScale="92500" lnSpcReduction="20000"/>
          </a:bodyPr>
          <a:lstStyle/>
          <a:p>
            <a:pPr marL="0" indent="0">
              <a:buNone/>
            </a:pPr>
            <a:r>
              <a:rPr lang="en-US" sz="3000" b="1" dirty="0"/>
              <a:t>Dash cam video</a:t>
            </a:r>
          </a:p>
          <a:p>
            <a:pPr lvl="1"/>
            <a:r>
              <a:rPr lang="en-US" sz="2800" dirty="0"/>
              <a:t>§ 13.82</a:t>
            </a:r>
          </a:p>
          <a:p>
            <a:pPr lvl="1"/>
            <a:r>
              <a:rPr lang="en-US" sz="2800" dirty="0"/>
              <a:t>Confidential/protected nonpublic</a:t>
            </a:r>
          </a:p>
          <a:p>
            <a:pPr lvl="1"/>
            <a:r>
              <a:rPr lang="en-US" sz="2800" dirty="0"/>
              <a:t>Those within entity and with statutory authority</a:t>
            </a:r>
          </a:p>
          <a:p>
            <a:pPr lvl="1"/>
            <a:r>
              <a:rPr lang="en-US" sz="2800" dirty="0"/>
              <a:t>No obligation to provide access to data requesters</a:t>
            </a:r>
          </a:p>
          <a:p>
            <a:pPr lvl="1"/>
            <a:r>
              <a:rPr lang="en-US" sz="2800" dirty="0"/>
              <a:t>Consider public benefit</a:t>
            </a:r>
          </a:p>
        </p:txBody>
      </p:sp>
      <p:sp>
        <p:nvSpPr>
          <p:cNvPr id="4" name="Content Placeholder 3">
            <a:extLst>
              <a:ext uri="{FF2B5EF4-FFF2-40B4-BE49-F238E27FC236}">
                <a16:creationId xmlns:a16="http://schemas.microsoft.com/office/drawing/2014/main" id="{A576709B-C615-4CF8-AD67-EFE298D5E87C}"/>
              </a:ext>
            </a:extLst>
          </p:cNvPr>
          <p:cNvSpPr>
            <a:spLocks noGrp="1"/>
          </p:cNvSpPr>
          <p:nvPr>
            <p:ph sz="half" idx="2"/>
          </p:nvPr>
        </p:nvSpPr>
        <p:spPr>
          <a:ln>
            <a:solidFill>
              <a:schemeClr val="tx1"/>
            </a:solidFill>
          </a:ln>
        </p:spPr>
        <p:txBody>
          <a:bodyPr>
            <a:normAutofit fontScale="92500"/>
          </a:bodyPr>
          <a:lstStyle/>
          <a:p>
            <a:pPr marL="0" indent="0">
              <a:buNone/>
            </a:pPr>
            <a:r>
              <a:rPr lang="en-US" sz="3000" b="1" dirty="0"/>
              <a:t>Body camera video</a:t>
            </a:r>
          </a:p>
          <a:p>
            <a:pPr lvl="1"/>
            <a:r>
              <a:rPr lang="en-US" sz="2600" dirty="0"/>
              <a:t>§§ 13.825/13.82</a:t>
            </a:r>
          </a:p>
          <a:p>
            <a:pPr lvl="1"/>
            <a:r>
              <a:rPr lang="en-US" sz="2600" dirty="0"/>
              <a:t>Confidential/protected nonpublic</a:t>
            </a:r>
          </a:p>
          <a:p>
            <a:pPr lvl="1"/>
            <a:r>
              <a:rPr lang="en-US" sz="2600" dirty="0"/>
              <a:t>Those within entity and with statutory authority</a:t>
            </a:r>
          </a:p>
          <a:p>
            <a:pPr lvl="1"/>
            <a:r>
              <a:rPr lang="en-US" sz="2600" dirty="0"/>
              <a:t>No obligation to provide access to data requesters, generally</a:t>
            </a:r>
          </a:p>
          <a:p>
            <a:pPr lvl="1"/>
            <a:r>
              <a:rPr lang="en-US" sz="2600" dirty="0"/>
              <a:t>Consider public benefit</a:t>
            </a:r>
          </a:p>
        </p:txBody>
      </p:sp>
    </p:spTree>
    <p:extLst>
      <p:ext uri="{BB962C8B-B14F-4D97-AF65-F5344CB8AC3E}">
        <p14:creationId xmlns:p14="http://schemas.microsoft.com/office/powerpoint/2010/main" val="2316723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52400"/>
            <a:ext cx="8991600" cy="914400"/>
          </a:xfrm>
        </p:spPr>
        <p:txBody>
          <a:bodyPr>
            <a:normAutofit/>
          </a:bodyPr>
          <a:lstStyle/>
          <a:p>
            <a:pPr algn="l"/>
            <a:r>
              <a:rPr lang="en-US" sz="3600" dirty="0"/>
              <a:t>Is there an active investigation? No</a:t>
            </a:r>
            <a:endParaRPr lang="en-US" sz="3200" dirty="0">
              <a:solidFill>
                <a:srgbClr val="FF0000"/>
              </a:solidFill>
            </a:endParaRPr>
          </a:p>
        </p:txBody>
      </p:sp>
      <p:sp>
        <p:nvSpPr>
          <p:cNvPr id="3" name="Content Placeholder 2">
            <a:extLst>
              <a:ext uri="{FF2B5EF4-FFF2-40B4-BE49-F238E27FC236}">
                <a16:creationId xmlns:a16="http://schemas.microsoft.com/office/drawing/2014/main" id="{2FFEBF91-5EFB-47AE-83A5-0627C313B831}"/>
              </a:ext>
            </a:extLst>
          </p:cNvPr>
          <p:cNvSpPr>
            <a:spLocks noGrp="1"/>
          </p:cNvSpPr>
          <p:nvPr>
            <p:ph sz="half" idx="1"/>
          </p:nvPr>
        </p:nvSpPr>
        <p:spPr>
          <a:xfrm>
            <a:off x="304800" y="1594625"/>
            <a:ext cx="3886200" cy="5110975"/>
          </a:xfrm>
          <a:ln>
            <a:solidFill>
              <a:schemeClr val="tx1"/>
            </a:solidFill>
          </a:ln>
        </p:spPr>
        <p:txBody>
          <a:bodyPr>
            <a:normAutofit/>
          </a:bodyPr>
          <a:lstStyle/>
          <a:p>
            <a:pPr marL="0" indent="0">
              <a:buNone/>
            </a:pPr>
            <a:r>
              <a:rPr lang="en-US" sz="1800" b="1" dirty="0"/>
              <a:t>Dash cam video</a:t>
            </a:r>
          </a:p>
          <a:p>
            <a:pPr lvl="1"/>
            <a:r>
              <a:rPr lang="en-US" sz="2000" dirty="0"/>
              <a:t>Classified by § 13.82</a:t>
            </a:r>
          </a:p>
          <a:p>
            <a:pPr lvl="1"/>
            <a:r>
              <a:rPr lang="en-US" sz="2000" dirty="0"/>
              <a:t>Inactive investigative data = public</a:t>
            </a:r>
          </a:p>
          <a:p>
            <a:pPr lvl="1"/>
            <a:r>
              <a:rPr lang="en-US" sz="2000" dirty="0"/>
              <a:t>Exceptions: protected IDs</a:t>
            </a:r>
          </a:p>
        </p:txBody>
      </p:sp>
      <p:sp>
        <p:nvSpPr>
          <p:cNvPr id="4" name="Content Placeholder 3">
            <a:extLst>
              <a:ext uri="{FF2B5EF4-FFF2-40B4-BE49-F238E27FC236}">
                <a16:creationId xmlns:a16="http://schemas.microsoft.com/office/drawing/2014/main" id="{A576709B-C615-4CF8-AD67-EFE298D5E87C}"/>
              </a:ext>
            </a:extLst>
          </p:cNvPr>
          <p:cNvSpPr>
            <a:spLocks noGrp="1"/>
          </p:cNvSpPr>
          <p:nvPr>
            <p:ph sz="half" idx="2"/>
          </p:nvPr>
        </p:nvSpPr>
        <p:spPr>
          <a:xfrm>
            <a:off x="4343400" y="1594625"/>
            <a:ext cx="4648200" cy="5110975"/>
          </a:xfrm>
          <a:ln>
            <a:solidFill>
              <a:schemeClr val="tx1"/>
            </a:solidFill>
          </a:ln>
        </p:spPr>
        <p:txBody>
          <a:bodyPr>
            <a:noAutofit/>
          </a:bodyPr>
          <a:lstStyle/>
          <a:p>
            <a:pPr marL="0" indent="0">
              <a:spcAft>
                <a:spcPts val="600"/>
              </a:spcAft>
              <a:buNone/>
            </a:pPr>
            <a:r>
              <a:rPr lang="en-US" sz="1800" b="1" dirty="0"/>
              <a:t>Body camera video</a:t>
            </a:r>
          </a:p>
          <a:p>
            <a:pPr>
              <a:spcAft>
                <a:spcPts val="600"/>
              </a:spcAft>
            </a:pPr>
            <a:r>
              <a:rPr lang="en-US" sz="2000" dirty="0"/>
              <a:t>Classified by § 13.825</a:t>
            </a:r>
          </a:p>
          <a:p>
            <a:pPr>
              <a:spcAft>
                <a:spcPts val="600"/>
              </a:spcAft>
            </a:pPr>
            <a:r>
              <a:rPr lang="en-US" sz="2000" dirty="0"/>
              <a:t>Private data on individuals in video</a:t>
            </a:r>
          </a:p>
          <a:p>
            <a:pPr lvl="1">
              <a:spcAft>
                <a:spcPts val="600"/>
              </a:spcAft>
            </a:pPr>
            <a:r>
              <a:rPr lang="en-US" sz="1400" dirty="0"/>
              <a:t>Exception: Data presented as evidence in court are public under 13.82, subd.7</a:t>
            </a:r>
          </a:p>
          <a:p>
            <a:pPr>
              <a:spcAft>
                <a:spcPts val="600"/>
              </a:spcAft>
            </a:pPr>
            <a:r>
              <a:rPr lang="en-US" sz="2000" dirty="0"/>
              <a:t>Data subjects can view unredacted – where they are seen or heard</a:t>
            </a:r>
          </a:p>
          <a:p>
            <a:pPr>
              <a:spcAft>
                <a:spcPts val="600"/>
              </a:spcAft>
            </a:pPr>
            <a:r>
              <a:rPr lang="en-US" sz="2000" dirty="0"/>
              <a:t>Data subject can have copy with other data subjects redacted</a:t>
            </a:r>
          </a:p>
          <a:p>
            <a:pPr lvl="1">
              <a:spcAft>
                <a:spcPts val="600"/>
              </a:spcAft>
            </a:pPr>
            <a:r>
              <a:rPr lang="en-US" sz="2000" dirty="0"/>
              <a:t>On duty officers cannot be redacted</a:t>
            </a:r>
          </a:p>
          <a:p>
            <a:pPr>
              <a:spcAft>
                <a:spcPts val="600"/>
              </a:spcAft>
            </a:pPr>
            <a:r>
              <a:rPr lang="en-US" sz="2000" dirty="0"/>
              <a:t>Data subject can ask video be made public</a:t>
            </a:r>
          </a:p>
          <a:p>
            <a:pPr>
              <a:spcAft>
                <a:spcPts val="600"/>
              </a:spcAft>
            </a:pPr>
            <a:r>
              <a:rPr lang="en-US" sz="2000" dirty="0"/>
              <a:t>Undercover officers must be redacted</a:t>
            </a:r>
          </a:p>
        </p:txBody>
      </p:sp>
    </p:spTree>
    <p:extLst>
      <p:ext uri="{BB962C8B-B14F-4D97-AF65-F5344CB8AC3E}">
        <p14:creationId xmlns:p14="http://schemas.microsoft.com/office/powerpoint/2010/main" val="3181596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563880" y="1935480"/>
            <a:ext cx="8046720" cy="4145280"/>
          </a:xfrm>
        </p:spPr>
        <p:txBody>
          <a:bodyPr anchor="t">
            <a:noAutofit/>
          </a:bodyPr>
          <a:lstStyle/>
          <a:p>
            <a:pPr marL="0" indent="0">
              <a:buClr>
                <a:srgbClr val="0054A6"/>
              </a:buClr>
              <a:buNone/>
            </a:pPr>
            <a:r>
              <a:rPr lang="en-US" sz="2800" dirty="0"/>
              <a:t>An individual who can be seen and heard in a body camera video (a data subject) asks to view the video. The video is inactive investigative data and not introduced as evidence in court. The individual can be seen talking to peace officers for 8 minutes of 1 hour video.</a:t>
            </a:r>
          </a:p>
          <a:p>
            <a:pPr marL="0" indent="0">
              <a:buClr>
                <a:srgbClr val="0054A6"/>
              </a:buClr>
              <a:buNone/>
            </a:pPr>
            <a:r>
              <a:rPr lang="en-US" sz="2800" dirty="0"/>
              <a:t>Can the requester access the full hour? </a:t>
            </a:r>
          </a:p>
        </p:txBody>
      </p:sp>
      <p:sp>
        <p:nvSpPr>
          <p:cNvPr id="7" name="Title 1">
            <a:extLst>
              <a:ext uri="{FF2B5EF4-FFF2-40B4-BE49-F238E27FC236}">
                <a16:creationId xmlns:a16="http://schemas.microsoft.com/office/drawing/2014/main" id="{CE64BF35-88B0-45C9-8190-99D81DD29BF7}"/>
              </a:ext>
            </a:extLst>
          </p:cNvPr>
          <p:cNvSpPr txBox="1">
            <a:spLocks/>
          </p:cNvSpPr>
          <p:nvPr/>
        </p:nvSpPr>
        <p:spPr>
          <a:xfrm>
            <a:off x="26766" y="152400"/>
            <a:ext cx="7886700" cy="914400"/>
          </a:xfrm>
          <a:prstGeom prst="rect">
            <a:avLst/>
          </a:prstGeom>
        </p:spPr>
        <p:txBody>
          <a:bodyPr vert="horz" lIns="91440" tIns="45720" rIns="91440" bIns="45720" rtlCol="0" anchor="ctr">
            <a:normAutofit/>
          </a:bodyPr>
          <a:lstStyle>
            <a:lvl1pPr algn="r" defTabSz="685800" rtl="0" eaLnBrk="1" latinLnBrk="0" hangingPunct="1">
              <a:lnSpc>
                <a:spcPct val="90000"/>
              </a:lnSpc>
              <a:spcBef>
                <a:spcPct val="0"/>
              </a:spcBef>
              <a:buNone/>
              <a:defRPr sz="2700" b="0" i="0" u="none" kern="1200">
                <a:solidFill>
                  <a:schemeClr val="bg1"/>
                </a:solidFill>
                <a:latin typeface="+mj-lt"/>
                <a:ea typeface="+mj-ea"/>
                <a:cs typeface="+mj-cs"/>
              </a:defRPr>
            </a:lvl1pPr>
          </a:lstStyle>
          <a:p>
            <a:pPr algn="l"/>
            <a:r>
              <a:rPr lang="en-US" sz="3600" dirty="0"/>
              <a:t>What do you think?</a:t>
            </a:r>
          </a:p>
        </p:txBody>
      </p:sp>
      <p:pic>
        <p:nvPicPr>
          <p:cNvPr id="8" name="Graphic 7" descr="Badge Question Mark with solid fill">
            <a:extLst>
              <a:ext uri="{FF2B5EF4-FFF2-40B4-BE49-F238E27FC236}">
                <a16:creationId xmlns:a16="http://schemas.microsoft.com/office/drawing/2014/main" id="{879BCB3F-8D46-4638-808F-5955CBEE1D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0" y="4724400"/>
            <a:ext cx="1828800" cy="1828800"/>
          </a:xfrm>
          <a:prstGeom prst="rect">
            <a:avLst/>
          </a:prstGeom>
        </p:spPr>
      </p:pic>
    </p:spTree>
    <p:extLst>
      <p:ext uri="{BB962C8B-B14F-4D97-AF65-F5344CB8AC3E}">
        <p14:creationId xmlns:p14="http://schemas.microsoft.com/office/powerpoint/2010/main" val="2476541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8F07-42EC-4F97-8A44-B58196CA66F0}"/>
              </a:ext>
            </a:extLst>
          </p:cNvPr>
          <p:cNvSpPr>
            <a:spLocks noGrp="1"/>
          </p:cNvSpPr>
          <p:nvPr>
            <p:ph type="title"/>
          </p:nvPr>
        </p:nvSpPr>
        <p:spPr>
          <a:xfrm>
            <a:off x="0" y="223837"/>
            <a:ext cx="7886700" cy="914400"/>
          </a:xfrm>
        </p:spPr>
        <p:txBody>
          <a:bodyPr>
            <a:normAutofit/>
          </a:bodyPr>
          <a:lstStyle/>
          <a:p>
            <a:pPr algn="l"/>
            <a:r>
              <a:rPr lang="en-US" sz="3600" dirty="0"/>
              <a:t>What do you think - Answer</a:t>
            </a:r>
          </a:p>
        </p:txBody>
      </p:sp>
      <p:sp>
        <p:nvSpPr>
          <p:cNvPr id="3" name="Content Placeholder 2">
            <a:extLst>
              <a:ext uri="{FF2B5EF4-FFF2-40B4-BE49-F238E27FC236}">
                <a16:creationId xmlns:a16="http://schemas.microsoft.com/office/drawing/2014/main" id="{7221DF94-DA98-4EB2-8BDC-47B0E6C5EEEA}"/>
              </a:ext>
            </a:extLst>
          </p:cNvPr>
          <p:cNvSpPr>
            <a:spLocks noGrp="1"/>
          </p:cNvSpPr>
          <p:nvPr>
            <p:ph idx="1"/>
          </p:nvPr>
        </p:nvSpPr>
        <p:spPr>
          <a:xfrm>
            <a:off x="762000" y="1828800"/>
            <a:ext cx="7753350" cy="4343400"/>
          </a:xfrm>
        </p:spPr>
        <p:txBody>
          <a:bodyPr>
            <a:normAutofit/>
          </a:bodyPr>
          <a:lstStyle/>
          <a:p>
            <a:r>
              <a:rPr lang="en-US" sz="2800" dirty="0"/>
              <a:t>No.</a:t>
            </a:r>
          </a:p>
          <a:p>
            <a:r>
              <a:rPr lang="en-US" sz="2800" dirty="0"/>
              <a:t>The requester may only have access to the portion of the video where they can be seen and/or heard</a:t>
            </a:r>
          </a:p>
          <a:p>
            <a:r>
              <a:rPr lang="en-US" sz="2800" dirty="0"/>
              <a:t>The requester can view/inspect their portion unredacted (except undercover officers)</a:t>
            </a:r>
          </a:p>
          <a:p>
            <a:r>
              <a:rPr lang="en-US" sz="2800" dirty="0"/>
              <a:t>If the requester wants a </a:t>
            </a:r>
            <a:r>
              <a:rPr lang="en-US" sz="2800" i="1" dirty="0"/>
              <a:t>copy</a:t>
            </a:r>
            <a:r>
              <a:rPr lang="en-US" sz="2800" dirty="0"/>
              <a:t> of the 8 minutes, any non-officers must be redacted unless they have given consent.</a:t>
            </a:r>
          </a:p>
        </p:txBody>
      </p:sp>
    </p:spTree>
    <p:extLst>
      <p:ext uri="{BB962C8B-B14F-4D97-AF65-F5344CB8AC3E}">
        <p14:creationId xmlns:p14="http://schemas.microsoft.com/office/powerpoint/2010/main" val="531631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EE6-E839-4597-8174-BC43B2D305D5}"/>
              </a:ext>
            </a:extLst>
          </p:cNvPr>
          <p:cNvSpPr>
            <a:spLocks noGrp="1"/>
          </p:cNvSpPr>
          <p:nvPr>
            <p:ph type="title"/>
          </p:nvPr>
        </p:nvSpPr>
        <p:spPr>
          <a:xfrm>
            <a:off x="19050" y="152400"/>
            <a:ext cx="7886700" cy="914400"/>
          </a:xfrm>
        </p:spPr>
        <p:txBody>
          <a:bodyPr>
            <a:normAutofit/>
          </a:bodyPr>
          <a:lstStyle/>
          <a:p>
            <a:pPr algn="l"/>
            <a:r>
              <a:rPr lang="en-US" sz="3600" dirty="0"/>
              <a:t>What do you think?</a:t>
            </a:r>
          </a:p>
        </p:txBody>
      </p:sp>
      <p:sp>
        <p:nvSpPr>
          <p:cNvPr id="3" name="Content Placeholder 2">
            <a:extLst>
              <a:ext uri="{FF2B5EF4-FFF2-40B4-BE49-F238E27FC236}">
                <a16:creationId xmlns:a16="http://schemas.microsoft.com/office/drawing/2014/main" id="{A8E46893-D2E5-442A-B410-B7F4319D08A5}"/>
              </a:ext>
            </a:extLst>
          </p:cNvPr>
          <p:cNvSpPr>
            <a:spLocks noGrp="1"/>
          </p:cNvSpPr>
          <p:nvPr>
            <p:ph idx="1"/>
          </p:nvPr>
        </p:nvSpPr>
        <p:spPr>
          <a:xfrm>
            <a:off x="457200" y="1752600"/>
            <a:ext cx="8229600" cy="4648200"/>
          </a:xfrm>
        </p:spPr>
        <p:txBody>
          <a:bodyPr/>
          <a:lstStyle/>
          <a:p>
            <a:pPr marL="0" indent="0">
              <a:buClr>
                <a:srgbClr val="0054A6"/>
              </a:buClr>
              <a:buNone/>
            </a:pPr>
            <a:r>
              <a:rPr lang="en-US" sz="2800" dirty="0"/>
              <a:t>A member of the public asks for access to a body camera video from an inactive case. The video was not used as evidence in court. </a:t>
            </a:r>
          </a:p>
          <a:p>
            <a:pPr marL="0" indent="0">
              <a:buClr>
                <a:srgbClr val="0054A6"/>
              </a:buClr>
              <a:buNone/>
            </a:pPr>
            <a:r>
              <a:rPr lang="en-US" sz="2800" dirty="0"/>
              <a:t>They also ask for inactive dash camera video. </a:t>
            </a:r>
          </a:p>
          <a:p>
            <a:pPr marL="0" indent="0">
              <a:buClr>
                <a:srgbClr val="0054A6"/>
              </a:buClr>
              <a:buNone/>
            </a:pPr>
            <a:r>
              <a:rPr lang="en-US" sz="2800" dirty="0"/>
              <a:t>What can the requester have access to?</a:t>
            </a:r>
          </a:p>
          <a:p>
            <a:pPr marL="0" indent="0">
              <a:buNone/>
            </a:pPr>
            <a:endParaRPr lang="en-US" dirty="0"/>
          </a:p>
        </p:txBody>
      </p:sp>
      <p:pic>
        <p:nvPicPr>
          <p:cNvPr id="4" name="Graphic 3" descr="Badge Question Mark with solid fill">
            <a:extLst>
              <a:ext uri="{FF2B5EF4-FFF2-40B4-BE49-F238E27FC236}">
                <a16:creationId xmlns:a16="http://schemas.microsoft.com/office/drawing/2014/main" id="{9758095B-FAB1-47F8-BAF7-BFE777A346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0" y="4724400"/>
            <a:ext cx="1828800" cy="1828800"/>
          </a:xfrm>
          <a:prstGeom prst="rect">
            <a:avLst/>
          </a:prstGeom>
        </p:spPr>
      </p:pic>
    </p:spTree>
    <p:extLst>
      <p:ext uri="{BB962C8B-B14F-4D97-AF65-F5344CB8AC3E}">
        <p14:creationId xmlns:p14="http://schemas.microsoft.com/office/powerpoint/2010/main" val="2426950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EE6-E839-4597-8174-BC43B2D305D5}"/>
              </a:ext>
            </a:extLst>
          </p:cNvPr>
          <p:cNvSpPr>
            <a:spLocks noGrp="1"/>
          </p:cNvSpPr>
          <p:nvPr>
            <p:ph type="title"/>
          </p:nvPr>
        </p:nvSpPr>
        <p:spPr>
          <a:xfrm>
            <a:off x="19050" y="152400"/>
            <a:ext cx="7886700" cy="914400"/>
          </a:xfrm>
        </p:spPr>
        <p:txBody>
          <a:bodyPr>
            <a:normAutofit/>
          </a:bodyPr>
          <a:lstStyle/>
          <a:p>
            <a:pPr algn="l"/>
            <a:r>
              <a:rPr lang="en-US" sz="3600" dirty="0"/>
              <a:t>What do you think - Answer</a:t>
            </a:r>
          </a:p>
        </p:txBody>
      </p:sp>
      <p:sp>
        <p:nvSpPr>
          <p:cNvPr id="3" name="Content Placeholder 2">
            <a:extLst>
              <a:ext uri="{FF2B5EF4-FFF2-40B4-BE49-F238E27FC236}">
                <a16:creationId xmlns:a16="http://schemas.microsoft.com/office/drawing/2014/main" id="{A8E46893-D2E5-442A-B410-B7F4319D08A5}"/>
              </a:ext>
            </a:extLst>
          </p:cNvPr>
          <p:cNvSpPr>
            <a:spLocks noGrp="1"/>
          </p:cNvSpPr>
          <p:nvPr>
            <p:ph idx="1"/>
          </p:nvPr>
        </p:nvSpPr>
        <p:spPr>
          <a:xfrm>
            <a:off x="571500" y="1905000"/>
            <a:ext cx="8039100" cy="4495800"/>
          </a:xfrm>
        </p:spPr>
        <p:txBody>
          <a:bodyPr>
            <a:normAutofit/>
          </a:bodyPr>
          <a:lstStyle/>
          <a:p>
            <a:pPr>
              <a:buClr>
                <a:srgbClr val="0054A6"/>
              </a:buClr>
            </a:pPr>
            <a:r>
              <a:rPr lang="en-US" sz="2800" dirty="0"/>
              <a:t>Most inactive body camera video = private subject to specific exceptions (§ 13.825)</a:t>
            </a:r>
          </a:p>
          <a:p>
            <a:pPr>
              <a:buClr>
                <a:srgbClr val="0054A6"/>
              </a:buClr>
            </a:pPr>
            <a:r>
              <a:rPr lang="en-US" sz="2800" dirty="0"/>
              <a:t>Most inactive dash camera video = public (§ 13.82)</a:t>
            </a:r>
          </a:p>
          <a:p>
            <a:pPr lvl="1">
              <a:buClr>
                <a:srgbClr val="0054A6"/>
              </a:buClr>
            </a:pPr>
            <a:r>
              <a:rPr lang="en-US" sz="2800" dirty="0"/>
              <a:t>Unless it is offensive to common sensibilities, entity determines = private</a:t>
            </a:r>
          </a:p>
          <a:p>
            <a:pPr lvl="1">
              <a:buClr>
                <a:srgbClr val="0054A6"/>
              </a:buClr>
            </a:pPr>
            <a:r>
              <a:rPr lang="en-US" sz="2800" dirty="0"/>
              <a:t>Child or vulnerable adult maltreatment videos where the case did not go through a court process = private. </a:t>
            </a:r>
          </a:p>
        </p:txBody>
      </p:sp>
    </p:spTree>
    <p:extLst>
      <p:ext uri="{BB962C8B-B14F-4D97-AF65-F5344CB8AC3E}">
        <p14:creationId xmlns:p14="http://schemas.microsoft.com/office/powerpoint/2010/main" val="1855273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A4F9997-8268-9C11-ED5F-8C8E54C03D2A}"/>
              </a:ext>
            </a:extLst>
          </p:cNvPr>
          <p:cNvSpPr>
            <a:spLocks noGrp="1"/>
          </p:cNvSpPr>
          <p:nvPr>
            <p:ph idx="1"/>
          </p:nvPr>
        </p:nvSpPr>
        <p:spPr>
          <a:xfrm>
            <a:off x="628650" y="1747837"/>
            <a:ext cx="7886700" cy="4576763"/>
          </a:xfrm>
        </p:spPr>
        <p:txBody>
          <a:bodyPr>
            <a:normAutofit/>
          </a:bodyPr>
          <a:lstStyle/>
          <a:p>
            <a:pPr marL="0" indent="0">
              <a:buNone/>
            </a:pPr>
            <a:r>
              <a:rPr kumimoji="0" lang="en-US" sz="2400" b="0" i="0" u="none" strike="noStrike" kern="1200" cap="none" spc="0" normalizeH="0" baseline="0" noProof="0" dirty="0">
                <a:ln>
                  <a:noFill/>
                </a:ln>
                <a:solidFill>
                  <a:srgbClr val="003865"/>
                </a:solidFill>
                <a:effectLst/>
                <a:uLnTx/>
                <a:uFillTx/>
                <a:latin typeface="Calibri"/>
                <a:ea typeface="+mn-ea"/>
                <a:cs typeface="+mn-cs"/>
              </a:rPr>
              <a:t>On Monday, Officers Diaz and Scully respond to a domestic call and activate their body-worn cameras. The officers enter the home and observe a man hitting a woman. A child and another adult woman are in the same room. The officers arrest the man and talk to the others.</a:t>
            </a:r>
          </a:p>
          <a:p>
            <a:pPr marL="0" indent="0">
              <a:buNone/>
            </a:pPr>
            <a:r>
              <a:rPr lang="en-US" sz="2400" dirty="0"/>
              <a:t>Neighbor Fred Rogers requests the BWC video on Tuesday. Can he have it?</a:t>
            </a:r>
          </a:p>
          <a:p>
            <a:pPr marL="0" indent="0">
              <a:buNone/>
            </a:pPr>
            <a:endParaRPr lang="en-US" sz="2400" dirty="0"/>
          </a:p>
          <a:p>
            <a:pPr marL="0" indent="0">
              <a:buNone/>
            </a:pPr>
            <a:endParaRPr lang="en-US" sz="2400" dirty="0"/>
          </a:p>
        </p:txBody>
      </p:sp>
      <p:sp>
        <p:nvSpPr>
          <p:cNvPr id="7" name="Title 1">
            <a:extLst>
              <a:ext uri="{FF2B5EF4-FFF2-40B4-BE49-F238E27FC236}">
                <a16:creationId xmlns:a16="http://schemas.microsoft.com/office/drawing/2014/main" id="{076D66A6-DCCB-776B-F4C7-1771DFBE0848}"/>
              </a:ext>
            </a:extLst>
          </p:cNvPr>
          <p:cNvSpPr txBox="1">
            <a:spLocks/>
          </p:cNvSpPr>
          <p:nvPr/>
        </p:nvSpPr>
        <p:spPr>
          <a:xfrm>
            <a:off x="26766" y="152400"/>
            <a:ext cx="7886700" cy="914400"/>
          </a:xfrm>
          <a:prstGeom prst="rect">
            <a:avLst/>
          </a:prstGeom>
        </p:spPr>
        <p:txBody>
          <a:bodyPr vert="horz" lIns="91440" tIns="45720" rIns="91440" bIns="45720" rtlCol="0" anchor="ctr">
            <a:normAutofit/>
          </a:bodyPr>
          <a:lstStyle>
            <a:lvl1pPr algn="r" defTabSz="685800" rtl="0" eaLnBrk="1" latinLnBrk="0" hangingPunct="1">
              <a:lnSpc>
                <a:spcPct val="90000"/>
              </a:lnSpc>
              <a:spcBef>
                <a:spcPct val="0"/>
              </a:spcBef>
              <a:buNone/>
              <a:defRPr sz="2700" b="0" i="0" u="none" kern="1200">
                <a:solidFill>
                  <a:schemeClr val="bg1"/>
                </a:solidFill>
                <a:latin typeface="+mj-lt"/>
                <a:ea typeface="+mj-ea"/>
                <a:cs typeface="+mj-cs"/>
              </a:defRPr>
            </a:lvl1pPr>
          </a:lstStyle>
          <a:p>
            <a:pPr algn="l"/>
            <a:r>
              <a:rPr lang="en-US" sz="3600" dirty="0"/>
              <a:t>What do you think?</a:t>
            </a:r>
          </a:p>
        </p:txBody>
      </p:sp>
      <p:pic>
        <p:nvPicPr>
          <p:cNvPr id="8" name="Graphic 7" descr="Badge Question Mark with solid fill">
            <a:extLst>
              <a:ext uri="{FF2B5EF4-FFF2-40B4-BE49-F238E27FC236}">
                <a16:creationId xmlns:a16="http://schemas.microsoft.com/office/drawing/2014/main" id="{F4E5DB7F-F8C4-75CF-2EDA-6B194A0DA2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0" y="4724400"/>
            <a:ext cx="1828800" cy="1828800"/>
          </a:xfrm>
          <a:prstGeom prst="rect">
            <a:avLst/>
          </a:prstGeom>
        </p:spPr>
      </p:pic>
    </p:spTree>
    <p:extLst>
      <p:ext uri="{BB962C8B-B14F-4D97-AF65-F5344CB8AC3E}">
        <p14:creationId xmlns:p14="http://schemas.microsoft.com/office/powerpoint/2010/main" val="115675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0DA5A79-E3EF-4D59-962A-BCF4E25A19BF}"/>
              </a:ext>
            </a:extLst>
          </p:cNvPr>
          <p:cNvSpPr>
            <a:spLocks noGrp="1"/>
          </p:cNvSpPr>
          <p:nvPr>
            <p:ph type="title"/>
          </p:nvPr>
        </p:nvSpPr>
        <p:spPr/>
        <p:txBody>
          <a:bodyPr>
            <a:normAutofit/>
          </a:bodyPr>
          <a:lstStyle/>
          <a:p>
            <a:pPr algn="l"/>
            <a:r>
              <a:rPr lang="en-US" sz="2400" dirty="0"/>
              <a:t>Quick check-in around the room</a:t>
            </a:r>
          </a:p>
        </p:txBody>
      </p:sp>
      <p:sp>
        <p:nvSpPr>
          <p:cNvPr id="15" name="Content Placeholder 14">
            <a:extLst>
              <a:ext uri="{FF2B5EF4-FFF2-40B4-BE49-F238E27FC236}">
                <a16:creationId xmlns:a16="http://schemas.microsoft.com/office/drawing/2014/main" id="{3ABBCAFA-A088-4AC4-AB98-E87A795BD22A}"/>
              </a:ext>
            </a:extLst>
          </p:cNvPr>
          <p:cNvSpPr>
            <a:spLocks noGrp="1"/>
          </p:cNvSpPr>
          <p:nvPr>
            <p:ph sz="half" idx="2"/>
          </p:nvPr>
        </p:nvSpPr>
        <p:spPr>
          <a:xfrm>
            <a:off x="1371600" y="2057401"/>
            <a:ext cx="6400800" cy="3436754"/>
          </a:xfrm>
        </p:spPr>
        <p:txBody>
          <a:bodyPr anchor="ctr">
            <a:normAutofit/>
          </a:bodyPr>
          <a:lstStyle/>
          <a:p>
            <a:pPr marL="0" indent="0" algn="ctr">
              <a:buNone/>
            </a:pPr>
            <a:r>
              <a:rPr lang="en-US" sz="2400" dirty="0"/>
              <a:t>What’s one takeaway from this morning?</a:t>
            </a:r>
          </a:p>
          <a:p>
            <a:pPr marL="0" indent="0" algn="ctr">
              <a:buNone/>
            </a:pPr>
            <a:r>
              <a:rPr lang="en-US" sz="2400" dirty="0"/>
              <a:t>or</a:t>
            </a:r>
          </a:p>
          <a:p>
            <a:pPr marL="0" indent="0" algn="ctr">
              <a:buNone/>
            </a:pPr>
            <a:r>
              <a:rPr lang="en-US" sz="2400" dirty="0"/>
              <a:t>What’s one thing that you still want to know about LE data?</a:t>
            </a:r>
          </a:p>
        </p:txBody>
      </p:sp>
    </p:spTree>
    <p:extLst>
      <p:ext uri="{BB962C8B-B14F-4D97-AF65-F5344CB8AC3E}">
        <p14:creationId xmlns:p14="http://schemas.microsoft.com/office/powerpoint/2010/main" val="3445995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8F07-42EC-4F97-8A44-B58196CA66F0}"/>
              </a:ext>
            </a:extLst>
          </p:cNvPr>
          <p:cNvSpPr>
            <a:spLocks noGrp="1"/>
          </p:cNvSpPr>
          <p:nvPr>
            <p:ph type="title"/>
          </p:nvPr>
        </p:nvSpPr>
        <p:spPr>
          <a:xfrm>
            <a:off x="0" y="223837"/>
            <a:ext cx="7886700" cy="914400"/>
          </a:xfrm>
        </p:spPr>
        <p:txBody>
          <a:bodyPr>
            <a:normAutofit/>
          </a:bodyPr>
          <a:lstStyle/>
          <a:p>
            <a:pPr algn="l"/>
            <a:r>
              <a:rPr lang="en-US" sz="3600" dirty="0"/>
              <a:t>What do you think - Answer</a:t>
            </a:r>
          </a:p>
        </p:txBody>
      </p:sp>
      <p:sp>
        <p:nvSpPr>
          <p:cNvPr id="3" name="Content Placeholder 2">
            <a:extLst>
              <a:ext uri="{FF2B5EF4-FFF2-40B4-BE49-F238E27FC236}">
                <a16:creationId xmlns:a16="http://schemas.microsoft.com/office/drawing/2014/main" id="{7221DF94-DA98-4EB2-8BDC-47B0E6C5EEEA}"/>
              </a:ext>
            </a:extLst>
          </p:cNvPr>
          <p:cNvSpPr>
            <a:spLocks noGrp="1"/>
          </p:cNvSpPr>
          <p:nvPr>
            <p:ph idx="1"/>
          </p:nvPr>
        </p:nvSpPr>
        <p:spPr>
          <a:xfrm>
            <a:off x="628650" y="1600200"/>
            <a:ext cx="7886700" cy="4800600"/>
          </a:xfrm>
        </p:spPr>
        <p:txBody>
          <a:bodyPr>
            <a:normAutofit lnSpcReduction="10000"/>
          </a:bodyPr>
          <a:lstStyle/>
          <a:p>
            <a:r>
              <a:rPr lang="en-US" sz="2800" dirty="0"/>
              <a:t>The individual was arrested – there are active investigative data.</a:t>
            </a:r>
          </a:p>
          <a:p>
            <a:r>
              <a:rPr lang="en-US" sz="2800" dirty="0"/>
              <a:t>The data in the video are confidential/protected nonpublic – Mr. Rogers cannot have the video. </a:t>
            </a:r>
          </a:p>
          <a:p>
            <a:r>
              <a:rPr lang="en-US" sz="2800" dirty="0"/>
              <a:t>What happens when the case becomes inactive?</a:t>
            </a:r>
          </a:p>
          <a:p>
            <a:pPr lvl="1"/>
            <a:r>
              <a:rPr lang="en-US" sz="2500" dirty="0"/>
              <a:t>No prosecution = private, folks who can be seen or heard can have access</a:t>
            </a:r>
          </a:p>
          <a:p>
            <a:pPr lvl="1"/>
            <a:r>
              <a:rPr lang="en-US" sz="2500" dirty="0"/>
              <a:t>Prosecution:</a:t>
            </a:r>
          </a:p>
          <a:p>
            <a:pPr lvl="2"/>
            <a:r>
              <a:rPr lang="en-US" sz="2200" dirty="0"/>
              <a:t>Video presented as evidence in court = public</a:t>
            </a:r>
          </a:p>
          <a:p>
            <a:pPr lvl="2"/>
            <a:r>
              <a:rPr lang="en-US" sz="2200" dirty="0"/>
              <a:t>Video not presented as evidence in court, inactive = private</a:t>
            </a:r>
          </a:p>
          <a:p>
            <a:pPr lvl="1"/>
            <a:endParaRPr lang="en-US" sz="2500" dirty="0"/>
          </a:p>
        </p:txBody>
      </p:sp>
    </p:spTree>
    <p:extLst>
      <p:ext uri="{BB962C8B-B14F-4D97-AF65-F5344CB8AC3E}">
        <p14:creationId xmlns:p14="http://schemas.microsoft.com/office/powerpoint/2010/main" val="3504522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0DA5A79-E3EF-4D59-962A-BCF4E25A19BF}"/>
              </a:ext>
            </a:extLst>
          </p:cNvPr>
          <p:cNvSpPr>
            <a:spLocks noGrp="1"/>
          </p:cNvSpPr>
          <p:nvPr>
            <p:ph type="title"/>
          </p:nvPr>
        </p:nvSpPr>
        <p:spPr>
          <a:xfrm>
            <a:off x="1013908" y="1600200"/>
            <a:ext cx="7116184" cy="2819400"/>
          </a:xfrm>
        </p:spPr>
        <p:txBody>
          <a:bodyPr>
            <a:normAutofit/>
          </a:bodyPr>
          <a:lstStyle/>
          <a:p>
            <a:pPr algn="l"/>
            <a:r>
              <a:rPr lang="en-US" sz="3600" dirty="0"/>
              <a:t>What data practices issues do you see when working with body camera data or other law enforcement videos?</a:t>
            </a:r>
            <a:br>
              <a:rPr lang="en-US" sz="3600" dirty="0"/>
            </a:br>
            <a:endParaRPr lang="en-US" sz="3600" dirty="0"/>
          </a:p>
        </p:txBody>
      </p:sp>
    </p:spTree>
    <p:extLst>
      <p:ext uri="{BB962C8B-B14F-4D97-AF65-F5344CB8AC3E}">
        <p14:creationId xmlns:p14="http://schemas.microsoft.com/office/powerpoint/2010/main" val="1714181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Law Enforcement Videos and Discussion"/>
          <p:cNvSpPr>
            <a:spLocks noGrp="1"/>
          </p:cNvSpPr>
          <p:nvPr>
            <p:ph type="ctrTitle"/>
          </p:nvPr>
        </p:nvSpPr>
        <p:spPr>
          <a:xfrm>
            <a:off x="-5366" y="4191000"/>
            <a:ext cx="9144000" cy="1199223"/>
          </a:xfrm>
        </p:spPr>
        <p:txBody>
          <a:bodyPr/>
          <a:lstStyle/>
          <a:p>
            <a:r>
              <a:rPr lang="en-US" dirty="0"/>
              <a:t>Miscellaneous Law Enforcement Data</a:t>
            </a:r>
          </a:p>
        </p:txBody>
      </p:sp>
    </p:spTree>
    <p:extLst>
      <p:ext uri="{BB962C8B-B14F-4D97-AF65-F5344CB8AC3E}">
        <p14:creationId xmlns:p14="http://schemas.microsoft.com/office/powerpoint/2010/main" val="3295667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600200"/>
            <a:ext cx="8610600" cy="4800600"/>
          </a:xfrm>
        </p:spPr>
        <p:txBody>
          <a:bodyPr>
            <a:normAutofit/>
          </a:bodyPr>
          <a:lstStyle/>
          <a:p>
            <a:pPr>
              <a:buClr>
                <a:srgbClr val="0054A6"/>
              </a:buClr>
            </a:pPr>
            <a:r>
              <a:rPr lang="en-US" sz="2800" dirty="0"/>
              <a:t>Identities of individuals making complaints about the use of real property </a:t>
            </a:r>
          </a:p>
          <a:p>
            <a:pPr lvl="1">
              <a:buClr>
                <a:srgbClr val="0054A6"/>
              </a:buClr>
            </a:pPr>
            <a:r>
              <a:rPr lang="en-US" sz="2500" dirty="0"/>
              <a:t>Violations of state law or local ordinance</a:t>
            </a:r>
          </a:p>
          <a:p>
            <a:pPr lvl="1">
              <a:buClr>
                <a:srgbClr val="0054A6"/>
              </a:buClr>
              <a:buSzPct val="90000"/>
            </a:pPr>
            <a:r>
              <a:rPr lang="en-US" sz="2400" dirty="0"/>
              <a:t>Confidential</a:t>
            </a:r>
          </a:p>
          <a:p>
            <a:pPr>
              <a:buClr>
                <a:srgbClr val="0054A6"/>
              </a:buClr>
            </a:pPr>
            <a:r>
              <a:rPr lang="en-US" sz="2800" dirty="0"/>
              <a:t>What constitutes “use of real property”</a:t>
            </a:r>
          </a:p>
          <a:p>
            <a:pPr lvl="1">
              <a:buClr>
                <a:srgbClr val="0054A6"/>
              </a:buClr>
              <a:buSzPct val="90000"/>
              <a:buFont typeface="Wingdings" panose="05000000000000000000" pitchFamily="2" charset="2"/>
              <a:buChar char="§"/>
            </a:pPr>
            <a:r>
              <a:rPr lang="en-US" sz="2400" dirty="0"/>
              <a:t>Weeds in a neighbor’s yard?</a:t>
            </a:r>
          </a:p>
          <a:p>
            <a:pPr lvl="1">
              <a:buClr>
                <a:srgbClr val="0054A6"/>
              </a:buClr>
              <a:buSzPct val="90000"/>
              <a:buFont typeface="Wingdings" panose="05000000000000000000" pitchFamily="2" charset="2"/>
              <a:buChar char="§"/>
            </a:pPr>
            <a:r>
              <a:rPr lang="en-US" sz="2400" dirty="0"/>
              <a:t>Loud party next door?</a:t>
            </a:r>
          </a:p>
          <a:p>
            <a:pPr lvl="1">
              <a:buClr>
                <a:srgbClr val="0054A6"/>
              </a:buClr>
              <a:buSzPct val="90000"/>
              <a:buFont typeface="Wingdings" panose="05000000000000000000" pitchFamily="2" charset="2"/>
              <a:buChar char="§"/>
            </a:pPr>
            <a:r>
              <a:rPr lang="en-US" sz="2400" dirty="0"/>
              <a:t>Barking dog across the street?</a:t>
            </a:r>
          </a:p>
          <a:p>
            <a:pPr marL="0" indent="0">
              <a:buNone/>
            </a:pPr>
            <a:endParaRPr lang="en-US" dirty="0"/>
          </a:p>
        </p:txBody>
      </p:sp>
      <p:sp>
        <p:nvSpPr>
          <p:cNvPr id="2" name="Title 1"/>
          <p:cNvSpPr>
            <a:spLocks noGrp="1"/>
          </p:cNvSpPr>
          <p:nvPr>
            <p:ph type="title"/>
          </p:nvPr>
        </p:nvSpPr>
        <p:spPr bwMode="ltGray">
          <a:xfrm>
            <a:off x="0" y="0"/>
            <a:ext cx="9144000" cy="1219200"/>
          </a:xfrm>
        </p:spPr>
        <p:txBody>
          <a:bodyPr>
            <a:normAutofit/>
          </a:bodyPr>
          <a:lstStyle/>
          <a:p>
            <a:pPr algn="l"/>
            <a:r>
              <a:rPr lang="en-US" sz="3600" dirty="0"/>
              <a:t>Property complaint data</a:t>
            </a:r>
            <a:br>
              <a:rPr lang="en-US" sz="3200" dirty="0"/>
            </a:br>
            <a:r>
              <a:rPr lang="en-US" sz="2400" dirty="0"/>
              <a:t>Minn. Stat. §13.44, subd. 1</a:t>
            </a:r>
            <a:endParaRPr lang="en-US" sz="3600" dirty="0"/>
          </a:p>
        </p:txBody>
      </p:sp>
    </p:spTree>
    <p:extLst>
      <p:ext uri="{BB962C8B-B14F-4D97-AF65-F5344CB8AC3E}">
        <p14:creationId xmlns:p14="http://schemas.microsoft.com/office/powerpoint/2010/main" val="3583950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What do you think?</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228600" y="1676400"/>
            <a:ext cx="8382000" cy="5029200"/>
          </a:xfrm>
        </p:spPr>
        <p:txBody>
          <a:bodyPr>
            <a:normAutofit/>
          </a:bodyPr>
          <a:lstStyle/>
          <a:p>
            <a:pPr marL="0" indent="0">
              <a:buClr>
                <a:srgbClr val="0054A6"/>
              </a:buClr>
              <a:buNone/>
            </a:pPr>
            <a:r>
              <a:rPr lang="en-US" sz="2600" b="1" dirty="0"/>
              <a:t>Question: </a:t>
            </a:r>
            <a:r>
              <a:rPr lang="en-US" sz="2600" dirty="0"/>
              <a:t>A requester asks for all police reports about his apartment for the last year. Most of the calls are noise complaints by a neighbor. What should you release?</a:t>
            </a:r>
            <a:endParaRPr lang="en-US" sz="2600" b="1" dirty="0"/>
          </a:p>
          <a:p>
            <a:pPr marL="0" indent="0">
              <a:buClr>
                <a:srgbClr val="0054A6"/>
              </a:buClr>
              <a:buNone/>
            </a:pPr>
            <a:endParaRPr lang="en-US" sz="1100" b="1" dirty="0"/>
          </a:p>
          <a:p>
            <a:pPr marL="0" indent="0">
              <a:buClr>
                <a:srgbClr val="0054A6"/>
              </a:buClr>
              <a:buNone/>
            </a:pPr>
            <a:endParaRPr lang="en-US" sz="2000" dirty="0"/>
          </a:p>
        </p:txBody>
      </p:sp>
      <p:pic>
        <p:nvPicPr>
          <p:cNvPr id="5" name="Picture 4" descr="Neighbors banging on wall with another neighbor playing guitar next door.">
            <a:extLst>
              <a:ext uri="{FF2B5EF4-FFF2-40B4-BE49-F238E27FC236}">
                <a16:creationId xmlns:a16="http://schemas.microsoft.com/office/drawing/2014/main" id="{CCE020F3-4455-462C-86DA-CFED10FD2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669" y="3297814"/>
            <a:ext cx="6330661" cy="3165331"/>
          </a:xfrm>
          <a:prstGeom prst="rect">
            <a:avLst/>
          </a:prstGeom>
        </p:spPr>
      </p:pic>
      <p:pic>
        <p:nvPicPr>
          <p:cNvPr id="3" name="Graphic 2" descr="Badge Question Mark with solid fill">
            <a:extLst>
              <a:ext uri="{FF2B5EF4-FFF2-40B4-BE49-F238E27FC236}">
                <a16:creationId xmlns:a16="http://schemas.microsoft.com/office/drawing/2014/main" id="{33D78AAD-36B1-A30A-A237-9A7616CCE8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22930" y="4845424"/>
            <a:ext cx="1828800" cy="1828800"/>
          </a:xfrm>
          <a:prstGeom prst="rect">
            <a:avLst/>
          </a:prstGeom>
        </p:spPr>
      </p:pic>
    </p:spTree>
    <p:extLst>
      <p:ext uri="{BB962C8B-B14F-4D97-AF65-F5344CB8AC3E}">
        <p14:creationId xmlns:p14="http://schemas.microsoft.com/office/powerpoint/2010/main" val="1217800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What do you think - Answer</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694267" y="1676400"/>
            <a:ext cx="7755466" cy="4800600"/>
          </a:xfrm>
        </p:spPr>
        <p:txBody>
          <a:bodyPr anchor="ctr">
            <a:normAutofit/>
          </a:bodyPr>
          <a:lstStyle/>
          <a:p>
            <a:pPr marL="0" indent="0">
              <a:buClr>
                <a:srgbClr val="0054A6"/>
              </a:buClr>
              <a:buNone/>
            </a:pPr>
            <a:r>
              <a:rPr lang="en-US" sz="2800" b="1" dirty="0"/>
              <a:t>Answer</a:t>
            </a:r>
            <a:r>
              <a:rPr lang="en-US" sz="2800" dirty="0"/>
              <a:t>: The reports will likely contain both public and not public data. Most data in police reports are public under §13.82 or the general presumption.</a:t>
            </a:r>
          </a:p>
          <a:p>
            <a:pPr marL="0" indent="0">
              <a:buClr>
                <a:srgbClr val="0054A6"/>
              </a:buClr>
              <a:buNone/>
            </a:pPr>
            <a:r>
              <a:rPr lang="en-US" sz="2800" dirty="0"/>
              <a:t>However, §13.44 classifies a complainant’s ID as </a:t>
            </a:r>
            <a:r>
              <a:rPr lang="en-US" sz="2800" b="1" dirty="0"/>
              <a:t>confidential</a:t>
            </a:r>
            <a:r>
              <a:rPr lang="en-US" sz="2800" dirty="0"/>
              <a:t> when:</a:t>
            </a:r>
          </a:p>
          <a:p>
            <a:pPr lvl="1">
              <a:buClr>
                <a:srgbClr val="0054A6"/>
              </a:buClr>
            </a:pPr>
            <a:r>
              <a:rPr lang="en-US" sz="2400" dirty="0"/>
              <a:t>Complaint is about violations of state laws or local ordinances AND</a:t>
            </a:r>
          </a:p>
          <a:p>
            <a:pPr lvl="1">
              <a:buClr>
                <a:srgbClr val="0054A6"/>
              </a:buClr>
            </a:pPr>
            <a:r>
              <a:rPr lang="en-US" sz="2400" dirty="0"/>
              <a:t>Concern the use of </a:t>
            </a:r>
            <a:r>
              <a:rPr lang="en-US" sz="2400" i="1" dirty="0"/>
              <a:t>real</a:t>
            </a:r>
            <a:r>
              <a:rPr lang="en-US" sz="2400" dirty="0"/>
              <a:t> property</a:t>
            </a:r>
          </a:p>
        </p:txBody>
      </p:sp>
    </p:spTree>
    <p:extLst>
      <p:ext uri="{BB962C8B-B14F-4D97-AF65-F5344CB8AC3E}">
        <p14:creationId xmlns:p14="http://schemas.microsoft.com/office/powerpoint/2010/main" val="2267368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190624"/>
          </a:xfrm>
        </p:spPr>
        <p:txBody>
          <a:bodyPr>
            <a:normAutofit/>
          </a:bodyPr>
          <a:lstStyle/>
          <a:p>
            <a:pPr algn="l"/>
            <a:r>
              <a:rPr lang="en-US" sz="3600" dirty="0"/>
              <a:t>Traffic accidents</a:t>
            </a:r>
            <a:br>
              <a:rPr lang="en-US" sz="3600" dirty="0"/>
            </a:br>
            <a:r>
              <a:rPr lang="en-US" sz="2400" dirty="0"/>
              <a:t>State Accident Report, Minn. Stat. §169.09, subd. 13 (203)</a:t>
            </a:r>
            <a:endParaRPr lang="en-US" sz="3200" dirty="0">
              <a:highlight>
                <a:srgbClr val="FFFF00"/>
              </a:highlight>
            </a:endParaRPr>
          </a:p>
        </p:txBody>
      </p:sp>
      <p:sp>
        <p:nvSpPr>
          <p:cNvPr id="7" name="Content Placeholder 2"/>
          <p:cNvSpPr>
            <a:spLocks noGrp="1"/>
          </p:cNvSpPr>
          <p:nvPr>
            <p:ph idx="1"/>
          </p:nvPr>
        </p:nvSpPr>
        <p:spPr>
          <a:xfrm>
            <a:off x="533400" y="1447800"/>
            <a:ext cx="8077200" cy="5121744"/>
          </a:xfrm>
        </p:spPr>
        <p:txBody>
          <a:bodyPr>
            <a:normAutofit fontScale="85000" lnSpcReduction="20000"/>
          </a:bodyPr>
          <a:lstStyle/>
          <a:p>
            <a:pPr>
              <a:buClr>
                <a:srgbClr val="0054A6"/>
              </a:buClr>
            </a:pPr>
            <a:r>
              <a:rPr lang="en-US" sz="2400" dirty="0"/>
              <a:t>Reports are not public but DPS or any LEA shall release upon written request to:</a:t>
            </a:r>
          </a:p>
          <a:p>
            <a:pPr lvl="1">
              <a:buClr>
                <a:srgbClr val="0054A6"/>
              </a:buClr>
            </a:pPr>
            <a:r>
              <a:rPr lang="en-US" sz="2000" dirty="0"/>
              <a:t>Parties involved</a:t>
            </a:r>
          </a:p>
          <a:p>
            <a:pPr lvl="1">
              <a:buClr>
                <a:srgbClr val="0054A6"/>
              </a:buClr>
            </a:pPr>
            <a:r>
              <a:rPr lang="en-US" sz="2000" dirty="0"/>
              <a:t>Others suffering injury to person or property</a:t>
            </a:r>
          </a:p>
          <a:p>
            <a:pPr lvl="1">
              <a:buClr>
                <a:srgbClr val="0054A6"/>
              </a:buClr>
            </a:pPr>
            <a:r>
              <a:rPr lang="en-US" sz="2000" dirty="0"/>
              <a:t>Representatives of the estate or surviving spouse</a:t>
            </a:r>
          </a:p>
          <a:p>
            <a:pPr lvl="1">
              <a:buClr>
                <a:srgbClr val="0054A6"/>
              </a:buClr>
            </a:pPr>
            <a:r>
              <a:rPr lang="en-US" sz="2000" dirty="0"/>
              <a:t>Legal counsel and insurers for above</a:t>
            </a:r>
          </a:p>
          <a:p>
            <a:pPr lvl="1">
              <a:buClr>
                <a:srgbClr val="0054A6"/>
              </a:buClr>
            </a:pPr>
            <a:r>
              <a:rPr lang="en-US" sz="2000" dirty="0"/>
              <a:t>AGO or other gov’t legal counsel in implied consent actions</a:t>
            </a:r>
          </a:p>
          <a:p>
            <a:pPr>
              <a:buClr>
                <a:srgbClr val="0054A6"/>
              </a:buClr>
            </a:pPr>
            <a:r>
              <a:rPr lang="en-US" sz="2400" dirty="0"/>
              <a:t>Must redact identifying info on juvenile who:</a:t>
            </a:r>
          </a:p>
          <a:p>
            <a:pPr lvl="1">
              <a:buClr>
                <a:srgbClr val="0054A6"/>
              </a:buClr>
            </a:pPr>
            <a:r>
              <a:rPr lang="en-US" sz="2100" dirty="0"/>
              <a:t>Was taken into custody, or</a:t>
            </a:r>
          </a:p>
          <a:p>
            <a:pPr lvl="1">
              <a:buClr>
                <a:srgbClr val="0054A6"/>
              </a:buClr>
            </a:pPr>
            <a:r>
              <a:rPr lang="en-US" sz="2100" dirty="0"/>
              <a:t>Suspected of a “major traffic offense” (</a:t>
            </a:r>
            <a:r>
              <a:rPr lang="en-US" sz="2000" dirty="0"/>
              <a:t>§ </a:t>
            </a:r>
            <a:r>
              <a:rPr lang="en-US" sz="2100" dirty="0"/>
              <a:t>260B.225)</a:t>
            </a:r>
          </a:p>
          <a:p>
            <a:pPr>
              <a:buClr>
                <a:srgbClr val="0054A6"/>
              </a:buClr>
            </a:pPr>
            <a:r>
              <a:rPr lang="en-US" sz="2400" dirty="0"/>
              <a:t>Charging for copies</a:t>
            </a:r>
          </a:p>
          <a:p>
            <a:pPr lvl="1">
              <a:buClr>
                <a:srgbClr val="0054A6"/>
              </a:buClr>
            </a:pPr>
            <a:r>
              <a:rPr lang="en-US" sz="2000" dirty="0"/>
              <a:t>DPS can charge $5</a:t>
            </a:r>
          </a:p>
          <a:p>
            <a:pPr lvl="1">
              <a:buClr>
                <a:srgbClr val="0054A6"/>
              </a:buClr>
            </a:pPr>
            <a:r>
              <a:rPr lang="en-US" sz="2000" dirty="0"/>
              <a:t>LEA charge per Ch. 13</a:t>
            </a:r>
          </a:p>
          <a:p>
            <a:pPr marL="0" indent="0">
              <a:buClr>
                <a:srgbClr val="0054A6"/>
              </a:buClr>
              <a:buNone/>
            </a:pPr>
            <a:endParaRPr lang="en-US" sz="2000" dirty="0"/>
          </a:p>
        </p:txBody>
      </p:sp>
    </p:spTree>
    <p:extLst>
      <p:ext uri="{BB962C8B-B14F-4D97-AF65-F5344CB8AC3E}">
        <p14:creationId xmlns:p14="http://schemas.microsoft.com/office/powerpoint/2010/main" val="4018838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22412" y="223836"/>
            <a:ext cx="7886700" cy="914400"/>
          </a:xfrm>
        </p:spPr>
        <p:txBody>
          <a:bodyPr anchor="ctr">
            <a:normAutofit/>
          </a:bodyPr>
          <a:lstStyle/>
          <a:p>
            <a:pPr algn="l"/>
            <a:r>
              <a:rPr lang="en-US" sz="3200" dirty="0"/>
              <a:t>Traffic accidents - public law enforcement data</a:t>
            </a:r>
          </a:p>
        </p:txBody>
      </p:sp>
      <p:sp>
        <p:nvSpPr>
          <p:cNvPr id="3" name="Content Placeholder 2"/>
          <p:cNvSpPr>
            <a:spLocks noGrp="1"/>
          </p:cNvSpPr>
          <p:nvPr>
            <p:ph sz="half" idx="1"/>
          </p:nvPr>
        </p:nvSpPr>
        <p:spPr>
          <a:xfrm>
            <a:off x="628650" y="1594625"/>
            <a:ext cx="3886200" cy="4582339"/>
          </a:xfrm>
        </p:spPr>
        <p:txBody>
          <a:bodyPr>
            <a:normAutofit/>
          </a:bodyPr>
          <a:lstStyle/>
          <a:p>
            <a:pPr marL="468630" indent="-457200">
              <a:buClr>
                <a:srgbClr val="0054A6"/>
              </a:buClr>
              <a:defRPr/>
            </a:pPr>
            <a:r>
              <a:rPr lang="en-US" sz="2400" dirty="0"/>
              <a:t>Local law enforcement traffic accident data are classified under section 13.82</a:t>
            </a:r>
          </a:p>
          <a:p>
            <a:pPr marL="468630" indent="-457200">
              <a:buClr>
                <a:srgbClr val="0054A6"/>
              </a:buClr>
              <a:defRPr/>
            </a:pPr>
            <a:r>
              <a:rPr lang="en-US" sz="2400" dirty="0"/>
              <a:t>If no local report, LEA must provide access to </a:t>
            </a:r>
            <a:r>
              <a:rPr lang="en-US" sz="2400" dirty="0">
                <a:latin typeface="Calibri" panose="020F0502020204030204" pitchFamily="34" charset="0"/>
                <a:ea typeface="Calibri" panose="020F0502020204030204" pitchFamily="34" charset="0"/>
                <a:cs typeface="Calibri" panose="020F0502020204030204" pitchFamily="34" charset="0"/>
              </a:rPr>
              <a:t>§1</a:t>
            </a:r>
            <a:r>
              <a:rPr lang="en-US" sz="2400" dirty="0"/>
              <a:t>3.82, subd. 3 or 6 in redacted State Accident Report.</a:t>
            </a:r>
          </a:p>
          <a:p>
            <a:pPr marL="0" indent="0">
              <a:buNone/>
            </a:pPr>
            <a:endParaRPr lang="en-US" dirty="0"/>
          </a:p>
        </p:txBody>
      </p:sp>
      <p:pic>
        <p:nvPicPr>
          <p:cNvPr id="6" name="Picture 5" descr="Collection of vintage colorful toy cars">
            <a:extLst>
              <a:ext uri="{FF2B5EF4-FFF2-40B4-BE49-F238E27FC236}">
                <a16:creationId xmlns:a16="http://schemas.microsoft.com/office/drawing/2014/main" id="{136FE6C0-F313-5FA2-DDD2-3064C33A46CC}"/>
              </a:ext>
            </a:extLst>
          </p:cNvPr>
          <p:cNvPicPr>
            <a:picLocks noChangeAspect="1"/>
          </p:cNvPicPr>
          <p:nvPr/>
        </p:nvPicPr>
        <p:blipFill>
          <a:blip r:embed="rId3" cstate="print">
            <a:extLst>
              <a:ext uri="{28A0092B-C50C-407E-A947-70E740481C1C}">
                <a14:useLocalDpi xmlns:a14="http://schemas.microsoft.com/office/drawing/2010/main" val="0"/>
              </a:ext>
            </a:extLst>
          </a:blip>
          <a:srcRect l="14810" r="21582" b="-3"/>
          <a:stretch>
            <a:fillRect/>
          </a:stretch>
        </p:blipFill>
        <p:spPr>
          <a:xfrm>
            <a:off x="4629150" y="1594625"/>
            <a:ext cx="3886200" cy="4582339"/>
          </a:xfrm>
          <a:prstGeom prst="rect">
            <a:avLst/>
          </a:prstGeom>
          <a:noFill/>
        </p:spPr>
      </p:pic>
    </p:spTree>
    <p:extLst>
      <p:ext uri="{BB962C8B-B14F-4D97-AF65-F5344CB8AC3E}">
        <p14:creationId xmlns:p14="http://schemas.microsoft.com/office/powerpoint/2010/main" val="3379603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353" y="1600200"/>
            <a:ext cx="8271293" cy="4991100"/>
          </a:xfrm>
        </p:spPr>
        <p:txBody>
          <a:bodyPr>
            <a:noAutofit/>
          </a:bodyPr>
          <a:lstStyle/>
          <a:p>
            <a:pPr>
              <a:buClr>
                <a:srgbClr val="0054A6"/>
              </a:buClr>
            </a:pPr>
            <a:r>
              <a:rPr lang="en-US" sz="2800" dirty="0"/>
              <a:t>Federal law: Driver’s Privacy Protection Act (DPPA), 18 USC §§2721-2725</a:t>
            </a:r>
          </a:p>
          <a:p>
            <a:pPr lvl="1">
              <a:buClr>
                <a:srgbClr val="0054A6"/>
              </a:buClr>
              <a:buSzPct val="90000"/>
            </a:pPr>
            <a:r>
              <a:rPr lang="en-US" sz="2000" dirty="0"/>
              <a:t>State DMV employee or contractor shall not knowingly disclose information in motor vehicle records</a:t>
            </a:r>
          </a:p>
          <a:p>
            <a:pPr lvl="1">
              <a:buClr>
                <a:srgbClr val="0054A6"/>
              </a:buClr>
              <a:buSzPct val="90000"/>
            </a:pPr>
            <a:r>
              <a:rPr lang="en-US" sz="2000" dirty="0"/>
              <a:t>Certain permissible uses</a:t>
            </a:r>
            <a:endParaRPr lang="en-US" sz="2400" dirty="0"/>
          </a:p>
          <a:p>
            <a:pPr>
              <a:buClr>
                <a:srgbClr val="0054A6"/>
              </a:buClr>
            </a:pPr>
            <a:r>
              <a:rPr lang="en-US" sz="2800" dirty="0"/>
              <a:t>Minnesota law: </a:t>
            </a:r>
          </a:p>
          <a:p>
            <a:pPr lvl="1">
              <a:buClr>
                <a:srgbClr val="0054A6"/>
              </a:buClr>
            </a:pPr>
            <a:r>
              <a:rPr lang="en-US" sz="2400" dirty="0"/>
              <a:t>Minn. Stat. §171.12, </a:t>
            </a:r>
            <a:r>
              <a:rPr lang="en-US" sz="2400" dirty="0" err="1"/>
              <a:t>subd</a:t>
            </a:r>
            <a:r>
              <a:rPr lang="en-US" sz="2400" dirty="0"/>
              <a:t>. 7</a:t>
            </a:r>
          </a:p>
          <a:p>
            <a:pPr lvl="2">
              <a:buClr>
                <a:srgbClr val="0054A6"/>
              </a:buClr>
              <a:buSzPct val="90000"/>
            </a:pPr>
            <a:r>
              <a:rPr lang="en-US" sz="2000" dirty="0"/>
              <a:t>Data used to obtain a driver’s license must be treated as provided in the DPPA</a:t>
            </a:r>
          </a:p>
          <a:p>
            <a:pPr lvl="1">
              <a:buClr>
                <a:srgbClr val="0054A6"/>
              </a:buClr>
              <a:buSzPct val="90000"/>
            </a:pPr>
            <a:r>
              <a:rPr lang="en-US" sz="2400" dirty="0"/>
              <a:t>Minn. Stat. §171.07, subd. 1a (DVS photographs) – private, but do not have to be provided to the subject</a:t>
            </a:r>
            <a:endParaRPr lang="en-US" sz="2800" dirty="0"/>
          </a:p>
          <a:p>
            <a:pPr marL="0" indent="0">
              <a:buClr>
                <a:srgbClr val="0054A6"/>
              </a:buClr>
              <a:buNone/>
            </a:pPr>
            <a:endParaRPr lang="en-US" sz="3200" dirty="0">
              <a:solidFill>
                <a:schemeClr val="tx2">
                  <a:lumMod val="95000"/>
                  <a:lumOff val="5000"/>
                </a:schemeClr>
              </a:solidFill>
            </a:endParaRPr>
          </a:p>
        </p:txBody>
      </p:sp>
      <p:sp>
        <p:nvSpPr>
          <p:cNvPr id="2" name="Title 1"/>
          <p:cNvSpPr>
            <a:spLocks noGrp="1"/>
          </p:cNvSpPr>
          <p:nvPr>
            <p:ph type="title"/>
          </p:nvPr>
        </p:nvSpPr>
        <p:spPr bwMode="ltGray">
          <a:xfrm>
            <a:off x="0" y="0"/>
            <a:ext cx="9144000" cy="1238250"/>
          </a:xfrm>
        </p:spPr>
        <p:txBody>
          <a:bodyPr>
            <a:normAutofit/>
          </a:bodyPr>
          <a:lstStyle/>
          <a:p>
            <a:pPr algn="l"/>
            <a:r>
              <a:rPr lang="en-US" sz="3600" dirty="0"/>
              <a:t>Driver’s license data</a:t>
            </a:r>
          </a:p>
        </p:txBody>
      </p:sp>
      <p:pic>
        <p:nvPicPr>
          <p:cNvPr id="2050" name="Picture 2" descr="Want to get your REAL ID faster? Here's how. | Minnesota Department of  Public Safety">
            <a:extLst>
              <a:ext uri="{FF2B5EF4-FFF2-40B4-BE49-F238E27FC236}">
                <a16:creationId xmlns:a16="http://schemas.microsoft.com/office/drawing/2014/main" id="{954C6E88-9674-8FC3-8663-A898E79C24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220536"/>
            <a:ext cx="2744771" cy="1750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947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563880" y="1935480"/>
            <a:ext cx="8046720" cy="4145280"/>
          </a:xfrm>
        </p:spPr>
        <p:txBody>
          <a:bodyPr anchor="t">
            <a:noAutofit/>
          </a:bodyPr>
          <a:lstStyle/>
          <a:p>
            <a:pPr marL="0" indent="0">
              <a:buClr>
                <a:srgbClr val="0054A6"/>
              </a:buClr>
              <a:buNone/>
            </a:pPr>
            <a:r>
              <a:rPr lang="en-US" sz="2800" dirty="0"/>
              <a:t>How are vehicle identification numbers classified?</a:t>
            </a:r>
          </a:p>
        </p:txBody>
      </p:sp>
      <p:sp>
        <p:nvSpPr>
          <p:cNvPr id="7" name="Title 1">
            <a:extLst>
              <a:ext uri="{FF2B5EF4-FFF2-40B4-BE49-F238E27FC236}">
                <a16:creationId xmlns:a16="http://schemas.microsoft.com/office/drawing/2014/main" id="{CE64BF35-88B0-45C9-8190-99D81DD29BF7}"/>
              </a:ext>
            </a:extLst>
          </p:cNvPr>
          <p:cNvSpPr txBox="1">
            <a:spLocks/>
          </p:cNvSpPr>
          <p:nvPr/>
        </p:nvSpPr>
        <p:spPr>
          <a:xfrm>
            <a:off x="26766" y="152400"/>
            <a:ext cx="7886700" cy="914400"/>
          </a:xfrm>
          <a:prstGeom prst="rect">
            <a:avLst/>
          </a:prstGeom>
        </p:spPr>
        <p:txBody>
          <a:bodyPr vert="horz" lIns="91440" tIns="45720" rIns="91440" bIns="45720" rtlCol="0" anchor="ctr">
            <a:normAutofit/>
          </a:bodyPr>
          <a:lstStyle>
            <a:lvl1pPr algn="r" defTabSz="685800" rtl="0" eaLnBrk="1" latinLnBrk="0" hangingPunct="1">
              <a:lnSpc>
                <a:spcPct val="90000"/>
              </a:lnSpc>
              <a:spcBef>
                <a:spcPct val="0"/>
              </a:spcBef>
              <a:buNone/>
              <a:defRPr sz="2700" b="0" i="0" u="none" kern="1200">
                <a:solidFill>
                  <a:schemeClr val="bg1"/>
                </a:solidFill>
                <a:latin typeface="+mj-lt"/>
                <a:ea typeface="+mj-ea"/>
                <a:cs typeface="+mj-cs"/>
              </a:defRPr>
            </a:lvl1pPr>
          </a:lstStyle>
          <a:p>
            <a:pPr algn="l"/>
            <a:r>
              <a:rPr lang="en-US" sz="3600" dirty="0"/>
              <a:t>What do you think?</a:t>
            </a:r>
          </a:p>
        </p:txBody>
      </p:sp>
      <p:pic>
        <p:nvPicPr>
          <p:cNvPr id="8" name="Graphic 7" descr="Badge Question Mark with solid fill">
            <a:extLst>
              <a:ext uri="{FF2B5EF4-FFF2-40B4-BE49-F238E27FC236}">
                <a16:creationId xmlns:a16="http://schemas.microsoft.com/office/drawing/2014/main" id="{879BCB3F-8D46-4638-808F-5955CBEE1D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0" y="4724400"/>
            <a:ext cx="1828800" cy="1828800"/>
          </a:xfrm>
          <a:prstGeom prst="rect">
            <a:avLst/>
          </a:prstGeom>
        </p:spPr>
      </p:pic>
    </p:spTree>
    <p:extLst>
      <p:ext uri="{BB962C8B-B14F-4D97-AF65-F5344CB8AC3E}">
        <p14:creationId xmlns:p14="http://schemas.microsoft.com/office/powerpoint/2010/main" val="157228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66" y="4191000"/>
            <a:ext cx="9144000" cy="1199223"/>
          </a:xfrm>
        </p:spPr>
        <p:txBody>
          <a:bodyPr/>
          <a:lstStyle/>
          <a:p>
            <a:r>
              <a:rPr lang="en-US" dirty="0"/>
              <a:t>Law Enforcement Data</a:t>
            </a:r>
          </a:p>
        </p:txBody>
      </p:sp>
      <p:sp>
        <p:nvSpPr>
          <p:cNvPr id="5" name="Text Placeholder 4"/>
          <p:cNvSpPr>
            <a:spLocks noGrp="1"/>
          </p:cNvSpPr>
          <p:nvPr>
            <p:ph type="body" sz="quarter" idx="14"/>
          </p:nvPr>
        </p:nvSpPr>
        <p:spPr/>
        <p:txBody>
          <a:bodyPr>
            <a:normAutofit/>
          </a:bodyPr>
          <a:lstStyle/>
          <a:p>
            <a:r>
              <a:rPr lang="en-US" sz="2000" dirty="0"/>
              <a:t>2026</a:t>
            </a:r>
          </a:p>
          <a:p>
            <a:r>
              <a:rPr lang="en-US" sz="2000" dirty="0"/>
              <a:t>Afternoon</a:t>
            </a:r>
          </a:p>
        </p:txBody>
      </p:sp>
    </p:spTree>
    <p:extLst>
      <p:ext uri="{BB962C8B-B14F-4D97-AF65-F5344CB8AC3E}">
        <p14:creationId xmlns:p14="http://schemas.microsoft.com/office/powerpoint/2010/main" val="4143998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8F07-42EC-4F97-8A44-B58196CA66F0}"/>
              </a:ext>
            </a:extLst>
          </p:cNvPr>
          <p:cNvSpPr>
            <a:spLocks noGrp="1"/>
          </p:cNvSpPr>
          <p:nvPr>
            <p:ph type="title"/>
          </p:nvPr>
        </p:nvSpPr>
        <p:spPr>
          <a:xfrm>
            <a:off x="0" y="223837"/>
            <a:ext cx="7886700" cy="914400"/>
          </a:xfrm>
        </p:spPr>
        <p:txBody>
          <a:bodyPr>
            <a:normAutofit/>
          </a:bodyPr>
          <a:lstStyle/>
          <a:p>
            <a:pPr algn="l"/>
            <a:r>
              <a:rPr lang="en-US" sz="3600" dirty="0"/>
              <a:t>What do you think - Answer</a:t>
            </a:r>
          </a:p>
        </p:txBody>
      </p:sp>
      <p:sp>
        <p:nvSpPr>
          <p:cNvPr id="3" name="Content Placeholder 2">
            <a:extLst>
              <a:ext uri="{FF2B5EF4-FFF2-40B4-BE49-F238E27FC236}">
                <a16:creationId xmlns:a16="http://schemas.microsoft.com/office/drawing/2014/main" id="{7221DF94-DA98-4EB2-8BDC-47B0E6C5EEEA}"/>
              </a:ext>
            </a:extLst>
          </p:cNvPr>
          <p:cNvSpPr>
            <a:spLocks noGrp="1"/>
          </p:cNvSpPr>
          <p:nvPr>
            <p:ph idx="1"/>
          </p:nvPr>
        </p:nvSpPr>
        <p:spPr>
          <a:xfrm>
            <a:off x="762000" y="1828800"/>
            <a:ext cx="7753350" cy="4343400"/>
          </a:xfrm>
        </p:spPr>
        <p:txBody>
          <a:bodyPr>
            <a:normAutofit/>
          </a:bodyPr>
          <a:lstStyle/>
          <a:p>
            <a:pPr marL="0" indent="0">
              <a:buClr>
                <a:srgbClr val="0054A6"/>
              </a:buClr>
              <a:buNone/>
            </a:pPr>
            <a:r>
              <a:rPr lang="en-US" sz="2800" dirty="0"/>
              <a:t>Presumptively public. But consider:</a:t>
            </a:r>
          </a:p>
          <a:p>
            <a:pPr>
              <a:buClr>
                <a:srgbClr val="0054A6"/>
              </a:buClr>
            </a:pPr>
            <a:r>
              <a:rPr lang="en-US" sz="2800" dirty="0"/>
              <a:t>§ 13.82, subd. 7 may be applicable if there is an active investigation. </a:t>
            </a:r>
            <a:endParaRPr lang="en-US" sz="1100" dirty="0"/>
          </a:p>
          <a:p>
            <a:pPr>
              <a:buClr>
                <a:srgbClr val="0054A6"/>
              </a:buClr>
            </a:pPr>
            <a:r>
              <a:rPr lang="en-US" sz="2800" dirty="0"/>
              <a:t>§ 13.82, subd. 20 classifies data that uniquely describe lost, stolen, confiscated or recovered property as private/nonpublic.</a:t>
            </a:r>
            <a:endParaRPr lang="en-US" sz="1100" dirty="0"/>
          </a:p>
          <a:p>
            <a:pPr>
              <a:buClr>
                <a:srgbClr val="0054A6"/>
              </a:buClr>
            </a:pPr>
            <a:r>
              <a:rPr lang="en-US" sz="2800" dirty="0"/>
              <a:t>§ 13.37 – case-by-case basis (</a:t>
            </a:r>
            <a:r>
              <a:rPr lang="en-US" sz="2800" dirty="0">
                <a:hlinkClick r:id="rId3"/>
              </a:rPr>
              <a:t>AO 13-010</a:t>
            </a:r>
            <a:r>
              <a:rPr lang="en-US" sz="2800" dirty="0"/>
              <a:t>)</a:t>
            </a:r>
          </a:p>
        </p:txBody>
      </p:sp>
    </p:spTree>
    <p:extLst>
      <p:ext uri="{BB962C8B-B14F-4D97-AF65-F5344CB8AC3E}">
        <p14:creationId xmlns:p14="http://schemas.microsoft.com/office/powerpoint/2010/main" val="2118009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66" y="4191000"/>
            <a:ext cx="9144000" cy="1199223"/>
          </a:xfrm>
        </p:spPr>
        <p:txBody>
          <a:bodyPr>
            <a:normAutofit/>
          </a:bodyPr>
          <a:lstStyle/>
          <a:p>
            <a:r>
              <a:rPr lang="en-US" sz="4400" dirty="0"/>
              <a:t>15-minute break</a:t>
            </a:r>
          </a:p>
        </p:txBody>
      </p:sp>
    </p:spTree>
    <p:extLst>
      <p:ext uri="{BB962C8B-B14F-4D97-AF65-F5344CB8AC3E}">
        <p14:creationId xmlns:p14="http://schemas.microsoft.com/office/powerpoint/2010/main" val="1971297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628650" y="152400"/>
            <a:ext cx="7886700" cy="914400"/>
          </a:xfrm>
        </p:spPr>
        <p:txBody>
          <a:bodyPr anchor="ctr">
            <a:normAutofit/>
          </a:bodyPr>
          <a:lstStyle/>
          <a:p>
            <a:pPr algn="l"/>
            <a:r>
              <a:rPr lang="en-US" sz="3200" dirty="0"/>
              <a:t>Data on Decedents</a:t>
            </a:r>
            <a:br>
              <a:rPr lang="en-US" dirty="0"/>
            </a:br>
            <a:r>
              <a:rPr lang="en-US" sz="2400" dirty="0"/>
              <a:t>Minn. Stat. §13.10</a:t>
            </a:r>
            <a:endParaRPr lang="en-US" dirty="0"/>
          </a:p>
        </p:txBody>
      </p:sp>
      <p:graphicFrame>
        <p:nvGraphicFramePr>
          <p:cNvPr id="5" name="Content Placeholder 2">
            <a:extLst>
              <a:ext uri="{FF2B5EF4-FFF2-40B4-BE49-F238E27FC236}">
                <a16:creationId xmlns:a16="http://schemas.microsoft.com/office/drawing/2014/main" id="{34E33E32-C71F-AF5D-6F10-038FC613CC08}"/>
              </a:ext>
            </a:extLst>
          </p:cNvPr>
          <p:cNvGraphicFramePr>
            <a:graphicFrameLocks noGrp="1"/>
          </p:cNvGraphicFramePr>
          <p:nvPr>
            <p:ph idx="1"/>
            <p:extLst>
              <p:ext uri="{D42A27DB-BD31-4B8C-83A1-F6EECF244321}">
                <p14:modId xmlns:p14="http://schemas.microsoft.com/office/powerpoint/2010/main" val="1512027270"/>
              </p:ext>
            </p:extLst>
          </p:nvPr>
        </p:nvGraphicFramePr>
        <p:xfrm>
          <a:off x="466725" y="1600200"/>
          <a:ext cx="8210550" cy="4727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5517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27710"/>
            <a:ext cx="9144000" cy="1247775"/>
          </a:xfrm>
        </p:spPr>
        <p:txBody>
          <a:bodyPr>
            <a:normAutofit/>
          </a:bodyPr>
          <a:lstStyle/>
          <a:p>
            <a:pPr algn="l"/>
            <a:r>
              <a:rPr lang="en-US" sz="3200" dirty="0"/>
              <a:t>Automated License Plate Reader Data (ALPR)</a:t>
            </a:r>
            <a:br>
              <a:rPr lang="en-US" sz="3200" dirty="0"/>
            </a:br>
            <a:r>
              <a:rPr lang="en-US" sz="2800" dirty="0"/>
              <a:t>Minn. Stat. § 13.824</a:t>
            </a:r>
          </a:p>
        </p:txBody>
      </p:sp>
      <p:sp>
        <p:nvSpPr>
          <p:cNvPr id="3" name="Content Placeholder 2"/>
          <p:cNvSpPr>
            <a:spLocks noGrp="1"/>
          </p:cNvSpPr>
          <p:nvPr>
            <p:ph idx="1"/>
          </p:nvPr>
        </p:nvSpPr>
        <p:spPr>
          <a:xfrm>
            <a:off x="152400" y="1447800"/>
            <a:ext cx="8839200" cy="5334000"/>
          </a:xfrm>
        </p:spPr>
        <p:txBody>
          <a:bodyPr>
            <a:normAutofit fontScale="92500" lnSpcReduction="20000"/>
          </a:bodyPr>
          <a:lstStyle/>
          <a:p>
            <a:pPr>
              <a:buClr>
                <a:srgbClr val="0054A6"/>
              </a:buClr>
            </a:pPr>
            <a:r>
              <a:rPr lang="en-US" sz="2800" dirty="0"/>
              <a:t>ALPR data are private/nonpublic </a:t>
            </a:r>
          </a:p>
          <a:p>
            <a:pPr lvl="1">
              <a:buClr>
                <a:srgbClr val="0054A6"/>
              </a:buClr>
            </a:pPr>
            <a:r>
              <a:rPr lang="en-US" sz="2000" dirty="0"/>
              <a:t>“Non-hit” data cannot be retained more than 60 days</a:t>
            </a:r>
          </a:p>
          <a:p>
            <a:pPr lvl="1">
              <a:buClr>
                <a:srgbClr val="0054A6"/>
              </a:buClr>
            </a:pPr>
            <a:r>
              <a:rPr lang="en-US" sz="2000" dirty="0"/>
              <a:t>Independent, biennial audits required </a:t>
            </a:r>
          </a:p>
          <a:p>
            <a:pPr lvl="2">
              <a:buClr>
                <a:srgbClr val="0054A6"/>
              </a:buClr>
            </a:pPr>
            <a:r>
              <a:rPr lang="en-US" sz="2000" dirty="0"/>
              <a:t>Audit guidance: </a:t>
            </a:r>
            <a:r>
              <a:rPr lang="en-US" sz="2000" dirty="0">
                <a:hlinkClick r:id="rId3"/>
              </a:rPr>
              <a:t>https://mn.gov/admin/assets/ALPRaudit_tcm36-307907.pdf</a:t>
            </a:r>
            <a:r>
              <a:rPr lang="en-US" sz="2000" dirty="0"/>
              <a:t> </a:t>
            </a:r>
          </a:p>
          <a:p>
            <a:pPr lvl="2">
              <a:buClr>
                <a:srgbClr val="0054A6"/>
              </a:buClr>
            </a:pPr>
            <a:r>
              <a:rPr lang="en-US" sz="2000" b="1" dirty="0"/>
              <a:t>Must send audit results to Commissioner of Administration and designated legislative committees</a:t>
            </a:r>
          </a:p>
          <a:p>
            <a:pPr lvl="1">
              <a:buClr>
                <a:srgbClr val="0054A6"/>
              </a:buClr>
            </a:pPr>
            <a:r>
              <a:rPr lang="en-US" sz="2000" dirty="0"/>
              <a:t>Limits on ALPR data sharing among LE</a:t>
            </a:r>
          </a:p>
          <a:p>
            <a:pPr>
              <a:buClr>
                <a:srgbClr val="0054A6"/>
              </a:buClr>
            </a:pPr>
            <a:r>
              <a:rPr lang="en-US" sz="2800" dirty="0"/>
              <a:t>Public data:</a:t>
            </a:r>
          </a:p>
          <a:p>
            <a:pPr lvl="1">
              <a:buClr>
                <a:srgbClr val="0054A6"/>
              </a:buClr>
            </a:pPr>
            <a:r>
              <a:rPr lang="en-US" sz="2000" dirty="0"/>
              <a:t>Public log of ALPR use</a:t>
            </a:r>
          </a:p>
          <a:p>
            <a:pPr lvl="1">
              <a:buClr>
                <a:srgbClr val="0054A6"/>
              </a:buClr>
            </a:pPr>
            <a:r>
              <a:rPr lang="en-US" sz="2000" dirty="0"/>
              <a:t>Whether an ALPR was used in arrest </a:t>
            </a:r>
          </a:p>
          <a:p>
            <a:pPr lvl="1">
              <a:buClr>
                <a:srgbClr val="0054A6"/>
              </a:buClr>
            </a:pPr>
            <a:r>
              <a:rPr lang="en-US" sz="2000" dirty="0"/>
              <a:t>Existence of recording technology is public</a:t>
            </a:r>
          </a:p>
          <a:p>
            <a:pPr lvl="1">
              <a:buClr>
                <a:srgbClr val="0054A6"/>
              </a:buClr>
            </a:pPr>
            <a:r>
              <a:rPr lang="en-US" sz="2000" dirty="0"/>
              <a:t>Data audit trail - unless otherwise classified (See </a:t>
            </a:r>
            <a:r>
              <a:rPr lang="en-US" sz="2000" dirty="0">
                <a:hlinkClick r:id="rId4"/>
              </a:rPr>
              <a:t>AO 26-006</a:t>
            </a:r>
            <a:r>
              <a:rPr lang="en-US" sz="2000" dirty="0"/>
              <a:t>)</a:t>
            </a:r>
          </a:p>
          <a:p>
            <a:pPr>
              <a:buClr>
                <a:srgbClr val="0054A6"/>
              </a:buClr>
            </a:pPr>
            <a:r>
              <a:rPr lang="en-US" sz="2800" dirty="0"/>
              <a:t>ALPR procedures required</a:t>
            </a:r>
          </a:p>
        </p:txBody>
      </p:sp>
      <p:pic>
        <p:nvPicPr>
          <p:cNvPr id="4" name="Picture 3" descr="Automated license plate reader mounted on solar panel pole. ">
            <a:extLst>
              <a:ext uri="{FF2B5EF4-FFF2-40B4-BE49-F238E27FC236}">
                <a16:creationId xmlns:a16="http://schemas.microsoft.com/office/drawing/2014/main" id="{1220A05B-3EAA-7558-6CC6-C51F881AD73D}"/>
              </a:ext>
            </a:extLst>
          </p:cNvPr>
          <p:cNvPicPr>
            <a:picLocks noChangeAspect="1"/>
          </p:cNvPicPr>
          <p:nvPr/>
        </p:nvPicPr>
        <p:blipFill>
          <a:blip r:embed="rId5"/>
          <a:stretch>
            <a:fillRect/>
          </a:stretch>
        </p:blipFill>
        <p:spPr>
          <a:xfrm>
            <a:off x="5715000" y="3657600"/>
            <a:ext cx="2856401" cy="1905000"/>
          </a:xfrm>
          <a:prstGeom prst="rect">
            <a:avLst/>
          </a:prstGeom>
        </p:spPr>
      </p:pic>
    </p:spTree>
    <p:extLst>
      <p:ext uri="{BB962C8B-B14F-4D97-AF65-F5344CB8AC3E}">
        <p14:creationId xmlns:p14="http://schemas.microsoft.com/office/powerpoint/2010/main" val="1706502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28725"/>
          </a:xfrm>
        </p:spPr>
        <p:txBody>
          <a:bodyPr>
            <a:normAutofit/>
          </a:bodyPr>
          <a:lstStyle/>
          <a:p>
            <a:pPr algn="l"/>
            <a:r>
              <a:rPr lang="en-US" sz="3600" dirty="0"/>
              <a:t>Criminal background checks</a:t>
            </a:r>
          </a:p>
        </p:txBody>
      </p:sp>
      <p:sp>
        <p:nvSpPr>
          <p:cNvPr id="3" name="Content Placeholder 2"/>
          <p:cNvSpPr>
            <a:spLocks noGrp="1"/>
          </p:cNvSpPr>
          <p:nvPr>
            <p:ph idx="1"/>
          </p:nvPr>
        </p:nvSpPr>
        <p:spPr>
          <a:xfrm>
            <a:off x="342900" y="1524000"/>
            <a:ext cx="8458200" cy="5105400"/>
          </a:xfrm>
        </p:spPr>
        <p:txBody>
          <a:bodyPr>
            <a:normAutofit lnSpcReduction="10000"/>
          </a:bodyPr>
          <a:lstStyle/>
          <a:p>
            <a:pPr>
              <a:buClr>
                <a:srgbClr val="0054A6"/>
              </a:buClr>
            </a:pPr>
            <a:r>
              <a:rPr lang="en-US" sz="2600" dirty="0"/>
              <a:t>Examples required by law</a:t>
            </a:r>
          </a:p>
          <a:p>
            <a:pPr lvl="1">
              <a:buClr>
                <a:srgbClr val="0054A6"/>
              </a:buClr>
              <a:buSzPct val="90000"/>
              <a:buFont typeface="Wingdings" panose="05000000000000000000" pitchFamily="2" charset="2"/>
              <a:buChar char="§"/>
            </a:pPr>
            <a:r>
              <a:rPr lang="en-US" sz="2200" dirty="0"/>
              <a:t>Law enforcement officers (Minn. Stat. §626.87)</a:t>
            </a:r>
          </a:p>
          <a:p>
            <a:pPr lvl="1">
              <a:buClr>
                <a:srgbClr val="0054A6"/>
              </a:buClr>
              <a:buSzPct val="90000"/>
              <a:buFont typeface="Wingdings" panose="05000000000000000000" pitchFamily="2" charset="2"/>
              <a:buChar char="§"/>
            </a:pPr>
            <a:r>
              <a:rPr lang="en-US" sz="2200" dirty="0"/>
              <a:t>School employees, coaches, volunteers (Minn. Stat. §123B.03)</a:t>
            </a:r>
          </a:p>
          <a:p>
            <a:pPr lvl="1">
              <a:buClr>
                <a:srgbClr val="0054A6"/>
              </a:buClr>
              <a:buSzPct val="90000"/>
              <a:buFont typeface="Wingdings" panose="05000000000000000000" pitchFamily="2" charset="2"/>
              <a:buChar char="§"/>
            </a:pPr>
            <a:r>
              <a:rPr lang="en-US" sz="2200" dirty="0"/>
              <a:t>Human services licensees (Minn. Stat. Ch. 245C)</a:t>
            </a:r>
          </a:p>
          <a:p>
            <a:pPr>
              <a:buClr>
                <a:srgbClr val="0054A6"/>
              </a:buClr>
            </a:pPr>
            <a:r>
              <a:rPr lang="en-US" sz="2600" dirty="0"/>
              <a:t>Private data (data subject has access)</a:t>
            </a:r>
          </a:p>
          <a:p>
            <a:pPr>
              <a:buClr>
                <a:srgbClr val="0054A6"/>
              </a:buClr>
            </a:pPr>
            <a:r>
              <a:rPr lang="en-US" sz="2600" dirty="0"/>
              <a:t>What should LE provide in response to a request?</a:t>
            </a:r>
            <a:endParaRPr lang="en-US" sz="2200" dirty="0"/>
          </a:p>
          <a:p>
            <a:pPr lvl="1">
              <a:buClr>
                <a:srgbClr val="0054A6"/>
              </a:buClr>
              <a:buSzPct val="90000"/>
              <a:buFont typeface="Wingdings" panose="05000000000000000000" pitchFamily="2" charset="2"/>
              <a:buChar char="§"/>
            </a:pPr>
            <a:r>
              <a:rPr lang="en-US" sz="2200" dirty="0"/>
              <a:t>Only public data, or private with consent</a:t>
            </a:r>
          </a:p>
          <a:p>
            <a:pPr lvl="1">
              <a:buClr>
                <a:srgbClr val="0054A6"/>
              </a:buClr>
              <a:buSzPct val="90000"/>
              <a:buFont typeface="Wingdings" panose="05000000000000000000" pitchFamily="2" charset="2"/>
              <a:buChar char="§"/>
            </a:pPr>
            <a:r>
              <a:rPr lang="en-US" sz="2200" dirty="0"/>
              <a:t>No active criminal investigative data</a:t>
            </a:r>
          </a:p>
          <a:p>
            <a:pPr lvl="1">
              <a:buClr>
                <a:srgbClr val="0054A6"/>
              </a:buClr>
              <a:buSzPct val="90000"/>
              <a:buFont typeface="Wingdings" panose="05000000000000000000" pitchFamily="2" charset="2"/>
              <a:buChar char="§"/>
            </a:pPr>
            <a:r>
              <a:rPr lang="en-US" sz="2200" dirty="0"/>
              <a:t>Body camera data? Probably not</a:t>
            </a:r>
          </a:p>
          <a:p>
            <a:pPr lvl="1">
              <a:buClr>
                <a:srgbClr val="0054A6"/>
              </a:buClr>
              <a:buSzPct val="90000"/>
              <a:buFont typeface="Wingdings" panose="05000000000000000000" pitchFamily="2" charset="2"/>
              <a:buChar char="§"/>
            </a:pPr>
            <a:r>
              <a:rPr lang="en-US" sz="2200" dirty="0"/>
              <a:t>Juvenile delinquency data are private and accessible via consent</a:t>
            </a:r>
          </a:p>
          <a:p>
            <a:pPr marL="0" indent="0">
              <a:buClr>
                <a:srgbClr val="0054A6"/>
              </a:buClr>
              <a:buNone/>
            </a:pPr>
            <a:endParaRPr lang="en-US" sz="2600" dirty="0"/>
          </a:p>
        </p:txBody>
      </p:sp>
    </p:spTree>
    <p:extLst>
      <p:ext uri="{BB962C8B-B14F-4D97-AF65-F5344CB8AC3E}">
        <p14:creationId xmlns:p14="http://schemas.microsoft.com/office/powerpoint/2010/main" val="2591871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0"/>
            <a:ext cx="9144000" cy="1238250"/>
          </a:xfrm>
        </p:spPr>
        <p:txBody>
          <a:bodyPr>
            <a:normAutofit/>
          </a:bodyPr>
          <a:lstStyle/>
          <a:p>
            <a:pPr algn="l"/>
            <a:r>
              <a:rPr lang="en-US" sz="3600" dirty="0"/>
              <a:t>Medical information</a:t>
            </a:r>
          </a:p>
        </p:txBody>
      </p:sp>
      <p:sp>
        <p:nvSpPr>
          <p:cNvPr id="3" name="Content Placeholder 2"/>
          <p:cNvSpPr>
            <a:spLocks noGrp="1"/>
          </p:cNvSpPr>
          <p:nvPr>
            <p:ph idx="1"/>
          </p:nvPr>
        </p:nvSpPr>
        <p:spPr>
          <a:xfrm>
            <a:off x="228600" y="1447800"/>
            <a:ext cx="8458200" cy="5029200"/>
          </a:xfrm>
        </p:spPr>
        <p:txBody>
          <a:bodyPr>
            <a:noAutofit/>
          </a:bodyPr>
          <a:lstStyle/>
          <a:p>
            <a:pPr>
              <a:buClr>
                <a:srgbClr val="0054A6"/>
              </a:buClr>
            </a:pPr>
            <a:r>
              <a:rPr lang="en-US" sz="2400" b="1" dirty="0"/>
              <a:t>HIPAA</a:t>
            </a:r>
            <a:r>
              <a:rPr lang="en-US" sz="2400" dirty="0"/>
              <a:t>: complete an internal legal analysis to determine if meets the definition of “covered entity”</a:t>
            </a:r>
          </a:p>
          <a:p>
            <a:pPr lvl="1">
              <a:buClr>
                <a:srgbClr val="0054A6"/>
              </a:buClr>
              <a:buSzPct val="90000"/>
            </a:pPr>
            <a:r>
              <a:rPr lang="en-US" sz="2000" dirty="0"/>
              <a:t>Generally, LEAs are not subject to HIPAA privacy rule</a:t>
            </a:r>
          </a:p>
          <a:p>
            <a:pPr lvl="1">
              <a:buClr>
                <a:srgbClr val="0054A6"/>
              </a:buClr>
              <a:buSzPct val="90000"/>
            </a:pPr>
            <a:r>
              <a:rPr lang="en-US" sz="2000" dirty="0"/>
              <a:t>Possible covered entities: EMT services, group health plans</a:t>
            </a:r>
          </a:p>
          <a:p>
            <a:pPr lvl="1">
              <a:buClr>
                <a:srgbClr val="0054A6"/>
              </a:buClr>
            </a:pPr>
            <a:r>
              <a:rPr lang="en-US" sz="2000" dirty="0"/>
              <a:t>DPO’s HIPAA guidance for government entities: </a:t>
            </a:r>
            <a:r>
              <a:rPr lang="en-US" sz="2000" dirty="0">
                <a:hlinkClick r:id="rId3"/>
              </a:rPr>
              <a:t>https://mn.gov/admin/data-practices/data/types/patient/hipaa/</a:t>
            </a:r>
            <a:r>
              <a:rPr lang="en-US" sz="2000" dirty="0"/>
              <a:t> </a:t>
            </a:r>
          </a:p>
          <a:p>
            <a:pPr>
              <a:buClr>
                <a:srgbClr val="0054A6"/>
              </a:buClr>
            </a:pPr>
            <a:r>
              <a:rPr lang="en-US" sz="2400" b="1" dirty="0"/>
              <a:t>Minnesota Health Records Act</a:t>
            </a:r>
            <a:r>
              <a:rPr lang="en-US" sz="2400" dirty="0"/>
              <a:t> (Minn. Stat. §144.293, </a:t>
            </a:r>
            <a:r>
              <a:rPr lang="en-US" sz="2400" dirty="0" err="1"/>
              <a:t>subd</a:t>
            </a:r>
            <a:r>
              <a:rPr lang="en-US" sz="2400" dirty="0"/>
              <a:t>. 2)</a:t>
            </a:r>
            <a:endParaRPr lang="en-US" sz="2400" b="1" dirty="0"/>
          </a:p>
          <a:p>
            <a:pPr lvl="1">
              <a:buClr>
                <a:srgbClr val="0054A6"/>
              </a:buClr>
            </a:pPr>
            <a:r>
              <a:rPr lang="en-US" sz="2000" dirty="0"/>
              <a:t>Health records received </a:t>
            </a:r>
            <a:r>
              <a:rPr lang="en-US" sz="2000" i="1" dirty="0"/>
              <a:t>directly from a provider</a:t>
            </a:r>
            <a:r>
              <a:rPr lang="en-US" sz="2000" dirty="0"/>
              <a:t> may not be disclosed without consent/specific authority</a:t>
            </a:r>
          </a:p>
          <a:p>
            <a:pPr lvl="1">
              <a:buClr>
                <a:srgbClr val="0054A6"/>
              </a:buClr>
            </a:pPr>
            <a:r>
              <a:rPr lang="en-US" sz="2000" dirty="0"/>
              <a:t>Health information recorded or collected </a:t>
            </a:r>
            <a:r>
              <a:rPr lang="en-US" sz="2000" i="1" dirty="0"/>
              <a:t>by law enforcement</a:t>
            </a:r>
            <a:r>
              <a:rPr lang="en-US" sz="2000" dirty="0"/>
              <a:t> is presumptively public</a:t>
            </a:r>
          </a:p>
          <a:p>
            <a:pPr lvl="1">
              <a:buClr>
                <a:srgbClr val="0054A6"/>
              </a:buClr>
            </a:pPr>
            <a:endParaRPr lang="en-US" sz="2100" dirty="0"/>
          </a:p>
          <a:p>
            <a:pPr>
              <a:buClr>
                <a:srgbClr val="0054A6"/>
              </a:buClr>
            </a:pPr>
            <a:endParaRPr lang="en-US" sz="2400" dirty="0"/>
          </a:p>
          <a:p>
            <a:pPr>
              <a:buClr>
                <a:srgbClr val="0054A6"/>
              </a:buClr>
            </a:pPr>
            <a:endParaRPr lang="en-US" sz="2400" dirty="0"/>
          </a:p>
        </p:txBody>
      </p:sp>
    </p:spTree>
    <p:extLst>
      <p:ext uri="{BB962C8B-B14F-4D97-AF65-F5344CB8AC3E}">
        <p14:creationId xmlns:p14="http://schemas.microsoft.com/office/powerpoint/2010/main" val="2714170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68"/>
            <a:ext cx="8382000" cy="4952932"/>
          </a:xfrm>
        </p:spPr>
        <p:txBody>
          <a:bodyPr>
            <a:noAutofit/>
          </a:bodyPr>
          <a:lstStyle/>
          <a:p>
            <a:pPr marL="0" lvl="0" indent="0">
              <a:buNone/>
            </a:pPr>
            <a:r>
              <a:rPr lang="en-US" sz="2400" dirty="0"/>
              <a:t>During an investigation, police officers photograph the contents of an individual’s medicine cabinet.  Ultimately, the prosecutor declines to pursue the case, and the photographs become inactive criminal investigative data.</a:t>
            </a:r>
          </a:p>
          <a:p>
            <a:pPr marL="0" lvl="0" indent="0">
              <a:buNone/>
            </a:pPr>
            <a:r>
              <a:rPr lang="en-US" sz="2400" dirty="0"/>
              <a:t>How are the photos classified?</a:t>
            </a:r>
          </a:p>
          <a:p>
            <a:pPr marL="0" indent="0">
              <a:buClr>
                <a:srgbClr val="0054A6"/>
              </a:buClr>
              <a:buNone/>
            </a:pPr>
            <a:endParaRPr lang="en-US" sz="2400" dirty="0"/>
          </a:p>
        </p:txBody>
      </p:sp>
      <p:sp>
        <p:nvSpPr>
          <p:cNvPr id="2" name="Title 1"/>
          <p:cNvSpPr>
            <a:spLocks noGrp="1"/>
          </p:cNvSpPr>
          <p:nvPr>
            <p:ph type="title"/>
          </p:nvPr>
        </p:nvSpPr>
        <p:spPr bwMode="ltGray">
          <a:xfrm>
            <a:off x="0" y="0"/>
            <a:ext cx="9144000" cy="1238250"/>
          </a:xfrm>
        </p:spPr>
        <p:txBody>
          <a:bodyPr>
            <a:normAutofit/>
          </a:bodyPr>
          <a:lstStyle/>
          <a:p>
            <a:pPr algn="l"/>
            <a:r>
              <a:rPr lang="en-US" sz="3600" dirty="0"/>
              <a:t>What do you think?</a:t>
            </a:r>
          </a:p>
        </p:txBody>
      </p:sp>
      <p:pic>
        <p:nvPicPr>
          <p:cNvPr id="6" name="Graphic 5" descr="Badge Question Mark with solid fill">
            <a:extLst>
              <a:ext uri="{FF2B5EF4-FFF2-40B4-BE49-F238E27FC236}">
                <a16:creationId xmlns:a16="http://schemas.microsoft.com/office/drawing/2014/main" id="{4274CC93-AC80-4292-8AAD-BC86F201BE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0" y="4724400"/>
            <a:ext cx="1828800" cy="1828800"/>
          </a:xfrm>
          <a:prstGeom prst="rect">
            <a:avLst/>
          </a:prstGeom>
        </p:spPr>
      </p:pic>
      <p:pic>
        <p:nvPicPr>
          <p:cNvPr id="7" name="Picture 6" descr="Rows of prescription bottles on a shelf">
            <a:extLst>
              <a:ext uri="{FF2B5EF4-FFF2-40B4-BE49-F238E27FC236}">
                <a16:creationId xmlns:a16="http://schemas.microsoft.com/office/drawing/2014/main" id="{E6656617-43CA-5EFD-51FC-BB09D9B2E6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0" y="3865948"/>
            <a:ext cx="4038600" cy="2687252"/>
          </a:xfrm>
          <a:prstGeom prst="rect">
            <a:avLst/>
          </a:prstGeom>
        </p:spPr>
      </p:pic>
    </p:spTree>
    <p:extLst>
      <p:ext uri="{BB962C8B-B14F-4D97-AF65-F5344CB8AC3E}">
        <p14:creationId xmlns:p14="http://schemas.microsoft.com/office/powerpoint/2010/main" val="879761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81200"/>
            <a:ext cx="7848600" cy="4495800"/>
          </a:xfrm>
        </p:spPr>
        <p:txBody>
          <a:bodyPr>
            <a:noAutofit/>
          </a:bodyPr>
          <a:lstStyle/>
          <a:p>
            <a:r>
              <a:rPr lang="en-US" sz="2800" dirty="0"/>
              <a:t>The photos are classified as </a:t>
            </a:r>
            <a:r>
              <a:rPr lang="en-US" sz="2800" b="1" dirty="0"/>
              <a:t>public</a:t>
            </a:r>
            <a:endParaRPr lang="en-US" sz="2800" dirty="0"/>
          </a:p>
          <a:p>
            <a:pPr lvl="0"/>
            <a:r>
              <a:rPr lang="en-US" sz="2800" dirty="0"/>
              <a:t>Data are inactive investigative data under 13.82, </a:t>
            </a:r>
            <a:r>
              <a:rPr lang="en-US" sz="2800" dirty="0" err="1"/>
              <a:t>subd</a:t>
            </a:r>
            <a:r>
              <a:rPr lang="en-US" sz="2800" dirty="0"/>
              <a:t>. 7.</a:t>
            </a:r>
          </a:p>
          <a:p>
            <a:pPr lvl="0"/>
            <a:r>
              <a:rPr lang="en-US" sz="2800" dirty="0"/>
              <a:t>PD is not a covered entity for purposes of HIPAA.</a:t>
            </a:r>
          </a:p>
          <a:p>
            <a:pPr lvl="0"/>
            <a:r>
              <a:rPr lang="en-US" sz="2800" dirty="0"/>
              <a:t>The photos are not health records under Minnesota law (not received directly from a health care provider).</a:t>
            </a:r>
          </a:p>
          <a:p>
            <a:pPr marL="0" indent="0">
              <a:buClr>
                <a:srgbClr val="0054A6"/>
              </a:buClr>
              <a:buNone/>
            </a:pPr>
            <a:endParaRPr lang="en-US" sz="3600" dirty="0"/>
          </a:p>
        </p:txBody>
      </p:sp>
      <p:sp>
        <p:nvSpPr>
          <p:cNvPr id="2" name="Title 1"/>
          <p:cNvSpPr>
            <a:spLocks noGrp="1"/>
          </p:cNvSpPr>
          <p:nvPr>
            <p:ph type="title"/>
          </p:nvPr>
        </p:nvSpPr>
        <p:spPr bwMode="ltGray">
          <a:xfrm>
            <a:off x="0" y="0"/>
            <a:ext cx="9144000" cy="1238250"/>
          </a:xfrm>
        </p:spPr>
        <p:txBody>
          <a:bodyPr>
            <a:normAutofit/>
          </a:bodyPr>
          <a:lstStyle/>
          <a:p>
            <a:pPr algn="l"/>
            <a:r>
              <a:rPr lang="en-US" sz="3600" dirty="0"/>
              <a:t>What do you think - Answer</a:t>
            </a:r>
          </a:p>
        </p:txBody>
      </p:sp>
    </p:spTree>
    <p:extLst>
      <p:ext uri="{BB962C8B-B14F-4D97-AF65-F5344CB8AC3E}">
        <p14:creationId xmlns:p14="http://schemas.microsoft.com/office/powerpoint/2010/main" val="1327002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0"/>
            <a:ext cx="9144000" cy="1238250"/>
          </a:xfrm>
        </p:spPr>
        <p:txBody>
          <a:bodyPr>
            <a:normAutofit/>
          </a:bodyPr>
          <a:lstStyle/>
          <a:p>
            <a:pPr algn="l"/>
            <a:r>
              <a:rPr lang="en-US" sz="3600" dirty="0"/>
              <a:t>Domestic abuse data</a:t>
            </a:r>
            <a:br>
              <a:rPr lang="en-US" sz="3600" dirty="0"/>
            </a:br>
            <a:r>
              <a:rPr lang="en-US" sz="2800" dirty="0"/>
              <a:t>Minn. Stat. § 13.80</a:t>
            </a:r>
            <a:endParaRPr lang="en-US" sz="3600" dirty="0">
              <a:solidFill>
                <a:srgbClr val="FF0000"/>
              </a:solidFill>
            </a:endParaRPr>
          </a:p>
        </p:txBody>
      </p:sp>
      <p:sp>
        <p:nvSpPr>
          <p:cNvPr id="3" name="Content Placeholder 2"/>
          <p:cNvSpPr>
            <a:spLocks noGrp="1"/>
          </p:cNvSpPr>
          <p:nvPr>
            <p:ph idx="1"/>
          </p:nvPr>
        </p:nvSpPr>
        <p:spPr>
          <a:xfrm>
            <a:off x="457200" y="1524000"/>
            <a:ext cx="8229600" cy="5105400"/>
          </a:xfrm>
        </p:spPr>
        <p:txBody>
          <a:bodyPr>
            <a:noAutofit/>
          </a:bodyPr>
          <a:lstStyle/>
          <a:p>
            <a:pPr>
              <a:buClr>
                <a:srgbClr val="0054A6"/>
              </a:buClr>
            </a:pPr>
            <a:r>
              <a:rPr lang="en-US" sz="2600" dirty="0"/>
              <a:t>Data collected pursuant to the Domestic Abuse Act = confidential</a:t>
            </a:r>
          </a:p>
          <a:p>
            <a:pPr lvl="1">
              <a:buClr>
                <a:srgbClr val="0054A6"/>
              </a:buClr>
            </a:pPr>
            <a:r>
              <a:rPr lang="en-US" sz="2400" dirty="0"/>
              <a:t>data that your agency receives from the courts to serve an OFP </a:t>
            </a:r>
          </a:p>
          <a:p>
            <a:pPr lvl="1">
              <a:buClr>
                <a:srgbClr val="0054A6"/>
              </a:buClr>
            </a:pPr>
            <a:r>
              <a:rPr lang="en-US" sz="2400" dirty="0"/>
              <a:t>Once a temporary court order is executed or served – data classified by section 13.82</a:t>
            </a:r>
          </a:p>
          <a:p>
            <a:pPr>
              <a:buClr>
                <a:srgbClr val="0054A6"/>
              </a:buClr>
            </a:pPr>
            <a:r>
              <a:rPr lang="en-US" sz="2600" dirty="0"/>
              <a:t>Must provide </a:t>
            </a:r>
            <a:r>
              <a:rPr lang="en-US" sz="2600" i="1" dirty="0"/>
              <a:t>public</a:t>
            </a:r>
            <a:r>
              <a:rPr lang="en-US" sz="2600" dirty="0"/>
              <a:t> data and certain reports to victim, victim’s attorney, or an organization designated by the OJP </a:t>
            </a:r>
            <a:r>
              <a:rPr lang="en-US" sz="2600" i="1" dirty="0"/>
              <a:t>for free</a:t>
            </a:r>
            <a:r>
              <a:rPr lang="en-US" sz="2600" dirty="0"/>
              <a:t>.</a:t>
            </a:r>
          </a:p>
          <a:p>
            <a:pPr>
              <a:buClr>
                <a:srgbClr val="0054A6"/>
              </a:buClr>
            </a:pPr>
            <a:r>
              <a:rPr lang="en-US" sz="2600" dirty="0"/>
              <a:t>Victims can also access </a:t>
            </a:r>
            <a:r>
              <a:rPr lang="en-US" sz="2600" i="1" dirty="0"/>
              <a:t>active</a:t>
            </a:r>
            <a:r>
              <a:rPr lang="en-US" sz="2600" dirty="0"/>
              <a:t> investigative data upon written request to the prosecutor (section 13.82, </a:t>
            </a:r>
            <a:r>
              <a:rPr lang="en-US" sz="2600" dirty="0" err="1"/>
              <a:t>subd</a:t>
            </a:r>
            <a:r>
              <a:rPr lang="en-US" sz="2600" dirty="0"/>
              <a:t>. 13)</a:t>
            </a:r>
          </a:p>
          <a:p>
            <a:pPr>
              <a:buClr>
                <a:srgbClr val="0054A6"/>
              </a:buClr>
            </a:pPr>
            <a:endParaRPr lang="en-US" sz="2800" dirty="0"/>
          </a:p>
        </p:txBody>
      </p:sp>
    </p:spTree>
    <p:extLst>
      <p:ext uri="{BB962C8B-B14F-4D97-AF65-F5344CB8AC3E}">
        <p14:creationId xmlns:p14="http://schemas.microsoft.com/office/powerpoint/2010/main" val="606900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0"/>
            <a:ext cx="9144000" cy="1238250"/>
          </a:xfrm>
        </p:spPr>
        <p:txBody>
          <a:bodyPr>
            <a:normAutofit/>
          </a:bodyPr>
          <a:lstStyle/>
          <a:p>
            <a:pPr algn="l"/>
            <a:r>
              <a:rPr lang="en-US" sz="3600" dirty="0"/>
              <a:t>Personnel data in law enforcement agencies</a:t>
            </a:r>
            <a:br>
              <a:rPr lang="en-US" sz="3600" dirty="0"/>
            </a:br>
            <a:r>
              <a:rPr lang="en-US" sz="2800" dirty="0"/>
              <a:t>Minn. Stat. §§ 13.43, 626.8457</a:t>
            </a:r>
            <a:endParaRPr lang="en-US" sz="3600" dirty="0"/>
          </a:p>
        </p:txBody>
      </p:sp>
      <p:sp>
        <p:nvSpPr>
          <p:cNvPr id="5" name="Content Placeholder 4">
            <a:extLst>
              <a:ext uri="{FF2B5EF4-FFF2-40B4-BE49-F238E27FC236}">
                <a16:creationId xmlns:a16="http://schemas.microsoft.com/office/drawing/2014/main" id="{AC549753-0D3B-E59C-6153-D885667FA000}"/>
              </a:ext>
            </a:extLst>
          </p:cNvPr>
          <p:cNvSpPr>
            <a:spLocks noGrp="1"/>
          </p:cNvSpPr>
          <p:nvPr>
            <p:ph idx="1"/>
          </p:nvPr>
        </p:nvSpPr>
        <p:spPr>
          <a:xfrm>
            <a:off x="628650" y="1676400"/>
            <a:ext cx="7981950" cy="4876800"/>
          </a:xfrm>
        </p:spPr>
        <p:txBody>
          <a:bodyPr>
            <a:normAutofit lnSpcReduction="10000"/>
          </a:bodyPr>
          <a:lstStyle/>
          <a:p>
            <a:pPr>
              <a:buClr>
                <a:srgbClr val="0054A6"/>
              </a:buClr>
            </a:pPr>
            <a:r>
              <a:rPr lang="en-US" sz="2800" dirty="0"/>
              <a:t>LEAs are also employers</a:t>
            </a:r>
          </a:p>
          <a:p>
            <a:pPr>
              <a:buClr>
                <a:srgbClr val="0054A6"/>
              </a:buClr>
            </a:pPr>
            <a:r>
              <a:rPr lang="en-US" sz="2800" dirty="0"/>
              <a:t>Data maintained as IA/personnel data classified by § 13.43</a:t>
            </a:r>
          </a:p>
          <a:p>
            <a:pPr>
              <a:buClr>
                <a:srgbClr val="0054A6"/>
              </a:buClr>
            </a:pPr>
            <a:r>
              <a:rPr lang="en-US" sz="2800" dirty="0"/>
              <a:t>The same data might also be maintained as law enforcement data under § 13.82</a:t>
            </a:r>
          </a:p>
          <a:p>
            <a:pPr>
              <a:buClr>
                <a:srgbClr val="0054A6"/>
              </a:buClr>
            </a:pPr>
            <a:r>
              <a:rPr lang="en-US" sz="2800" dirty="0"/>
              <a:t>Arrest, request for service, and response or incident data regarding agency staff are always public</a:t>
            </a:r>
          </a:p>
          <a:p>
            <a:pPr lvl="1">
              <a:buClr>
                <a:srgbClr val="0054A6"/>
              </a:buClr>
              <a:buSzPct val="90000"/>
            </a:pPr>
            <a:r>
              <a:rPr lang="en-US" sz="2400" dirty="0"/>
              <a:t>No exception even if used in personnel/internal affairs investigation</a:t>
            </a:r>
          </a:p>
          <a:p>
            <a:pPr lvl="1">
              <a:buClr>
                <a:srgbClr val="0054A6"/>
              </a:buClr>
              <a:buSzPct val="90000"/>
            </a:pPr>
            <a:r>
              <a:rPr lang="en-US" sz="2400" dirty="0"/>
              <a:t>Can never be withheld as private personnel data</a:t>
            </a:r>
          </a:p>
        </p:txBody>
      </p:sp>
    </p:spTree>
    <p:extLst>
      <p:ext uri="{BB962C8B-B14F-4D97-AF65-F5344CB8AC3E}">
        <p14:creationId xmlns:p14="http://schemas.microsoft.com/office/powerpoint/2010/main" val="334652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406AD-783E-8581-8FB7-FC940E0AE0C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A26F9BA-7A52-7CBC-8A20-3BD4698A57D8}"/>
              </a:ext>
            </a:extLst>
          </p:cNvPr>
          <p:cNvSpPr>
            <a:spLocks noGrp="1"/>
          </p:cNvSpPr>
          <p:nvPr>
            <p:ph type="title"/>
          </p:nvPr>
        </p:nvSpPr>
        <p:spPr bwMode="ltGray">
          <a:xfrm>
            <a:off x="533400" y="124690"/>
            <a:ext cx="8001000" cy="838201"/>
          </a:xfrm>
        </p:spPr>
        <p:txBody>
          <a:bodyPr>
            <a:normAutofit/>
          </a:bodyPr>
          <a:lstStyle/>
          <a:p>
            <a:pPr algn="l"/>
            <a:r>
              <a:rPr lang="en-US" sz="3600" dirty="0"/>
              <a:t>Agenda</a:t>
            </a:r>
          </a:p>
        </p:txBody>
      </p:sp>
      <p:graphicFrame>
        <p:nvGraphicFramePr>
          <p:cNvPr id="7" name="Table Placeholder 3">
            <a:extLst>
              <a:ext uri="{FF2B5EF4-FFF2-40B4-BE49-F238E27FC236}">
                <a16:creationId xmlns:a16="http://schemas.microsoft.com/office/drawing/2014/main" id="{B7A56A6D-96AF-9802-457C-B551982D35C3}"/>
              </a:ext>
            </a:extLst>
          </p:cNvPr>
          <p:cNvGraphicFramePr>
            <a:graphicFrameLocks/>
          </p:cNvGraphicFramePr>
          <p:nvPr>
            <p:extLst>
              <p:ext uri="{D42A27DB-BD31-4B8C-83A1-F6EECF244321}">
                <p14:modId xmlns:p14="http://schemas.microsoft.com/office/powerpoint/2010/main" val="1631702713"/>
              </p:ext>
            </p:extLst>
          </p:nvPr>
        </p:nvGraphicFramePr>
        <p:xfrm>
          <a:off x="590550" y="1524000"/>
          <a:ext cx="7867650" cy="5029206"/>
        </p:xfrm>
        <a:graphic>
          <a:graphicData uri="http://schemas.openxmlformats.org/drawingml/2006/table">
            <a:tbl>
              <a:tblPr firstRow="1" bandRow="1">
                <a:tableStyleId>{5C22544A-7EE6-4342-B048-85BDC9FD1C3A}</a:tableStyleId>
              </a:tblPr>
              <a:tblGrid>
                <a:gridCol w="1121235">
                  <a:extLst>
                    <a:ext uri="{9D8B030D-6E8A-4147-A177-3AD203B41FA5}">
                      <a16:colId xmlns:a16="http://schemas.microsoft.com/office/drawing/2014/main" val="20000"/>
                    </a:ext>
                  </a:extLst>
                </a:gridCol>
                <a:gridCol w="6746415">
                  <a:extLst>
                    <a:ext uri="{9D8B030D-6E8A-4147-A177-3AD203B41FA5}">
                      <a16:colId xmlns:a16="http://schemas.microsoft.com/office/drawing/2014/main" val="20001"/>
                    </a:ext>
                  </a:extLst>
                </a:gridCol>
              </a:tblGrid>
              <a:tr h="359229">
                <a:tc>
                  <a:txBody>
                    <a:bodyPr/>
                    <a:lstStyle/>
                    <a:p>
                      <a:endParaRPr lang="en-US" strike="sngStrike" dirty="0"/>
                    </a:p>
                  </a:txBody>
                  <a:tcPr/>
                </a:tc>
                <a:tc>
                  <a:txBody>
                    <a:bodyPr/>
                    <a:lstStyle/>
                    <a:p>
                      <a:endParaRPr lang="en-US" strike="sngStrike" dirty="0"/>
                    </a:p>
                  </a:txBody>
                  <a:tcPr/>
                </a:tc>
                <a:extLst>
                  <a:ext uri="{0D108BD9-81ED-4DB2-BD59-A6C34878D82A}">
                    <a16:rowId xmlns:a16="http://schemas.microsoft.com/office/drawing/2014/main" val="10000"/>
                  </a:ext>
                </a:extLst>
              </a:tr>
              <a:tr h="359229">
                <a:tc>
                  <a:txBody>
                    <a:bodyPr/>
                    <a:lstStyle/>
                    <a:p>
                      <a:r>
                        <a:rPr lang="en-US" strike="sngStrike" baseline="0" dirty="0"/>
                        <a:t>8:30</a:t>
                      </a:r>
                    </a:p>
                  </a:txBody>
                  <a:tcPr/>
                </a:tc>
                <a:tc>
                  <a:txBody>
                    <a:bodyPr/>
                    <a:lstStyle/>
                    <a:p>
                      <a:r>
                        <a:rPr lang="en-US" strike="sngStrike" baseline="0" dirty="0"/>
                        <a:t>Welcome and Introductions</a:t>
                      </a:r>
                    </a:p>
                  </a:txBody>
                  <a:tcPr/>
                </a:tc>
                <a:extLst>
                  <a:ext uri="{0D108BD9-81ED-4DB2-BD59-A6C34878D82A}">
                    <a16:rowId xmlns:a16="http://schemas.microsoft.com/office/drawing/2014/main" val="10001"/>
                  </a:ext>
                </a:extLst>
              </a:tr>
              <a:tr h="359229">
                <a:tc>
                  <a:txBody>
                    <a:bodyPr/>
                    <a:lstStyle/>
                    <a:p>
                      <a:r>
                        <a:rPr lang="en-US" strike="sngStrike" baseline="0" dirty="0"/>
                        <a:t>8:45</a:t>
                      </a:r>
                    </a:p>
                  </a:txBody>
                  <a:tcPr/>
                </a:tc>
                <a:tc>
                  <a:txBody>
                    <a:bodyPr/>
                    <a:lstStyle/>
                    <a:p>
                      <a:r>
                        <a:rPr lang="en-US" strike="sngStrike" baseline="0" dirty="0"/>
                        <a:t>Law Enforcement Data Overview</a:t>
                      </a:r>
                    </a:p>
                  </a:txBody>
                  <a:tcPr/>
                </a:tc>
                <a:extLst>
                  <a:ext uri="{0D108BD9-81ED-4DB2-BD59-A6C34878D82A}">
                    <a16:rowId xmlns:a16="http://schemas.microsoft.com/office/drawing/2014/main" val="10002"/>
                  </a:ext>
                </a:extLst>
              </a:tr>
              <a:tr h="359229">
                <a:tc>
                  <a:txBody>
                    <a:bodyPr/>
                    <a:lstStyle/>
                    <a:p>
                      <a:r>
                        <a:rPr lang="en-US" strike="sngStrike" baseline="0" dirty="0"/>
                        <a:t>10:00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sngStrike" baseline="0" dirty="0"/>
                        <a:t>Break</a:t>
                      </a:r>
                    </a:p>
                  </a:txBody>
                  <a:tcPr/>
                </a:tc>
                <a:extLst>
                  <a:ext uri="{0D108BD9-81ED-4DB2-BD59-A6C34878D82A}">
                    <a16:rowId xmlns:a16="http://schemas.microsoft.com/office/drawing/2014/main" val="10003"/>
                  </a:ext>
                </a:extLst>
              </a:tr>
              <a:tr h="359229">
                <a:tc>
                  <a:txBody>
                    <a:bodyPr/>
                    <a:lstStyle/>
                    <a:p>
                      <a:r>
                        <a:rPr lang="en-US" strike="sngStrike" baseline="0" dirty="0"/>
                        <a:t>10:15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sngStrike" baseline="0" dirty="0"/>
                        <a:t>Protected Identities &amp; Morning Scenarios</a:t>
                      </a:r>
                    </a:p>
                  </a:txBody>
                  <a:tcPr/>
                </a:tc>
                <a:extLst>
                  <a:ext uri="{0D108BD9-81ED-4DB2-BD59-A6C34878D82A}">
                    <a16:rowId xmlns:a16="http://schemas.microsoft.com/office/drawing/2014/main" val="10004"/>
                  </a:ext>
                </a:extLst>
              </a:tr>
              <a:tr h="359229">
                <a:tc>
                  <a:txBody>
                    <a:bodyPr/>
                    <a:lstStyle/>
                    <a:p>
                      <a:r>
                        <a:rPr lang="en-US" strike="sngStrike" baseline="0" dirty="0"/>
                        <a:t>11:30</a:t>
                      </a:r>
                    </a:p>
                  </a:txBody>
                  <a:tcPr/>
                </a:tc>
                <a:tc>
                  <a:txBody>
                    <a:bodyPr/>
                    <a:lstStyle/>
                    <a:p>
                      <a:r>
                        <a:rPr lang="en-US" strike="sngStrike" baseline="0" dirty="0"/>
                        <a:t>Maltreatment data</a:t>
                      </a:r>
                    </a:p>
                  </a:txBody>
                  <a:tcPr/>
                </a:tc>
                <a:extLst>
                  <a:ext uri="{0D108BD9-81ED-4DB2-BD59-A6C34878D82A}">
                    <a16:rowId xmlns:a16="http://schemas.microsoft.com/office/drawing/2014/main" val="10005"/>
                  </a:ext>
                </a:extLst>
              </a:tr>
              <a:tr h="359229">
                <a:tc>
                  <a:txBody>
                    <a:bodyPr/>
                    <a:lstStyle/>
                    <a:p>
                      <a:r>
                        <a:rPr lang="en-US" strike="sngStrike" baseline="0" dirty="0"/>
                        <a:t>Noon</a:t>
                      </a:r>
                    </a:p>
                  </a:txBody>
                  <a:tcPr/>
                </a:tc>
                <a:tc>
                  <a:txBody>
                    <a:bodyPr/>
                    <a:lstStyle/>
                    <a:p>
                      <a:pPr>
                        <a:buNone/>
                      </a:pPr>
                      <a:r>
                        <a:rPr lang="en-US" strike="sngStrike" baseline="0" dirty="0"/>
                        <a:t>Lunch</a:t>
                      </a:r>
                    </a:p>
                  </a:txBody>
                  <a:tcPr/>
                </a:tc>
                <a:extLst>
                  <a:ext uri="{0D108BD9-81ED-4DB2-BD59-A6C34878D82A}">
                    <a16:rowId xmlns:a16="http://schemas.microsoft.com/office/drawing/2014/main" val="10006"/>
                  </a:ext>
                </a:extLst>
              </a:tr>
              <a:tr h="359229">
                <a:tc>
                  <a:txBody>
                    <a:bodyPr/>
                    <a:lstStyle/>
                    <a:p>
                      <a:r>
                        <a:rPr lang="en-US" dirty="0"/>
                        <a:t>1:00</a:t>
                      </a:r>
                    </a:p>
                  </a:txBody>
                  <a:tcPr/>
                </a:tc>
                <a:tc>
                  <a:txBody>
                    <a:bodyPr/>
                    <a:lstStyle/>
                    <a:p>
                      <a:r>
                        <a:rPr lang="en-US" dirty="0"/>
                        <a:t>Law enforcement video discussion</a:t>
                      </a:r>
                    </a:p>
                  </a:txBody>
                  <a:tcPr/>
                </a:tc>
                <a:extLst>
                  <a:ext uri="{0D108BD9-81ED-4DB2-BD59-A6C34878D82A}">
                    <a16:rowId xmlns:a16="http://schemas.microsoft.com/office/drawing/2014/main" val="10007"/>
                  </a:ext>
                </a:extLst>
              </a:tr>
              <a:tr h="359229">
                <a:tc>
                  <a:txBody>
                    <a:bodyPr/>
                    <a:lstStyle/>
                    <a:p>
                      <a:r>
                        <a:rPr lang="en-US" dirty="0"/>
                        <a:t>1:45</a:t>
                      </a:r>
                    </a:p>
                  </a:txBody>
                  <a:tcPr/>
                </a:tc>
                <a:tc>
                  <a:txBody>
                    <a:bodyPr/>
                    <a:lstStyle/>
                    <a:p>
                      <a:r>
                        <a:rPr lang="en-US" dirty="0"/>
                        <a:t>Miscellaneous provisions</a:t>
                      </a:r>
                    </a:p>
                  </a:txBody>
                  <a:tcPr/>
                </a:tc>
                <a:extLst>
                  <a:ext uri="{0D108BD9-81ED-4DB2-BD59-A6C34878D82A}">
                    <a16:rowId xmlns:a16="http://schemas.microsoft.com/office/drawing/2014/main" val="3140231762"/>
                  </a:ext>
                </a:extLst>
              </a:tr>
              <a:tr h="359229">
                <a:tc>
                  <a:txBody>
                    <a:bodyPr/>
                    <a:lstStyle/>
                    <a:p>
                      <a:r>
                        <a:rPr lang="en-US" dirty="0"/>
                        <a:t>2:00</a:t>
                      </a:r>
                    </a:p>
                  </a:txBody>
                  <a:tcPr/>
                </a:tc>
                <a:tc>
                  <a:txBody>
                    <a:bodyPr/>
                    <a:lstStyle/>
                    <a:p>
                      <a:r>
                        <a:rPr lang="en-US" dirty="0"/>
                        <a:t>Break</a:t>
                      </a:r>
                    </a:p>
                  </a:txBody>
                  <a:tcPr/>
                </a:tc>
                <a:extLst>
                  <a:ext uri="{0D108BD9-81ED-4DB2-BD59-A6C34878D82A}">
                    <a16:rowId xmlns:a16="http://schemas.microsoft.com/office/drawing/2014/main" val="10009"/>
                  </a:ext>
                </a:extLst>
              </a:tr>
              <a:tr h="359229">
                <a:tc>
                  <a:txBody>
                    <a:bodyPr/>
                    <a:lstStyle/>
                    <a:p>
                      <a:r>
                        <a:rPr lang="en-US" dirty="0"/>
                        <a:t>2:15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Miscellaneous provisions, cont.</a:t>
                      </a:r>
                    </a:p>
                  </a:txBody>
                  <a:tcPr/>
                </a:tc>
                <a:extLst>
                  <a:ext uri="{0D108BD9-81ED-4DB2-BD59-A6C34878D82A}">
                    <a16:rowId xmlns:a16="http://schemas.microsoft.com/office/drawing/2014/main" val="2257105351"/>
                  </a:ext>
                </a:extLst>
              </a:tr>
              <a:tr h="359229">
                <a:tc>
                  <a:txBody>
                    <a:bodyPr/>
                    <a:lstStyle/>
                    <a:p>
                      <a:r>
                        <a:rPr lang="en-US" dirty="0"/>
                        <a:t>2:45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Afternoon law enforcement data scenarios</a:t>
                      </a:r>
                    </a:p>
                  </a:txBody>
                  <a:tcPr/>
                </a:tc>
                <a:extLst>
                  <a:ext uri="{0D108BD9-81ED-4DB2-BD59-A6C34878D82A}">
                    <a16:rowId xmlns:a16="http://schemas.microsoft.com/office/drawing/2014/main" val="10010"/>
                  </a:ext>
                </a:extLst>
              </a:tr>
              <a:tr h="359229">
                <a:tc>
                  <a:txBody>
                    <a:bodyPr/>
                    <a:lstStyle/>
                    <a:p>
                      <a:r>
                        <a:rPr lang="en-US" dirty="0"/>
                        <a:t>3:15</a:t>
                      </a:r>
                    </a:p>
                  </a:txBody>
                  <a:tcPr/>
                </a:tc>
                <a:tc>
                  <a:txBody>
                    <a:bodyPr/>
                    <a:lstStyle/>
                    <a:p>
                      <a:r>
                        <a:rPr lang="en-US" dirty="0"/>
                        <a:t>Final debrief, general Q&amp;A, evaluations</a:t>
                      </a:r>
                    </a:p>
                  </a:txBody>
                  <a:tcPr/>
                </a:tc>
                <a:extLst>
                  <a:ext uri="{0D108BD9-81ED-4DB2-BD59-A6C34878D82A}">
                    <a16:rowId xmlns:a16="http://schemas.microsoft.com/office/drawing/2014/main" val="10011"/>
                  </a:ext>
                </a:extLst>
              </a:tr>
              <a:tr h="359229">
                <a:tc>
                  <a:txBody>
                    <a:bodyPr/>
                    <a:lstStyle/>
                    <a:p>
                      <a:r>
                        <a:rPr lang="en-US" dirty="0"/>
                        <a:t>3:30</a:t>
                      </a:r>
                    </a:p>
                  </a:txBody>
                  <a:tcPr/>
                </a:tc>
                <a:tc>
                  <a:txBody>
                    <a:bodyPr/>
                    <a:lstStyle/>
                    <a:p>
                      <a:r>
                        <a:rPr lang="en-US" dirty="0"/>
                        <a:t>End of day</a:t>
                      </a:r>
                    </a:p>
                  </a:txBody>
                  <a:tcPr/>
                </a:tc>
                <a:extLst>
                  <a:ext uri="{0D108BD9-81ED-4DB2-BD59-A6C34878D82A}">
                    <a16:rowId xmlns:a16="http://schemas.microsoft.com/office/drawing/2014/main" val="489582710"/>
                  </a:ext>
                </a:extLst>
              </a:tr>
            </a:tbl>
          </a:graphicData>
        </a:graphic>
      </p:graphicFrame>
    </p:spTree>
    <p:extLst>
      <p:ext uri="{BB962C8B-B14F-4D97-AF65-F5344CB8AC3E}">
        <p14:creationId xmlns:p14="http://schemas.microsoft.com/office/powerpoint/2010/main" val="3405890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0"/>
            <a:ext cx="9144000" cy="1238250"/>
          </a:xfrm>
        </p:spPr>
        <p:txBody>
          <a:bodyPr>
            <a:normAutofit/>
          </a:bodyPr>
          <a:lstStyle/>
          <a:p>
            <a:pPr algn="l"/>
            <a:r>
              <a:rPr lang="en-US" sz="3200" dirty="0"/>
              <a:t>Sharing with POST</a:t>
            </a:r>
            <a:br>
              <a:rPr lang="en-US" sz="3600" dirty="0"/>
            </a:br>
            <a:r>
              <a:rPr lang="en-US" sz="2400" dirty="0"/>
              <a:t>Minn. Stat. § 626.8457</a:t>
            </a:r>
            <a:endParaRPr lang="en-US" sz="3600" dirty="0"/>
          </a:p>
        </p:txBody>
      </p:sp>
      <p:sp>
        <p:nvSpPr>
          <p:cNvPr id="5" name="Content Placeholder 4">
            <a:extLst>
              <a:ext uri="{FF2B5EF4-FFF2-40B4-BE49-F238E27FC236}">
                <a16:creationId xmlns:a16="http://schemas.microsoft.com/office/drawing/2014/main" id="{AC549753-0D3B-E59C-6153-D885667FA000}"/>
              </a:ext>
            </a:extLst>
          </p:cNvPr>
          <p:cNvSpPr>
            <a:spLocks noGrp="1"/>
          </p:cNvSpPr>
          <p:nvPr>
            <p:ph idx="1"/>
          </p:nvPr>
        </p:nvSpPr>
        <p:spPr>
          <a:xfrm>
            <a:off x="685800" y="1600200"/>
            <a:ext cx="7981950" cy="4876800"/>
          </a:xfrm>
        </p:spPr>
        <p:txBody>
          <a:bodyPr>
            <a:normAutofit/>
          </a:bodyPr>
          <a:lstStyle/>
          <a:p>
            <a:pPr>
              <a:buClr>
                <a:srgbClr val="0054A6"/>
              </a:buClr>
              <a:buSzPct val="90000"/>
            </a:pPr>
            <a:r>
              <a:rPr lang="en-US" sz="2800" dirty="0"/>
              <a:t>Certain data must be shared with POST Board</a:t>
            </a:r>
          </a:p>
          <a:p>
            <a:pPr lvl="1">
              <a:buClr>
                <a:srgbClr val="0054A6"/>
              </a:buClr>
              <a:buSzPct val="90000"/>
            </a:pPr>
            <a:r>
              <a:rPr lang="en-US" sz="2400" dirty="0"/>
              <a:t>LEAs must share public and private data on individual officers for peace officer database</a:t>
            </a:r>
          </a:p>
          <a:p>
            <a:pPr lvl="2">
              <a:buClr>
                <a:srgbClr val="0054A6"/>
              </a:buClr>
              <a:buSzPct val="90000"/>
            </a:pPr>
            <a:r>
              <a:rPr lang="en-US" sz="1800" dirty="0"/>
              <a:t>Reporting obligation is ongoing; must be updated within 30 days of final disposition</a:t>
            </a:r>
          </a:p>
          <a:p>
            <a:pPr lvl="1">
              <a:buClr>
                <a:srgbClr val="0054A6"/>
              </a:buClr>
              <a:buSzPct val="90000"/>
            </a:pPr>
            <a:r>
              <a:rPr lang="en-US" sz="2400" dirty="0"/>
              <a:t>Must cooperate with Board’s licensing investigations and data requests</a:t>
            </a:r>
          </a:p>
          <a:p>
            <a:pPr lvl="2">
              <a:buClr>
                <a:srgbClr val="0054A6"/>
              </a:buClr>
              <a:buSzPct val="90000"/>
            </a:pPr>
            <a:r>
              <a:rPr lang="en-US" sz="1800" dirty="0"/>
              <a:t>Must provide public and private data about alleged misconduct upon request</a:t>
            </a:r>
          </a:p>
          <a:p>
            <a:pPr lvl="2"/>
            <a:r>
              <a:rPr lang="en-US" sz="1700" dirty="0">
                <a:latin typeface="Calibri" panose="020F0502020204030204" pitchFamily="34" charset="0"/>
                <a:ea typeface="Calibri" panose="020F0502020204030204" pitchFamily="34" charset="0"/>
              </a:rPr>
              <a:t>C</a:t>
            </a:r>
            <a:r>
              <a:rPr lang="en-US" sz="1700" dirty="0">
                <a:effectLst/>
                <a:latin typeface="Calibri" panose="020F0502020204030204" pitchFamily="34" charset="0"/>
                <a:ea typeface="Calibri" panose="020F0502020204030204" pitchFamily="34" charset="0"/>
              </a:rPr>
              <a:t>onfidential data must be shared if the Board requests it and needs it for their misconduct investigations  </a:t>
            </a:r>
            <a:endParaRPr lang="en-US" sz="1700" dirty="0"/>
          </a:p>
        </p:txBody>
      </p:sp>
    </p:spTree>
    <p:extLst>
      <p:ext uri="{BB962C8B-B14F-4D97-AF65-F5344CB8AC3E}">
        <p14:creationId xmlns:p14="http://schemas.microsoft.com/office/powerpoint/2010/main" val="1602315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32C25-B8FD-1875-03D2-F04A1A8536C2}"/>
              </a:ext>
            </a:extLst>
          </p:cNvPr>
          <p:cNvSpPr>
            <a:spLocks noGrp="1"/>
          </p:cNvSpPr>
          <p:nvPr>
            <p:ph type="title"/>
          </p:nvPr>
        </p:nvSpPr>
        <p:spPr>
          <a:xfrm>
            <a:off x="45554" y="76200"/>
            <a:ext cx="7886700" cy="914400"/>
          </a:xfrm>
        </p:spPr>
        <p:txBody>
          <a:bodyPr>
            <a:normAutofit/>
          </a:bodyPr>
          <a:lstStyle/>
          <a:p>
            <a:pPr algn="l"/>
            <a:r>
              <a:rPr lang="en-US" sz="3600" dirty="0"/>
              <a:t>More miscellaneous provisions</a:t>
            </a:r>
          </a:p>
        </p:txBody>
      </p:sp>
      <p:sp>
        <p:nvSpPr>
          <p:cNvPr id="3" name="Content Placeholder 2">
            <a:extLst>
              <a:ext uri="{FF2B5EF4-FFF2-40B4-BE49-F238E27FC236}">
                <a16:creationId xmlns:a16="http://schemas.microsoft.com/office/drawing/2014/main" id="{4D6D232D-5662-F581-6306-6E9E249053D9}"/>
              </a:ext>
            </a:extLst>
          </p:cNvPr>
          <p:cNvSpPr>
            <a:spLocks noGrp="1"/>
          </p:cNvSpPr>
          <p:nvPr>
            <p:ph idx="1"/>
          </p:nvPr>
        </p:nvSpPr>
        <p:spPr/>
        <p:txBody>
          <a:bodyPr>
            <a:normAutofit/>
          </a:bodyPr>
          <a:lstStyle/>
          <a:p>
            <a:r>
              <a:rPr lang="en-US" sz="2400" dirty="0"/>
              <a:t>Security information, section 13.37</a:t>
            </a:r>
          </a:p>
          <a:p>
            <a:r>
              <a:rPr lang="en-US" sz="2400" dirty="0"/>
              <a:t>Child maltreatment interview recordings, section 13.821</a:t>
            </a:r>
          </a:p>
          <a:p>
            <a:r>
              <a:rPr lang="en-US" sz="2400" dirty="0"/>
              <a:t>Mental health data, section 13.46</a:t>
            </a:r>
          </a:p>
          <a:p>
            <a:r>
              <a:rPr lang="en-US" sz="2400" dirty="0"/>
              <a:t>U-visa certification private data, section 611A.95, subd. 3.</a:t>
            </a:r>
          </a:p>
          <a:p>
            <a:r>
              <a:rPr lang="en-US" sz="2400" dirty="0"/>
              <a:t>See also, Handout 205</a:t>
            </a:r>
          </a:p>
          <a:p>
            <a:endParaRPr lang="en-US" sz="2400" dirty="0"/>
          </a:p>
        </p:txBody>
      </p:sp>
    </p:spTree>
    <p:extLst>
      <p:ext uri="{BB962C8B-B14F-4D97-AF65-F5344CB8AC3E}">
        <p14:creationId xmlns:p14="http://schemas.microsoft.com/office/powerpoint/2010/main" val="2428022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09674"/>
          </a:xfrm>
        </p:spPr>
        <p:txBody>
          <a:bodyPr>
            <a:normAutofit/>
          </a:bodyPr>
          <a:lstStyle/>
          <a:p>
            <a:pPr algn="l"/>
            <a:r>
              <a:rPr lang="en-US" sz="3600"/>
              <a:t>Required LE policies and procedures</a:t>
            </a:r>
            <a:endParaRPr lang="en-US" sz="3600" dirty="0"/>
          </a:p>
        </p:txBody>
      </p:sp>
      <p:sp>
        <p:nvSpPr>
          <p:cNvPr id="3" name="Content Placeholder 2"/>
          <p:cNvSpPr>
            <a:spLocks noGrp="1"/>
          </p:cNvSpPr>
          <p:nvPr>
            <p:ph idx="1"/>
          </p:nvPr>
        </p:nvSpPr>
        <p:spPr>
          <a:xfrm>
            <a:off x="400050" y="1524000"/>
            <a:ext cx="8343900" cy="5105400"/>
          </a:xfrm>
        </p:spPr>
        <p:txBody>
          <a:bodyPr>
            <a:normAutofit fontScale="25000" lnSpcReduction="20000"/>
          </a:bodyPr>
          <a:lstStyle/>
          <a:p>
            <a:pPr marL="342900" indent="-342900" defTabSz="914400">
              <a:lnSpc>
                <a:spcPct val="170000"/>
              </a:lnSpc>
              <a:spcBef>
                <a:spcPct val="20000"/>
              </a:spcBef>
              <a:spcAft>
                <a:spcPts val="0"/>
              </a:spcAft>
              <a:buClr>
                <a:srgbClr val="0054A6"/>
              </a:buClr>
            </a:pPr>
            <a:r>
              <a:rPr lang="en-US" sz="6400" dirty="0"/>
              <a:t>Protected identities (Minn. Stat. §13.82 Subd. 17)</a:t>
            </a:r>
          </a:p>
          <a:p>
            <a:pPr marL="342900" indent="-342900" defTabSz="914400">
              <a:lnSpc>
                <a:spcPct val="170000"/>
              </a:lnSpc>
              <a:spcBef>
                <a:spcPct val="20000"/>
              </a:spcBef>
              <a:spcAft>
                <a:spcPts val="0"/>
              </a:spcAft>
              <a:buClr>
                <a:srgbClr val="0054A6"/>
              </a:buClr>
            </a:pPr>
            <a:r>
              <a:rPr lang="en-US" sz="6400" dirty="0"/>
              <a:t>BWC adoption (Minn. Stat. §626.8473)</a:t>
            </a:r>
          </a:p>
          <a:p>
            <a:pPr marL="342900" indent="-342900" defTabSz="914400">
              <a:lnSpc>
                <a:spcPct val="170000"/>
              </a:lnSpc>
              <a:spcBef>
                <a:spcPct val="20000"/>
              </a:spcBef>
              <a:spcAft>
                <a:spcPts val="0"/>
              </a:spcAft>
              <a:buClr>
                <a:srgbClr val="0054A6"/>
              </a:buClr>
            </a:pPr>
            <a:r>
              <a:rPr lang="en-US" sz="6400" dirty="0"/>
              <a:t>BWC access procedures (Minn. Stat. §13.825 Subd. 7(b)) </a:t>
            </a:r>
          </a:p>
          <a:p>
            <a:pPr marL="342900" indent="-342900" defTabSz="914400">
              <a:lnSpc>
                <a:spcPct val="170000"/>
              </a:lnSpc>
              <a:spcBef>
                <a:spcPct val="20000"/>
              </a:spcBef>
              <a:spcAft>
                <a:spcPts val="0"/>
              </a:spcAft>
              <a:buClr>
                <a:srgbClr val="0054A6"/>
              </a:buClr>
            </a:pPr>
            <a:r>
              <a:rPr lang="en-US" sz="6400" dirty="0"/>
              <a:t>BWC biennial audit (Minn. Stat. §13.825 Subd. 9) </a:t>
            </a:r>
          </a:p>
          <a:p>
            <a:pPr marL="342900" indent="-342900" defTabSz="914400">
              <a:lnSpc>
                <a:spcPct val="170000"/>
              </a:lnSpc>
              <a:spcBef>
                <a:spcPct val="20000"/>
              </a:spcBef>
              <a:spcAft>
                <a:spcPts val="0"/>
              </a:spcAft>
              <a:buClr>
                <a:srgbClr val="0054A6"/>
              </a:buClr>
            </a:pPr>
            <a:r>
              <a:rPr lang="en-US" sz="6400" dirty="0"/>
              <a:t>UAV/drones (Minn. Stat. §626.19 Subd. 10)</a:t>
            </a:r>
          </a:p>
          <a:p>
            <a:pPr marL="342900" indent="-342900" defTabSz="914400">
              <a:lnSpc>
                <a:spcPct val="170000"/>
              </a:lnSpc>
              <a:spcBef>
                <a:spcPct val="20000"/>
              </a:spcBef>
              <a:spcAft>
                <a:spcPts val="0"/>
              </a:spcAft>
              <a:buClr>
                <a:srgbClr val="0054A6"/>
              </a:buClr>
            </a:pPr>
            <a:r>
              <a:rPr lang="en-US" sz="6400" dirty="0"/>
              <a:t>ALPR access procedures (Minn. Stat. §13.824 Subd. 7(b))</a:t>
            </a:r>
          </a:p>
          <a:p>
            <a:pPr marL="342900" indent="-342900" defTabSz="914400">
              <a:lnSpc>
                <a:spcPct val="170000"/>
              </a:lnSpc>
              <a:spcBef>
                <a:spcPct val="20000"/>
              </a:spcBef>
              <a:spcAft>
                <a:spcPts val="0"/>
              </a:spcAft>
              <a:buClr>
                <a:srgbClr val="0054A6"/>
              </a:buClr>
            </a:pPr>
            <a:r>
              <a:rPr lang="en-US" sz="6400" dirty="0"/>
              <a:t>ALPR biennial audit (Minn. Stat. §13.824 Subd. 6)</a:t>
            </a:r>
          </a:p>
          <a:p>
            <a:pPr marL="342900" indent="-342900" defTabSz="914400">
              <a:lnSpc>
                <a:spcPct val="170000"/>
              </a:lnSpc>
              <a:spcBef>
                <a:spcPct val="20000"/>
              </a:spcBef>
              <a:spcAft>
                <a:spcPts val="0"/>
              </a:spcAft>
              <a:buClr>
                <a:srgbClr val="0054A6"/>
              </a:buClr>
            </a:pPr>
            <a:r>
              <a:rPr lang="en-US" sz="6400" dirty="0"/>
              <a:t>Mental health and health records policy (Minn. Stat. §626.8477)</a:t>
            </a:r>
          </a:p>
          <a:p>
            <a:pPr marL="342900" indent="-342900" defTabSz="914400">
              <a:lnSpc>
                <a:spcPct val="170000"/>
              </a:lnSpc>
              <a:spcBef>
                <a:spcPct val="20000"/>
              </a:spcBef>
              <a:spcAft>
                <a:spcPts val="0"/>
              </a:spcAft>
              <a:buClr>
                <a:srgbClr val="0054A6"/>
              </a:buClr>
            </a:pPr>
            <a:r>
              <a:rPr lang="en-US" sz="6400" dirty="0"/>
              <a:t>Procedures for computer storage of peace officer records of children (Minn. Stat. §260B.171 Subd.5(a))</a:t>
            </a:r>
          </a:p>
          <a:p>
            <a:pPr defTabSz="914400">
              <a:lnSpc>
                <a:spcPct val="170000"/>
              </a:lnSpc>
              <a:spcBef>
                <a:spcPct val="20000"/>
              </a:spcBef>
              <a:spcAft>
                <a:spcPts val="0"/>
              </a:spcAft>
              <a:buClr>
                <a:srgbClr val="0054A6"/>
              </a:buClr>
            </a:pPr>
            <a:r>
              <a:rPr lang="en-US" sz="6400" dirty="0">
                <a:hlinkClick r:id="rId3"/>
              </a:rPr>
              <a:t>https://mn.gov/admin/data-practices/data/types/lawenforcement/policies/</a:t>
            </a:r>
            <a:r>
              <a:rPr lang="en-US" sz="6400" dirty="0"/>
              <a:t> </a:t>
            </a:r>
          </a:p>
          <a:p>
            <a:pPr marL="342900" lvl="0" indent="-342900" defTabSz="914400">
              <a:spcBef>
                <a:spcPct val="20000"/>
              </a:spcBef>
              <a:spcAft>
                <a:spcPts val="0"/>
              </a:spcAft>
              <a:buClr>
                <a:srgbClr val="0054A6"/>
              </a:buClr>
            </a:pPr>
            <a:endParaRPr lang="en-US" sz="3600" dirty="0"/>
          </a:p>
        </p:txBody>
      </p:sp>
    </p:spTree>
    <p:extLst>
      <p:ext uri="{BB962C8B-B14F-4D97-AF65-F5344CB8AC3E}">
        <p14:creationId xmlns:p14="http://schemas.microsoft.com/office/powerpoint/2010/main" val="4062876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Law enforcement data scenarios, cont."/>
          <p:cNvSpPr>
            <a:spLocks noGrp="1"/>
          </p:cNvSpPr>
          <p:nvPr>
            <p:ph type="ctrTitle"/>
          </p:nvPr>
        </p:nvSpPr>
        <p:spPr>
          <a:xfrm>
            <a:off x="0" y="1676400"/>
            <a:ext cx="9144000" cy="1295182"/>
          </a:xfrm>
        </p:spPr>
        <p:txBody>
          <a:bodyPr/>
          <a:lstStyle/>
          <a:p>
            <a:r>
              <a:rPr lang="en-US" dirty="0"/>
              <a:t>Law enforcement data scenarios, afternoon</a:t>
            </a:r>
          </a:p>
        </p:txBody>
      </p:sp>
      <p:sp>
        <p:nvSpPr>
          <p:cNvPr id="4" name="TextBox 3">
            <a:extLst>
              <a:ext uri="{FF2B5EF4-FFF2-40B4-BE49-F238E27FC236}">
                <a16:creationId xmlns:a16="http://schemas.microsoft.com/office/drawing/2014/main" id="{942471E3-E327-45EB-AAD0-25D91BE2D743}"/>
              </a:ext>
            </a:extLst>
          </p:cNvPr>
          <p:cNvSpPr txBox="1"/>
          <p:nvPr/>
        </p:nvSpPr>
        <p:spPr>
          <a:xfrm>
            <a:off x="2324100" y="3171907"/>
            <a:ext cx="4495800" cy="707886"/>
          </a:xfrm>
          <a:prstGeom prst="rect">
            <a:avLst/>
          </a:prstGeom>
          <a:noFill/>
        </p:spPr>
        <p:txBody>
          <a:bodyPr wrap="square" rtlCol="0">
            <a:spAutoFit/>
          </a:bodyPr>
          <a:lstStyle/>
          <a:p>
            <a:pPr algn="ctr"/>
            <a:r>
              <a:rPr lang="en-US" sz="2000" dirty="0"/>
              <a:t>Handout 204</a:t>
            </a:r>
          </a:p>
          <a:p>
            <a:pPr algn="ctr"/>
            <a:r>
              <a:rPr lang="en-US" sz="2000" dirty="0"/>
              <a:t>Small Group Discussion</a:t>
            </a:r>
          </a:p>
        </p:txBody>
      </p:sp>
    </p:spTree>
    <p:extLst>
      <p:ext uri="{BB962C8B-B14F-4D97-AF65-F5344CB8AC3E}">
        <p14:creationId xmlns:p14="http://schemas.microsoft.com/office/powerpoint/2010/main" val="1122553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Law Enforcement Videos and </a:t>
            </a:r>
            <a:r>
              <a:rPr lang="en-US"/>
              <a:t>Other Recordings</a:t>
            </a:r>
            <a:endParaRPr lang="en-US" dirty="0"/>
          </a:p>
        </p:txBody>
      </p:sp>
      <p:pic>
        <p:nvPicPr>
          <p:cNvPr id="7" name="Picture Placeholder 6" descr="close up of officer holding two body cameras">
            <a:extLst>
              <a:ext uri="{FF2B5EF4-FFF2-40B4-BE49-F238E27FC236}">
                <a16:creationId xmlns:a16="http://schemas.microsoft.com/office/drawing/2014/main" id="{FF8F8BC3-4F59-43A3-AB76-6062B25F22B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9696" b="29696"/>
          <a:stretch>
            <a:fillRect/>
          </a:stretch>
        </p:blipFill>
        <p:spPr/>
      </p:pic>
    </p:spTree>
    <p:extLst>
      <p:ext uri="{BB962C8B-B14F-4D97-AF65-F5344CB8AC3E}">
        <p14:creationId xmlns:p14="http://schemas.microsoft.com/office/powerpoint/2010/main" val="711282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200" dirty="0"/>
              <a:t>Body-worn camera (BWC) data</a:t>
            </a:r>
            <a:br>
              <a:rPr lang="en-US" sz="3200" dirty="0"/>
            </a:br>
            <a:r>
              <a:rPr lang="en-US" sz="2400" dirty="0"/>
              <a:t>§ 13.825 (202)</a:t>
            </a:r>
            <a:endParaRPr lang="en-US" sz="3200" dirty="0"/>
          </a:p>
        </p:txBody>
      </p:sp>
      <p:sp>
        <p:nvSpPr>
          <p:cNvPr id="3" name="Content Placeholder 2"/>
          <p:cNvSpPr>
            <a:spLocks noGrp="1"/>
          </p:cNvSpPr>
          <p:nvPr>
            <p:ph idx="1"/>
          </p:nvPr>
        </p:nvSpPr>
        <p:spPr>
          <a:xfrm>
            <a:off x="342900" y="1676400"/>
            <a:ext cx="8458200" cy="4876800"/>
          </a:xfrm>
        </p:spPr>
        <p:txBody>
          <a:bodyPr>
            <a:normAutofit lnSpcReduction="10000"/>
          </a:bodyPr>
          <a:lstStyle/>
          <a:p>
            <a:pPr>
              <a:buClr>
                <a:srgbClr val="0054A6"/>
              </a:buClr>
            </a:pPr>
            <a:r>
              <a:rPr lang="en-US" sz="2800" dirty="0"/>
              <a:t>Most inactive BWC video data = private/nonpublic</a:t>
            </a:r>
          </a:p>
          <a:p>
            <a:pPr>
              <a:buClr>
                <a:srgbClr val="0054A6"/>
              </a:buClr>
            </a:pPr>
            <a:r>
              <a:rPr lang="en-US" sz="2800" dirty="0"/>
              <a:t>Active investigative data are confidential/protected nonpublic</a:t>
            </a:r>
          </a:p>
          <a:p>
            <a:pPr>
              <a:buClr>
                <a:srgbClr val="0054A6"/>
              </a:buClr>
            </a:pPr>
            <a:r>
              <a:rPr lang="en-US" sz="2800" dirty="0"/>
              <a:t> BWC data are public if there is:</a:t>
            </a:r>
            <a:endParaRPr lang="en-US" sz="2500" dirty="0"/>
          </a:p>
          <a:p>
            <a:pPr lvl="1">
              <a:buClr>
                <a:srgbClr val="0054A6"/>
              </a:buClr>
            </a:pPr>
            <a:r>
              <a:rPr lang="en-US" sz="2300" dirty="0"/>
              <a:t>Discharge of firearm in the course of duty </a:t>
            </a:r>
          </a:p>
          <a:p>
            <a:pPr lvl="1">
              <a:buClr>
                <a:srgbClr val="0054A6"/>
              </a:buClr>
            </a:pPr>
            <a:r>
              <a:rPr lang="en-US" sz="2300" dirty="0"/>
              <a:t>Incident results in substantial bodily harm</a:t>
            </a:r>
          </a:p>
          <a:p>
            <a:pPr lvl="1">
              <a:buClr>
                <a:srgbClr val="0054A6"/>
              </a:buClr>
            </a:pPr>
            <a:r>
              <a:rPr lang="en-US" sz="2300" dirty="0"/>
              <a:t>Data subject makes data public, with applicable redactions</a:t>
            </a:r>
          </a:p>
          <a:p>
            <a:pPr lvl="1">
              <a:buClr>
                <a:srgbClr val="0054A6"/>
              </a:buClr>
            </a:pPr>
            <a:r>
              <a:rPr lang="en-US" sz="2300" dirty="0"/>
              <a:t>Public employee disciplinary data</a:t>
            </a:r>
          </a:p>
          <a:p>
            <a:pPr lvl="1">
              <a:buClr>
                <a:srgbClr val="0054A6"/>
              </a:buClr>
            </a:pPr>
            <a:r>
              <a:rPr lang="en-US" sz="2300" dirty="0"/>
              <a:t>Individual dies as a result of officer’s use of force; public within 14 days after incident* </a:t>
            </a:r>
          </a:p>
        </p:txBody>
      </p:sp>
    </p:spTree>
    <p:extLst>
      <p:ext uri="{BB962C8B-B14F-4D97-AF65-F5344CB8AC3E}">
        <p14:creationId xmlns:p14="http://schemas.microsoft.com/office/powerpoint/2010/main" val="2038458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200" dirty="0"/>
              <a:t>BWC data access, generally</a:t>
            </a:r>
          </a:p>
        </p:txBody>
      </p:sp>
      <p:sp>
        <p:nvSpPr>
          <p:cNvPr id="3" name="Content Placeholder 2"/>
          <p:cNvSpPr>
            <a:spLocks noGrp="1"/>
          </p:cNvSpPr>
          <p:nvPr>
            <p:ph idx="1"/>
          </p:nvPr>
        </p:nvSpPr>
        <p:spPr>
          <a:xfrm>
            <a:off x="609600" y="1524000"/>
            <a:ext cx="7924800" cy="5334000"/>
          </a:xfrm>
        </p:spPr>
        <p:txBody>
          <a:bodyPr>
            <a:normAutofit fontScale="92500" lnSpcReduction="20000"/>
          </a:bodyPr>
          <a:lstStyle/>
          <a:p>
            <a:pPr>
              <a:buClr>
                <a:srgbClr val="0054A6"/>
              </a:buClr>
            </a:pPr>
            <a:r>
              <a:rPr lang="en-US" sz="2800" dirty="0"/>
              <a:t>Data subjects include:</a:t>
            </a:r>
          </a:p>
          <a:p>
            <a:pPr lvl="1">
              <a:buClr>
                <a:srgbClr val="0054A6"/>
              </a:buClr>
            </a:pPr>
            <a:r>
              <a:rPr lang="en-US" sz="2400" dirty="0"/>
              <a:t>Anyone who can be seen or heard</a:t>
            </a:r>
          </a:p>
          <a:p>
            <a:pPr lvl="1">
              <a:buClr>
                <a:srgbClr val="0054A6"/>
              </a:buClr>
            </a:pPr>
            <a:r>
              <a:rPr lang="en-US" sz="2400" dirty="0"/>
              <a:t>Peace officer who collects the data</a:t>
            </a:r>
          </a:p>
          <a:p>
            <a:pPr lvl="1">
              <a:buClr>
                <a:srgbClr val="0054A6"/>
              </a:buClr>
            </a:pPr>
            <a:r>
              <a:rPr lang="en-US" sz="2400" dirty="0"/>
              <a:t>Peace officers who can be seen or heard</a:t>
            </a:r>
          </a:p>
          <a:p>
            <a:pPr>
              <a:buClr>
                <a:srgbClr val="0054A6"/>
              </a:buClr>
            </a:pPr>
            <a:r>
              <a:rPr lang="en-US" sz="2800" dirty="0"/>
              <a:t>Access by data subjects:</a:t>
            </a:r>
            <a:endParaRPr lang="en-US" sz="2500" dirty="0"/>
          </a:p>
          <a:p>
            <a:pPr lvl="1">
              <a:buClr>
                <a:srgbClr val="0054A6"/>
              </a:buClr>
            </a:pPr>
            <a:r>
              <a:rPr lang="en-US" sz="2400" dirty="0"/>
              <a:t>Data subject can access (inspect) unredacted video</a:t>
            </a:r>
          </a:p>
          <a:p>
            <a:pPr lvl="1">
              <a:buClr>
                <a:srgbClr val="0054A6"/>
              </a:buClr>
            </a:pPr>
            <a:r>
              <a:rPr lang="en-US" sz="2400" dirty="0"/>
              <a:t>Copies must be redacted, unless consent from other data subjects</a:t>
            </a:r>
          </a:p>
          <a:p>
            <a:pPr lvl="1">
              <a:buClr>
                <a:srgbClr val="0054A6"/>
              </a:buClr>
            </a:pPr>
            <a:r>
              <a:rPr lang="en-US" sz="2400" dirty="0"/>
              <a:t>On duty officers who are not undercover may not be redacted</a:t>
            </a:r>
          </a:p>
          <a:p>
            <a:pPr>
              <a:buClr>
                <a:srgbClr val="0054A6"/>
              </a:buClr>
            </a:pPr>
            <a:r>
              <a:rPr lang="en-US" sz="2700" dirty="0"/>
              <a:t>Access to data with no identifiable individuals:</a:t>
            </a:r>
          </a:p>
          <a:p>
            <a:pPr lvl="1">
              <a:buClr>
                <a:srgbClr val="0054A6"/>
              </a:buClr>
            </a:pPr>
            <a:r>
              <a:rPr lang="en-US" sz="2400" dirty="0"/>
              <a:t>Nonpublic data – need to determine subject of data, if any </a:t>
            </a:r>
            <a:br>
              <a:rPr lang="en-US" sz="2400" dirty="0"/>
            </a:br>
            <a:r>
              <a:rPr lang="en-US" sz="2400" dirty="0"/>
              <a:t>(See </a:t>
            </a:r>
            <a:r>
              <a:rPr lang="en-US" sz="2400" dirty="0">
                <a:hlinkClick r:id="rId3"/>
              </a:rPr>
              <a:t>AO 26-005</a:t>
            </a:r>
            <a:r>
              <a:rPr lang="en-US" sz="2400" dirty="0"/>
              <a:t>)</a:t>
            </a:r>
          </a:p>
          <a:p>
            <a:pPr lvl="2">
              <a:buClr>
                <a:srgbClr val="0054A6"/>
              </a:buClr>
            </a:pPr>
            <a:endParaRPr lang="en-US" sz="2500" dirty="0"/>
          </a:p>
        </p:txBody>
      </p:sp>
    </p:spTree>
    <p:extLst>
      <p:ext uri="{BB962C8B-B14F-4D97-AF65-F5344CB8AC3E}">
        <p14:creationId xmlns:p14="http://schemas.microsoft.com/office/powerpoint/2010/main" val="593936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200" dirty="0"/>
              <a:t>BWC data access – deadly use of force</a:t>
            </a:r>
            <a:br>
              <a:rPr lang="en-US" sz="3200" dirty="0"/>
            </a:br>
            <a:r>
              <a:rPr lang="en-US" sz="2800" dirty="0"/>
              <a:t>13.825, subd. 2(b)-(d)</a:t>
            </a:r>
            <a:endParaRPr lang="en-US" sz="3200" dirty="0"/>
          </a:p>
        </p:txBody>
      </p:sp>
      <p:sp>
        <p:nvSpPr>
          <p:cNvPr id="3" name="Content Placeholder 2"/>
          <p:cNvSpPr>
            <a:spLocks noGrp="1"/>
          </p:cNvSpPr>
          <p:nvPr>
            <p:ph idx="1"/>
          </p:nvPr>
        </p:nvSpPr>
        <p:spPr>
          <a:xfrm>
            <a:off x="152400" y="1524000"/>
            <a:ext cx="8839200" cy="5334000"/>
          </a:xfrm>
        </p:spPr>
        <p:txBody>
          <a:bodyPr>
            <a:normAutofit/>
          </a:bodyPr>
          <a:lstStyle/>
          <a:p>
            <a:pPr marL="0" indent="0">
              <a:buClr>
                <a:srgbClr val="0054A6"/>
              </a:buClr>
              <a:buNone/>
            </a:pPr>
            <a:r>
              <a:rPr lang="en-US" sz="2800" dirty="0"/>
              <a:t>Deadly use of force incident, a law enforcement agency must:</a:t>
            </a:r>
          </a:p>
          <a:p>
            <a:pPr>
              <a:buClr>
                <a:srgbClr val="0054A6"/>
              </a:buClr>
            </a:pPr>
            <a:r>
              <a:rPr lang="en-US" sz="2400" dirty="0"/>
              <a:t>Allow next of kin, their lawyer, and </a:t>
            </a:r>
            <a:r>
              <a:rPr lang="en-US" sz="2400" dirty="0">
                <a:solidFill>
                  <a:srgbClr val="1F4E79"/>
                </a:solidFill>
                <a:latin typeface="Aptos" panose="020B0004020202020204" pitchFamily="34" charset="0"/>
              </a:rPr>
              <a:t>o</a:t>
            </a:r>
            <a:r>
              <a:rPr lang="en-US" sz="2400" dirty="0">
                <a:solidFill>
                  <a:srgbClr val="1F4E79"/>
                </a:solidFill>
                <a:effectLst/>
                <a:latin typeface="Aptos" panose="020B0004020202020204" pitchFamily="34" charset="0"/>
                <a:ea typeface="Aptos" panose="020B0004020202020204" pitchFamily="34" charset="0"/>
                <a:cs typeface="Aptos" panose="020B0004020202020204" pitchFamily="34" charset="0"/>
              </a:rPr>
              <a:t>ther parent of deceased's children</a:t>
            </a:r>
            <a:r>
              <a:rPr lang="en-US" sz="2400" dirty="0"/>
              <a:t> to inspect data within five days of request</a:t>
            </a:r>
          </a:p>
          <a:p>
            <a:pPr lvl="1">
              <a:buClr>
                <a:srgbClr val="0054A6"/>
              </a:buClr>
            </a:pPr>
            <a:r>
              <a:rPr lang="en-US" sz="2000" dirty="0"/>
              <a:t>Agency may deny access if there is a compelling reason why inspection would interfere with active investigation</a:t>
            </a:r>
          </a:p>
          <a:p>
            <a:pPr lvl="1">
              <a:buClr>
                <a:srgbClr val="0054A6"/>
              </a:buClr>
            </a:pPr>
            <a:r>
              <a:rPr lang="en-US" sz="2000" dirty="0"/>
              <a:t>Must provide prompt, written denial as well as inform family that relief may be sought from district court per section 13.82, </a:t>
            </a:r>
            <a:r>
              <a:rPr lang="en-US" sz="2000" dirty="0" err="1"/>
              <a:t>subd</a:t>
            </a:r>
            <a:r>
              <a:rPr lang="en-US" sz="2000" dirty="0"/>
              <a:t>. 7</a:t>
            </a:r>
          </a:p>
          <a:p>
            <a:pPr>
              <a:buClr>
                <a:srgbClr val="0054A6"/>
              </a:buClr>
            </a:pPr>
            <a:r>
              <a:rPr lang="en-US" sz="2400" dirty="0"/>
              <a:t>Videos are classified as public (with applicable redactions) within 14 days after incident</a:t>
            </a:r>
          </a:p>
          <a:p>
            <a:pPr lvl="1">
              <a:buClr>
                <a:srgbClr val="0054A6"/>
              </a:buClr>
            </a:pPr>
            <a:r>
              <a:rPr lang="en-US" sz="2000" dirty="0"/>
              <a:t>Agency may withhold access if it asserts disclosure would interfere with active investigation, in which case it is classified by 13.82, subd. 7</a:t>
            </a:r>
          </a:p>
          <a:p>
            <a:pPr marL="0" indent="0">
              <a:buClr>
                <a:srgbClr val="0054A6"/>
              </a:buClr>
              <a:buNone/>
            </a:pPr>
            <a:endParaRPr lang="en-US" sz="2000" dirty="0"/>
          </a:p>
          <a:p>
            <a:pPr lvl="2">
              <a:buClr>
                <a:srgbClr val="0054A6"/>
              </a:buClr>
            </a:pPr>
            <a:endParaRPr lang="en-US" sz="2500" dirty="0"/>
          </a:p>
        </p:txBody>
      </p:sp>
    </p:spTree>
    <p:extLst>
      <p:ext uri="{BB962C8B-B14F-4D97-AF65-F5344CB8AC3E}">
        <p14:creationId xmlns:p14="http://schemas.microsoft.com/office/powerpoint/2010/main" val="3197268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898C-CBAA-CE14-8EDD-F15516046E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554EC4-CEE5-99F0-8758-956B6F5A33F4}"/>
              </a:ext>
            </a:extLst>
          </p:cNvPr>
          <p:cNvSpPr>
            <a:spLocks noGrp="1"/>
          </p:cNvSpPr>
          <p:nvPr>
            <p:ph type="title"/>
          </p:nvPr>
        </p:nvSpPr>
        <p:spPr bwMode="ltGray">
          <a:xfrm>
            <a:off x="0" y="-1"/>
            <a:ext cx="9144000" cy="1247775"/>
          </a:xfrm>
        </p:spPr>
        <p:txBody>
          <a:bodyPr>
            <a:normAutofit/>
          </a:bodyPr>
          <a:lstStyle/>
          <a:p>
            <a:pPr algn="l"/>
            <a:r>
              <a:rPr lang="en-US" sz="3200" dirty="0"/>
              <a:t>BWC data access – state accident reports</a:t>
            </a:r>
            <a:br>
              <a:rPr lang="en-US" sz="3200" dirty="0"/>
            </a:br>
            <a:r>
              <a:rPr lang="en-US" sz="2800" dirty="0"/>
              <a:t>13.825, subd. 4(c)</a:t>
            </a:r>
            <a:endParaRPr lang="en-US" sz="3200" dirty="0"/>
          </a:p>
        </p:txBody>
      </p:sp>
      <p:sp>
        <p:nvSpPr>
          <p:cNvPr id="3" name="Content Placeholder 2">
            <a:extLst>
              <a:ext uri="{FF2B5EF4-FFF2-40B4-BE49-F238E27FC236}">
                <a16:creationId xmlns:a16="http://schemas.microsoft.com/office/drawing/2014/main" id="{C5B6A8F0-AFA6-51AC-3FC0-3D98D0095B1C}"/>
              </a:ext>
            </a:extLst>
          </p:cNvPr>
          <p:cNvSpPr>
            <a:spLocks noGrp="1"/>
          </p:cNvSpPr>
          <p:nvPr>
            <p:ph idx="1"/>
          </p:nvPr>
        </p:nvSpPr>
        <p:spPr>
          <a:xfrm>
            <a:off x="523875" y="1676400"/>
            <a:ext cx="8096250" cy="4953000"/>
          </a:xfrm>
        </p:spPr>
        <p:txBody>
          <a:bodyPr>
            <a:normAutofit/>
          </a:bodyPr>
          <a:lstStyle/>
          <a:p>
            <a:pPr>
              <a:buClr>
                <a:srgbClr val="0054A6"/>
              </a:buClr>
            </a:pPr>
            <a:r>
              <a:rPr lang="en-US" sz="2700" dirty="0"/>
              <a:t>A person entitled to State crash report under </a:t>
            </a:r>
            <a:r>
              <a:rPr lang="en-US" sz="2700" dirty="0">
                <a:latin typeface="Calibri" panose="020F0502020204030204" pitchFamily="34" charset="0"/>
                <a:ea typeface="Calibri" panose="020F0502020204030204" pitchFamily="34" charset="0"/>
                <a:cs typeface="Calibri" panose="020F0502020204030204" pitchFamily="34" charset="0"/>
              </a:rPr>
              <a:t>§169.09</a:t>
            </a:r>
          </a:p>
          <a:p>
            <a:pPr>
              <a:buClr>
                <a:srgbClr val="0054A6"/>
              </a:buClr>
            </a:pPr>
            <a:r>
              <a:rPr lang="en-US" sz="2700" dirty="0">
                <a:latin typeface="Calibri" panose="020F0502020204030204" pitchFamily="34" charset="0"/>
                <a:ea typeface="Calibri" panose="020F0502020204030204" pitchFamily="34" charset="0"/>
                <a:cs typeface="Calibri" panose="020F0502020204030204" pitchFamily="34" charset="0"/>
              </a:rPr>
              <a:t>Copies of unredacted data from </a:t>
            </a:r>
            <a:r>
              <a:rPr lang="en-US" sz="2700" i="1" dirty="0">
                <a:latin typeface="Calibri" panose="020F0502020204030204" pitchFamily="34" charset="0"/>
                <a:ea typeface="Calibri" panose="020F0502020204030204" pitchFamily="34" charset="0"/>
                <a:cs typeface="Calibri" panose="020F0502020204030204" pitchFamily="34" charset="0"/>
              </a:rPr>
              <a:t>all</a:t>
            </a:r>
            <a:r>
              <a:rPr lang="en-US" sz="2700" dirty="0">
                <a:latin typeface="Calibri" panose="020F0502020204030204" pitchFamily="34" charset="0"/>
                <a:ea typeface="Calibri" panose="020F0502020204030204" pitchFamily="34" charset="0"/>
                <a:cs typeface="Calibri" panose="020F0502020204030204" pitchFamily="34" charset="0"/>
              </a:rPr>
              <a:t> body cams used in investigation, including data on others and active investigative data.</a:t>
            </a:r>
          </a:p>
          <a:p>
            <a:pPr>
              <a:buClr>
                <a:srgbClr val="0054A6"/>
              </a:buClr>
            </a:pPr>
            <a:r>
              <a:rPr lang="en-US" sz="2700" dirty="0">
                <a:latin typeface="Calibri" panose="020F0502020204030204" pitchFamily="34" charset="0"/>
                <a:ea typeface="Calibri" panose="020F0502020204030204" pitchFamily="34" charset="0"/>
                <a:cs typeface="Calibri" panose="020F0502020204030204" pitchFamily="34" charset="0"/>
              </a:rPr>
              <a:t>May provide redacted video if: </a:t>
            </a:r>
          </a:p>
          <a:p>
            <a:pPr lvl="1">
              <a:buClr>
                <a:srgbClr val="0054A6"/>
              </a:buClr>
            </a:pPr>
            <a:r>
              <a:rPr lang="en-US" sz="2400" dirty="0">
                <a:latin typeface="Calibri" panose="020F0502020204030204" pitchFamily="34" charset="0"/>
                <a:ea typeface="Calibri" panose="020F0502020204030204" pitchFamily="34" charset="0"/>
                <a:cs typeface="Calibri" panose="020F0502020204030204" pitchFamily="34" charset="0"/>
              </a:rPr>
              <a:t>compelling reason that access to the data would interfere with an active investigation;</a:t>
            </a:r>
          </a:p>
          <a:p>
            <a:pPr lvl="1">
              <a:buClr>
                <a:srgbClr val="0054A6"/>
              </a:buClr>
            </a:pPr>
            <a:r>
              <a:rPr lang="en-US" sz="2400" dirty="0">
                <a:latin typeface="Calibri" panose="020F0502020204030204" pitchFamily="34" charset="0"/>
                <a:ea typeface="Calibri" panose="020F0502020204030204" pitchFamily="34" charset="0"/>
                <a:cs typeface="Calibri" panose="020F0502020204030204" pitchFamily="34" charset="0"/>
              </a:rPr>
              <a:t>the data are clearly offensive to common sensibilities; or</a:t>
            </a:r>
          </a:p>
          <a:p>
            <a:pPr lvl="1">
              <a:buClr>
                <a:srgbClr val="0054A6"/>
              </a:buClr>
            </a:pPr>
            <a:r>
              <a:rPr lang="en-US" sz="2400" dirty="0">
                <a:latin typeface="Calibri" panose="020F0502020204030204" pitchFamily="34" charset="0"/>
                <a:ea typeface="Calibri" panose="020F0502020204030204" pitchFamily="34" charset="0"/>
                <a:cs typeface="Calibri" panose="020F0502020204030204" pitchFamily="34" charset="0"/>
              </a:rPr>
              <a:t>the data are classified as not public by other provisions under Ch. 13.</a:t>
            </a:r>
            <a:endParaRPr lang="en-US" sz="2400" dirty="0"/>
          </a:p>
          <a:p>
            <a:pPr lvl="2">
              <a:buClr>
                <a:srgbClr val="0054A6"/>
              </a:buClr>
            </a:pPr>
            <a:endParaRPr lang="en-US" sz="2500" dirty="0"/>
          </a:p>
        </p:txBody>
      </p:sp>
    </p:spTree>
    <p:extLst>
      <p:ext uri="{BB962C8B-B14F-4D97-AF65-F5344CB8AC3E}">
        <p14:creationId xmlns:p14="http://schemas.microsoft.com/office/powerpoint/2010/main" val="17729042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9&quot;&gt;&lt;/object&gt;&lt;object type=&quot;2&quot; unique_id=&quot;10010&quot;&gt;&lt;object type=&quot;3&quot; unique_id=&quot;10011&quot;&gt;&lt;property id=&quot;20148&quot; value=&quot;5&quot;/&gt;&lt;property id=&quot;20300&quot; value=&quot;Slide 1&quot;/&gt;&lt;property id=&quot;20307&quot; value=&quot;256&quot;/&gt;&lt;/object&gt;&lt;object type=&quot;3&quot; unique_id=&quot;10243&quot;&gt;&lt;property id=&quot;20148&quot; value=&quot;5&quot;/&gt;&lt;property id=&quot;20300&quot; value=&quot;Slide 2&quot;/&gt;&lt;property id=&quot;20307&quot; value=&quot;262&quot;/&gt;&lt;/object&gt;&lt;/object&gt;&lt;/object&gt;&lt;/database&gt;"/>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21546A65659245BB0EF2BE4FB85DFA" ma:contentTypeVersion="0" ma:contentTypeDescription="Create a new document." ma:contentTypeScope="" ma:versionID="e8756e74a5e29ed65ebbc8566a38400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4535E4-5156-418A-917B-02A5C4274A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183113D-15F5-4D0C-A3C9-1FB27039D987}">
  <ds:schemaRefs>
    <ds:schemaRef ds:uri="http://schemas.microsoft.com/sharepoint/v3/contenttype/forms"/>
  </ds:schemaRefs>
</ds:datastoreItem>
</file>

<file path=customXml/itemProps3.xml><?xml version="1.0" encoding="utf-8"?>
<ds:datastoreItem xmlns:ds="http://schemas.openxmlformats.org/officeDocument/2006/customXml" ds:itemID="{1456884C-A5FE-4290-BA4A-FFE5A68CB3F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22938</TotalTime>
  <Words>2738</Words>
  <Application>Microsoft Office PowerPoint</Application>
  <PresentationFormat>On-screen Show (4:3)</PresentationFormat>
  <Paragraphs>327</Paragraphs>
  <Slides>43</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Aptos</vt:lpstr>
      <vt:lpstr>Arial</vt:lpstr>
      <vt:lpstr>Calibri</vt:lpstr>
      <vt:lpstr>Wingdings</vt:lpstr>
      <vt:lpstr>MN.IT</vt:lpstr>
      <vt:lpstr>1_MN.IT</vt:lpstr>
      <vt:lpstr>Welcome back from lunch</vt:lpstr>
      <vt:lpstr>Quick check-in around the room</vt:lpstr>
      <vt:lpstr>Law Enforcement Data</vt:lpstr>
      <vt:lpstr>Agenda</vt:lpstr>
      <vt:lpstr>Law Enforcement Videos and Other Recordings</vt:lpstr>
      <vt:lpstr>Body-worn camera (BWC) data § 13.825 (202)</vt:lpstr>
      <vt:lpstr>BWC data access, generally</vt:lpstr>
      <vt:lpstr>BWC data access – deadly use of force 13.825, subd. 2(b)-(d)</vt:lpstr>
      <vt:lpstr>BWC data access – state accident reports 13.825, subd. 4(c)</vt:lpstr>
      <vt:lpstr>Unmanned Aerial Vehicle (UAV) data (drones) Minn. Stat. §626.19</vt:lpstr>
      <vt:lpstr>Steps in determining access to videos</vt:lpstr>
      <vt:lpstr>What type of video is it?</vt:lpstr>
      <vt:lpstr>Is there an active investigation? Yes</vt:lpstr>
      <vt:lpstr>Is there an active investigation? No</vt:lpstr>
      <vt:lpstr>PowerPoint Presentation</vt:lpstr>
      <vt:lpstr>What do you think - Answer</vt:lpstr>
      <vt:lpstr>What do you think?</vt:lpstr>
      <vt:lpstr>What do you think - Answer</vt:lpstr>
      <vt:lpstr>PowerPoint Presentation</vt:lpstr>
      <vt:lpstr>What do you think - Answer</vt:lpstr>
      <vt:lpstr>What data practices issues do you see when working with body camera data or other law enforcement videos? </vt:lpstr>
      <vt:lpstr>Miscellaneous Law Enforcement Data</vt:lpstr>
      <vt:lpstr>Property complaint data Minn. Stat. §13.44, subd. 1</vt:lpstr>
      <vt:lpstr>What do you think?</vt:lpstr>
      <vt:lpstr>What do you think - Answer</vt:lpstr>
      <vt:lpstr>Traffic accidents State Accident Report, Minn. Stat. §169.09, subd. 13 (203)</vt:lpstr>
      <vt:lpstr>Traffic accidents - public law enforcement data</vt:lpstr>
      <vt:lpstr>Driver’s license data</vt:lpstr>
      <vt:lpstr>PowerPoint Presentation</vt:lpstr>
      <vt:lpstr>What do you think - Answer</vt:lpstr>
      <vt:lpstr>15-minute break</vt:lpstr>
      <vt:lpstr>Data on Decedents Minn. Stat. §13.10</vt:lpstr>
      <vt:lpstr>Automated License Plate Reader Data (ALPR) Minn. Stat. § 13.824</vt:lpstr>
      <vt:lpstr>Criminal background checks</vt:lpstr>
      <vt:lpstr>Medical information</vt:lpstr>
      <vt:lpstr>What do you think?</vt:lpstr>
      <vt:lpstr>What do you think - Answer</vt:lpstr>
      <vt:lpstr>Domestic abuse data Minn. Stat. § 13.80</vt:lpstr>
      <vt:lpstr>Personnel data in law enforcement agencies Minn. Stat. §§ 13.43, 626.8457</vt:lpstr>
      <vt:lpstr>Sharing with POST Minn. Stat. § 626.8457</vt:lpstr>
      <vt:lpstr>More miscellaneous provisions</vt:lpstr>
      <vt:lpstr>Required LE policies and procedures</vt:lpstr>
      <vt:lpstr>Law enforcement data scenarios, afternoon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Meeting Law Workshop 2016</dc:title>
  <dc:creator>IPAD</dc:creator>
  <cp:lastModifiedBy>Baehren, Grace (She/Her/Hers) (ADM)</cp:lastModifiedBy>
  <cp:revision>635</cp:revision>
  <cp:lastPrinted>2019-08-19T12:52:26Z</cp:lastPrinted>
  <dcterms:created xsi:type="dcterms:W3CDTF">2015-07-23T19:22:03Z</dcterms:created>
  <dcterms:modified xsi:type="dcterms:W3CDTF">2026-05-29T20:07:29Z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0x0101002621546A65659245BB0EF2BE4FB85DFA</vt:lpwstr>
  </property>
</Properties>
</file>