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705" r:id="rId5"/>
  </p:sldMasterIdLst>
  <p:notesMasterIdLst>
    <p:notesMasterId r:id="rId46"/>
  </p:notesMasterIdLst>
  <p:handoutMasterIdLst>
    <p:handoutMasterId r:id="rId47"/>
  </p:handoutMasterIdLst>
  <p:sldIdLst>
    <p:sldId id="645" r:id="rId6"/>
    <p:sldId id="341" r:id="rId7"/>
    <p:sldId id="715" r:id="rId8"/>
    <p:sldId id="644" r:id="rId9"/>
    <p:sldId id="710" r:id="rId10"/>
    <p:sldId id="418" r:id="rId11"/>
    <p:sldId id="711" r:id="rId12"/>
    <p:sldId id="714" r:id="rId13"/>
    <p:sldId id="445" r:id="rId14"/>
    <p:sldId id="647" r:id="rId15"/>
    <p:sldId id="421" r:id="rId16"/>
    <p:sldId id="653" r:id="rId17"/>
    <p:sldId id="686" r:id="rId18"/>
    <p:sldId id="684" r:id="rId19"/>
    <p:sldId id="685" r:id="rId20"/>
    <p:sldId id="709" r:id="rId21"/>
    <p:sldId id="695" r:id="rId22"/>
    <p:sldId id="696" r:id="rId23"/>
    <p:sldId id="416" r:id="rId24"/>
    <p:sldId id="420" r:id="rId25"/>
    <p:sldId id="345" r:id="rId26"/>
    <p:sldId id="600" r:id="rId27"/>
    <p:sldId id="604" r:id="rId28"/>
    <p:sldId id="702" r:id="rId29"/>
    <p:sldId id="344" r:id="rId30"/>
    <p:sldId id="347" r:id="rId31"/>
    <p:sldId id="697" r:id="rId32"/>
    <p:sldId id="698" r:id="rId33"/>
    <p:sldId id="646" r:id="rId34"/>
    <p:sldId id="642" r:id="rId35"/>
    <p:sldId id="432" r:id="rId36"/>
    <p:sldId id="402" r:id="rId37"/>
    <p:sldId id="381" r:id="rId38"/>
    <p:sldId id="437" r:id="rId39"/>
    <p:sldId id="384" r:id="rId40"/>
    <p:sldId id="717" r:id="rId41"/>
    <p:sldId id="377" r:id="rId42"/>
    <p:sldId id="708" r:id="rId43"/>
    <p:sldId id="507" r:id="rId44"/>
    <p:sldId id="385" r:id="rId45"/>
  </p:sldIdLst>
  <p:sldSz cx="9144000" cy="6858000" type="screen4x3"/>
  <p:notesSz cx="7010400" cy="92964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6"/>
    <a:srgbClr val="91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7" autoAdjust="0"/>
    <p:restoredTop sz="64196" autoAdjust="0"/>
  </p:normalViewPr>
  <p:slideViewPr>
    <p:cSldViewPr>
      <p:cViewPr varScale="1">
        <p:scale>
          <a:sx n="64" d="100"/>
          <a:sy n="64" d="100"/>
        </p:scale>
        <p:origin x="151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74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DA9F2-1128-48B0-B751-2BDC17449A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900BB9-3AD3-4EEA-A8D2-ECC6C00F209B}">
      <dgm:prSet/>
      <dgm:spPr/>
      <dgm:t>
        <a:bodyPr/>
        <a:lstStyle/>
        <a:p>
          <a:r>
            <a:rPr lang="en-US"/>
            <a:t>What kind of video is it?</a:t>
          </a:r>
        </a:p>
      </dgm:t>
    </dgm:pt>
    <dgm:pt modelId="{C948057F-737F-44E0-A5C4-5CCED3871BDA}" type="parTrans" cxnId="{3524B250-2D9D-4745-8741-353DCE7D757D}">
      <dgm:prSet/>
      <dgm:spPr/>
      <dgm:t>
        <a:bodyPr/>
        <a:lstStyle/>
        <a:p>
          <a:endParaRPr lang="en-US"/>
        </a:p>
      </dgm:t>
    </dgm:pt>
    <dgm:pt modelId="{58458F34-AE78-4D9D-AB28-5EC1D5F0A1D1}" type="sibTrans" cxnId="{3524B250-2D9D-4745-8741-353DCE7D757D}">
      <dgm:prSet/>
      <dgm:spPr/>
      <dgm:t>
        <a:bodyPr/>
        <a:lstStyle/>
        <a:p>
          <a:endParaRPr lang="en-US"/>
        </a:p>
      </dgm:t>
    </dgm:pt>
    <dgm:pt modelId="{C81DEE35-9862-45C3-BD5F-E34E7D6C512C}">
      <dgm:prSet/>
      <dgm:spPr/>
      <dgm:t>
        <a:bodyPr/>
        <a:lstStyle/>
        <a:p>
          <a:r>
            <a:rPr lang="en-US"/>
            <a:t>Is there an active investigation?</a:t>
          </a:r>
        </a:p>
      </dgm:t>
    </dgm:pt>
    <dgm:pt modelId="{4EBF3544-1710-4FE4-BAE5-481F49A64298}" type="parTrans" cxnId="{F5E811E7-A1E1-465A-ADE2-37EAA9341EF3}">
      <dgm:prSet/>
      <dgm:spPr/>
      <dgm:t>
        <a:bodyPr/>
        <a:lstStyle/>
        <a:p>
          <a:endParaRPr lang="en-US"/>
        </a:p>
      </dgm:t>
    </dgm:pt>
    <dgm:pt modelId="{0DB14D48-14F6-46AB-8EF8-C7AB156F6304}" type="sibTrans" cxnId="{F5E811E7-A1E1-465A-ADE2-37EAA9341EF3}">
      <dgm:prSet/>
      <dgm:spPr/>
      <dgm:t>
        <a:bodyPr/>
        <a:lstStyle/>
        <a:p>
          <a:endParaRPr lang="en-US"/>
        </a:p>
      </dgm:t>
    </dgm:pt>
    <dgm:pt modelId="{97ABCFB0-AD3B-403F-90B0-E31411291C72}">
      <dgm:prSet/>
      <dgm:spPr/>
      <dgm:t>
        <a:bodyPr/>
        <a:lstStyle/>
        <a:p>
          <a:r>
            <a:rPr lang="en-US"/>
            <a:t>What section classifies the data?</a:t>
          </a:r>
        </a:p>
      </dgm:t>
    </dgm:pt>
    <dgm:pt modelId="{B18491D1-7957-494A-B75C-76E5B83B28B6}" type="parTrans" cxnId="{63042884-3D37-420F-AEA5-A0DC0061D543}">
      <dgm:prSet/>
      <dgm:spPr/>
      <dgm:t>
        <a:bodyPr/>
        <a:lstStyle/>
        <a:p>
          <a:endParaRPr lang="en-US"/>
        </a:p>
      </dgm:t>
    </dgm:pt>
    <dgm:pt modelId="{D9A22D08-6187-4269-B34B-C576A3FE8F18}" type="sibTrans" cxnId="{63042884-3D37-420F-AEA5-A0DC0061D543}">
      <dgm:prSet/>
      <dgm:spPr/>
      <dgm:t>
        <a:bodyPr/>
        <a:lstStyle/>
        <a:p>
          <a:endParaRPr lang="en-US"/>
        </a:p>
      </dgm:t>
    </dgm:pt>
    <dgm:pt modelId="{4753492E-79CF-4FC5-B959-BAEBEC1DD93B}">
      <dgm:prSet/>
      <dgm:spPr/>
      <dgm:t>
        <a:bodyPr/>
        <a:lstStyle/>
        <a:p>
          <a:r>
            <a:rPr lang="en-US"/>
            <a:t>What is the classification?</a:t>
          </a:r>
        </a:p>
      </dgm:t>
    </dgm:pt>
    <dgm:pt modelId="{3034C6DF-0293-4696-92A4-33BC2812F31B}" type="parTrans" cxnId="{A5076E0E-4913-4604-A848-1AED836ACD53}">
      <dgm:prSet/>
      <dgm:spPr/>
      <dgm:t>
        <a:bodyPr/>
        <a:lstStyle/>
        <a:p>
          <a:endParaRPr lang="en-US"/>
        </a:p>
      </dgm:t>
    </dgm:pt>
    <dgm:pt modelId="{52CE16FE-8152-4394-B940-90E48569D23B}" type="sibTrans" cxnId="{A5076E0E-4913-4604-A848-1AED836ACD53}">
      <dgm:prSet/>
      <dgm:spPr/>
      <dgm:t>
        <a:bodyPr/>
        <a:lstStyle/>
        <a:p>
          <a:endParaRPr lang="en-US"/>
        </a:p>
      </dgm:t>
    </dgm:pt>
    <dgm:pt modelId="{FFA62C36-764F-470E-8A1A-7B3C06A07B75}">
      <dgm:prSet/>
      <dgm:spPr/>
      <dgm:t>
        <a:bodyPr/>
        <a:lstStyle/>
        <a:p>
          <a:r>
            <a:rPr lang="en-US"/>
            <a:t>Who can view the unredacted video?</a:t>
          </a:r>
        </a:p>
      </dgm:t>
    </dgm:pt>
    <dgm:pt modelId="{754A5E24-FB86-4D34-A6EC-42BB61751BA6}" type="parTrans" cxnId="{E1A3D891-4DED-428F-A00C-4C237FF15F3C}">
      <dgm:prSet/>
      <dgm:spPr/>
      <dgm:t>
        <a:bodyPr/>
        <a:lstStyle/>
        <a:p>
          <a:endParaRPr lang="en-US"/>
        </a:p>
      </dgm:t>
    </dgm:pt>
    <dgm:pt modelId="{EC1E3796-9A31-4098-90B8-C20EF271E48F}" type="sibTrans" cxnId="{E1A3D891-4DED-428F-A00C-4C237FF15F3C}">
      <dgm:prSet/>
      <dgm:spPr/>
      <dgm:t>
        <a:bodyPr/>
        <a:lstStyle/>
        <a:p>
          <a:endParaRPr lang="en-US"/>
        </a:p>
      </dgm:t>
    </dgm:pt>
    <dgm:pt modelId="{5FE368E8-8463-4CD0-816F-B2A9EDC7418E}">
      <dgm:prSet/>
      <dgm:spPr/>
      <dgm:t>
        <a:bodyPr/>
        <a:lstStyle/>
        <a:p>
          <a:r>
            <a:rPr lang="en-US"/>
            <a:t>Who can have a copy?</a:t>
          </a:r>
        </a:p>
      </dgm:t>
    </dgm:pt>
    <dgm:pt modelId="{E4B9C895-626A-48D7-A8E1-7F6236444B71}" type="parTrans" cxnId="{57BB3CE5-5785-452F-A9AC-70EF7C028307}">
      <dgm:prSet/>
      <dgm:spPr/>
      <dgm:t>
        <a:bodyPr/>
        <a:lstStyle/>
        <a:p>
          <a:endParaRPr lang="en-US"/>
        </a:p>
      </dgm:t>
    </dgm:pt>
    <dgm:pt modelId="{FBEB58F3-50AC-4E00-B2B1-ADCF7F245E6A}" type="sibTrans" cxnId="{57BB3CE5-5785-452F-A9AC-70EF7C028307}">
      <dgm:prSet/>
      <dgm:spPr/>
      <dgm:t>
        <a:bodyPr/>
        <a:lstStyle/>
        <a:p>
          <a:endParaRPr lang="en-US"/>
        </a:p>
      </dgm:t>
    </dgm:pt>
    <dgm:pt modelId="{530DDDC2-9DA7-4CE9-AC3A-84CA4F092955}">
      <dgm:prSet/>
      <dgm:spPr/>
      <dgm:t>
        <a:bodyPr/>
        <a:lstStyle/>
        <a:p>
          <a:r>
            <a:rPr lang="en-US"/>
            <a:t>Does public benefit data apply?</a:t>
          </a:r>
        </a:p>
      </dgm:t>
    </dgm:pt>
    <dgm:pt modelId="{9CD5DF86-85D9-46EA-A328-F46AA7D1EE3B}" type="parTrans" cxnId="{8A439207-D8A9-48D4-885B-10A4D0686689}">
      <dgm:prSet/>
      <dgm:spPr/>
      <dgm:t>
        <a:bodyPr/>
        <a:lstStyle/>
        <a:p>
          <a:endParaRPr lang="en-US"/>
        </a:p>
      </dgm:t>
    </dgm:pt>
    <dgm:pt modelId="{F76F666C-5308-4BED-9734-E9E6140CA7F1}" type="sibTrans" cxnId="{8A439207-D8A9-48D4-885B-10A4D0686689}">
      <dgm:prSet/>
      <dgm:spPr/>
      <dgm:t>
        <a:bodyPr/>
        <a:lstStyle/>
        <a:p>
          <a:endParaRPr lang="en-US"/>
        </a:p>
      </dgm:t>
    </dgm:pt>
    <dgm:pt modelId="{A40F749B-B912-4147-9E4D-3494E9B1341E}" type="pres">
      <dgm:prSet presAssocID="{743DA9F2-1128-48B0-B751-2BDC17449A39}" presName="linear" presStyleCnt="0">
        <dgm:presLayoutVars>
          <dgm:animLvl val="lvl"/>
          <dgm:resizeHandles val="exact"/>
        </dgm:presLayoutVars>
      </dgm:prSet>
      <dgm:spPr/>
    </dgm:pt>
    <dgm:pt modelId="{E55D40FE-7CF7-4A4F-820F-47704FE8F2BE}" type="pres">
      <dgm:prSet presAssocID="{E3900BB9-3AD3-4EEA-A8D2-ECC6C00F209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A573E34-F38B-40C5-BA95-C305DA711A82}" type="pres">
      <dgm:prSet presAssocID="{58458F34-AE78-4D9D-AB28-5EC1D5F0A1D1}" presName="spacer" presStyleCnt="0"/>
      <dgm:spPr/>
    </dgm:pt>
    <dgm:pt modelId="{BDF26D37-593E-4945-AD6A-A5FFC86DF82E}" type="pres">
      <dgm:prSet presAssocID="{C81DEE35-9862-45C3-BD5F-E34E7D6C512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6FAD460-A593-4C76-A23F-1ACEB442F260}" type="pres">
      <dgm:prSet presAssocID="{0DB14D48-14F6-46AB-8EF8-C7AB156F6304}" presName="spacer" presStyleCnt="0"/>
      <dgm:spPr/>
    </dgm:pt>
    <dgm:pt modelId="{FF5555FE-D473-49C4-A0D8-28921AE9D385}" type="pres">
      <dgm:prSet presAssocID="{97ABCFB0-AD3B-403F-90B0-E31411291C7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B190054-5AD8-4355-816E-6663C55DA621}" type="pres">
      <dgm:prSet presAssocID="{D9A22D08-6187-4269-B34B-C576A3FE8F18}" presName="spacer" presStyleCnt="0"/>
      <dgm:spPr/>
    </dgm:pt>
    <dgm:pt modelId="{7568BC80-C8E1-4CDC-9E83-C249BEE9309C}" type="pres">
      <dgm:prSet presAssocID="{4753492E-79CF-4FC5-B959-BAEBEC1DD93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53F8574-8AE7-4E44-878D-A892A5834789}" type="pres">
      <dgm:prSet presAssocID="{52CE16FE-8152-4394-B940-90E48569D23B}" presName="spacer" presStyleCnt="0"/>
      <dgm:spPr/>
    </dgm:pt>
    <dgm:pt modelId="{362485E1-2BF3-4D65-BD28-0E0262AD6DE3}" type="pres">
      <dgm:prSet presAssocID="{FFA62C36-764F-470E-8A1A-7B3C06A07B7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EC11340-FA59-4E5D-887C-5E3AA56955C7}" type="pres">
      <dgm:prSet presAssocID="{EC1E3796-9A31-4098-90B8-C20EF271E48F}" presName="spacer" presStyleCnt="0"/>
      <dgm:spPr/>
    </dgm:pt>
    <dgm:pt modelId="{DD1DD6A1-59EE-4DBE-893F-6D5D4BFDC235}" type="pres">
      <dgm:prSet presAssocID="{5FE368E8-8463-4CD0-816F-B2A9EDC7418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A61BBE9-F5BA-4FFA-AB51-BA655AD90EAF}" type="pres">
      <dgm:prSet presAssocID="{FBEB58F3-50AC-4E00-B2B1-ADCF7F245E6A}" presName="spacer" presStyleCnt="0"/>
      <dgm:spPr/>
    </dgm:pt>
    <dgm:pt modelId="{39F9A96E-C62A-42DA-9263-9F72B78205E2}" type="pres">
      <dgm:prSet presAssocID="{530DDDC2-9DA7-4CE9-AC3A-84CA4F09295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AA79102-ED2C-4A53-89D7-99662B3C4FA2}" type="presOf" srcId="{C81DEE35-9862-45C3-BD5F-E34E7D6C512C}" destId="{BDF26D37-593E-4945-AD6A-A5FFC86DF82E}" srcOrd="0" destOrd="0" presId="urn:microsoft.com/office/officeart/2005/8/layout/vList2"/>
    <dgm:cxn modelId="{8A439207-D8A9-48D4-885B-10A4D0686689}" srcId="{743DA9F2-1128-48B0-B751-2BDC17449A39}" destId="{530DDDC2-9DA7-4CE9-AC3A-84CA4F092955}" srcOrd="6" destOrd="0" parTransId="{9CD5DF86-85D9-46EA-A328-F46AA7D1EE3B}" sibTransId="{F76F666C-5308-4BED-9734-E9E6140CA7F1}"/>
    <dgm:cxn modelId="{A5076E0E-4913-4604-A848-1AED836ACD53}" srcId="{743DA9F2-1128-48B0-B751-2BDC17449A39}" destId="{4753492E-79CF-4FC5-B959-BAEBEC1DD93B}" srcOrd="3" destOrd="0" parTransId="{3034C6DF-0293-4696-92A4-33BC2812F31B}" sibTransId="{52CE16FE-8152-4394-B940-90E48569D23B}"/>
    <dgm:cxn modelId="{78EBA060-324A-482F-B432-55DE9BA391AE}" type="presOf" srcId="{743DA9F2-1128-48B0-B751-2BDC17449A39}" destId="{A40F749B-B912-4147-9E4D-3494E9B1341E}" srcOrd="0" destOrd="0" presId="urn:microsoft.com/office/officeart/2005/8/layout/vList2"/>
    <dgm:cxn modelId="{E4DD9A69-442F-45F0-8D4A-2C5649DE97D2}" type="presOf" srcId="{5FE368E8-8463-4CD0-816F-B2A9EDC7418E}" destId="{DD1DD6A1-59EE-4DBE-893F-6D5D4BFDC235}" srcOrd="0" destOrd="0" presId="urn:microsoft.com/office/officeart/2005/8/layout/vList2"/>
    <dgm:cxn modelId="{3524B250-2D9D-4745-8741-353DCE7D757D}" srcId="{743DA9F2-1128-48B0-B751-2BDC17449A39}" destId="{E3900BB9-3AD3-4EEA-A8D2-ECC6C00F209B}" srcOrd="0" destOrd="0" parTransId="{C948057F-737F-44E0-A5C4-5CCED3871BDA}" sibTransId="{58458F34-AE78-4D9D-AB28-5EC1D5F0A1D1}"/>
    <dgm:cxn modelId="{35B02E7D-DFCD-42C8-AFBA-8B057ED270FA}" type="presOf" srcId="{530DDDC2-9DA7-4CE9-AC3A-84CA4F092955}" destId="{39F9A96E-C62A-42DA-9263-9F72B78205E2}" srcOrd="0" destOrd="0" presId="urn:microsoft.com/office/officeart/2005/8/layout/vList2"/>
    <dgm:cxn modelId="{41581582-AFB5-4CA3-AB5C-265976492141}" type="presOf" srcId="{4753492E-79CF-4FC5-B959-BAEBEC1DD93B}" destId="{7568BC80-C8E1-4CDC-9E83-C249BEE9309C}" srcOrd="0" destOrd="0" presId="urn:microsoft.com/office/officeart/2005/8/layout/vList2"/>
    <dgm:cxn modelId="{63042884-3D37-420F-AEA5-A0DC0061D543}" srcId="{743DA9F2-1128-48B0-B751-2BDC17449A39}" destId="{97ABCFB0-AD3B-403F-90B0-E31411291C72}" srcOrd="2" destOrd="0" parTransId="{B18491D1-7957-494A-B75C-76E5B83B28B6}" sibTransId="{D9A22D08-6187-4269-B34B-C576A3FE8F18}"/>
    <dgm:cxn modelId="{1DA1258A-DAF1-40C9-A86B-A9D1BBCFDC8C}" type="presOf" srcId="{FFA62C36-764F-470E-8A1A-7B3C06A07B75}" destId="{362485E1-2BF3-4D65-BD28-0E0262AD6DE3}" srcOrd="0" destOrd="0" presId="urn:microsoft.com/office/officeart/2005/8/layout/vList2"/>
    <dgm:cxn modelId="{E1A3D891-4DED-428F-A00C-4C237FF15F3C}" srcId="{743DA9F2-1128-48B0-B751-2BDC17449A39}" destId="{FFA62C36-764F-470E-8A1A-7B3C06A07B75}" srcOrd="4" destOrd="0" parTransId="{754A5E24-FB86-4D34-A6EC-42BB61751BA6}" sibTransId="{EC1E3796-9A31-4098-90B8-C20EF271E48F}"/>
    <dgm:cxn modelId="{30A892CD-8019-4A2D-80E1-4B5E1088F9A3}" type="presOf" srcId="{97ABCFB0-AD3B-403F-90B0-E31411291C72}" destId="{FF5555FE-D473-49C4-A0D8-28921AE9D385}" srcOrd="0" destOrd="0" presId="urn:microsoft.com/office/officeart/2005/8/layout/vList2"/>
    <dgm:cxn modelId="{57BB3CE5-5785-452F-A9AC-70EF7C028307}" srcId="{743DA9F2-1128-48B0-B751-2BDC17449A39}" destId="{5FE368E8-8463-4CD0-816F-B2A9EDC7418E}" srcOrd="5" destOrd="0" parTransId="{E4B9C895-626A-48D7-A8E1-7F6236444B71}" sibTransId="{FBEB58F3-50AC-4E00-B2B1-ADCF7F245E6A}"/>
    <dgm:cxn modelId="{F5E811E7-A1E1-465A-ADE2-37EAA9341EF3}" srcId="{743DA9F2-1128-48B0-B751-2BDC17449A39}" destId="{C81DEE35-9862-45C3-BD5F-E34E7D6C512C}" srcOrd="1" destOrd="0" parTransId="{4EBF3544-1710-4FE4-BAE5-481F49A64298}" sibTransId="{0DB14D48-14F6-46AB-8EF8-C7AB156F6304}"/>
    <dgm:cxn modelId="{5AFDACEF-1471-4448-9563-DC19B9302D08}" type="presOf" srcId="{E3900BB9-3AD3-4EEA-A8D2-ECC6C00F209B}" destId="{E55D40FE-7CF7-4A4F-820F-47704FE8F2BE}" srcOrd="0" destOrd="0" presId="urn:microsoft.com/office/officeart/2005/8/layout/vList2"/>
    <dgm:cxn modelId="{0D1531E5-8E03-4C65-9E25-99DFA7078EEE}" type="presParOf" srcId="{A40F749B-B912-4147-9E4D-3494E9B1341E}" destId="{E55D40FE-7CF7-4A4F-820F-47704FE8F2BE}" srcOrd="0" destOrd="0" presId="urn:microsoft.com/office/officeart/2005/8/layout/vList2"/>
    <dgm:cxn modelId="{F6A83860-5BAB-4F9B-898C-DFA4E91C58F2}" type="presParOf" srcId="{A40F749B-B912-4147-9E4D-3494E9B1341E}" destId="{AA573E34-F38B-40C5-BA95-C305DA711A82}" srcOrd="1" destOrd="0" presId="urn:microsoft.com/office/officeart/2005/8/layout/vList2"/>
    <dgm:cxn modelId="{B4C5D698-0479-48FB-A69F-B357D4F6B4CE}" type="presParOf" srcId="{A40F749B-B912-4147-9E4D-3494E9B1341E}" destId="{BDF26D37-593E-4945-AD6A-A5FFC86DF82E}" srcOrd="2" destOrd="0" presId="urn:microsoft.com/office/officeart/2005/8/layout/vList2"/>
    <dgm:cxn modelId="{AB52C4ED-653A-490A-B265-D63F56C86087}" type="presParOf" srcId="{A40F749B-B912-4147-9E4D-3494E9B1341E}" destId="{36FAD460-A593-4C76-A23F-1ACEB442F260}" srcOrd="3" destOrd="0" presId="urn:microsoft.com/office/officeart/2005/8/layout/vList2"/>
    <dgm:cxn modelId="{EB39EB98-7F49-4DBB-B86D-0F775B05C2E3}" type="presParOf" srcId="{A40F749B-B912-4147-9E4D-3494E9B1341E}" destId="{FF5555FE-D473-49C4-A0D8-28921AE9D385}" srcOrd="4" destOrd="0" presId="urn:microsoft.com/office/officeart/2005/8/layout/vList2"/>
    <dgm:cxn modelId="{11D06C85-D55B-4E08-8957-2028B9FCEEDF}" type="presParOf" srcId="{A40F749B-B912-4147-9E4D-3494E9B1341E}" destId="{1B190054-5AD8-4355-816E-6663C55DA621}" srcOrd="5" destOrd="0" presId="urn:microsoft.com/office/officeart/2005/8/layout/vList2"/>
    <dgm:cxn modelId="{565B87D0-FF04-4405-9A84-3A9840B750AC}" type="presParOf" srcId="{A40F749B-B912-4147-9E4D-3494E9B1341E}" destId="{7568BC80-C8E1-4CDC-9E83-C249BEE9309C}" srcOrd="6" destOrd="0" presId="urn:microsoft.com/office/officeart/2005/8/layout/vList2"/>
    <dgm:cxn modelId="{3B38409B-858C-4FCE-938B-3D6F91905AE0}" type="presParOf" srcId="{A40F749B-B912-4147-9E4D-3494E9B1341E}" destId="{F53F8574-8AE7-4E44-878D-A892A5834789}" srcOrd="7" destOrd="0" presId="urn:microsoft.com/office/officeart/2005/8/layout/vList2"/>
    <dgm:cxn modelId="{26D16D81-CB48-44D3-9F81-4C6FFFBCCCC9}" type="presParOf" srcId="{A40F749B-B912-4147-9E4D-3494E9B1341E}" destId="{362485E1-2BF3-4D65-BD28-0E0262AD6DE3}" srcOrd="8" destOrd="0" presId="urn:microsoft.com/office/officeart/2005/8/layout/vList2"/>
    <dgm:cxn modelId="{5ED97225-9C7D-446B-B8A9-9C55BE32170F}" type="presParOf" srcId="{A40F749B-B912-4147-9E4D-3494E9B1341E}" destId="{8EC11340-FA59-4E5D-887C-5E3AA56955C7}" srcOrd="9" destOrd="0" presId="urn:microsoft.com/office/officeart/2005/8/layout/vList2"/>
    <dgm:cxn modelId="{3DBD2153-F234-411C-A451-188730A17FB5}" type="presParOf" srcId="{A40F749B-B912-4147-9E4D-3494E9B1341E}" destId="{DD1DD6A1-59EE-4DBE-893F-6D5D4BFDC235}" srcOrd="10" destOrd="0" presId="urn:microsoft.com/office/officeart/2005/8/layout/vList2"/>
    <dgm:cxn modelId="{54537DA4-89A5-4BA8-8BE0-90AF9BEC5279}" type="presParOf" srcId="{A40F749B-B912-4147-9E4D-3494E9B1341E}" destId="{DA61BBE9-F5BA-4FFA-AB51-BA655AD90EAF}" srcOrd="11" destOrd="0" presId="urn:microsoft.com/office/officeart/2005/8/layout/vList2"/>
    <dgm:cxn modelId="{E5FA370E-9393-4153-B886-90951FF97BC5}" type="presParOf" srcId="{A40F749B-B912-4147-9E4D-3494E9B1341E}" destId="{39F9A96E-C62A-42DA-9263-9F72B78205E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1A6506-E2FC-4F7D-A71E-EC0E467912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738FCA-484A-4F68-99F1-4B0D283D634C}">
      <dgm:prSet/>
      <dgm:spPr/>
      <dgm:t>
        <a:bodyPr/>
        <a:lstStyle/>
        <a:p>
          <a:r>
            <a:rPr lang="en-US" dirty="0"/>
            <a:t>Not public data about data subjects who have died</a:t>
          </a:r>
        </a:p>
      </dgm:t>
    </dgm:pt>
    <dgm:pt modelId="{AA3D35C4-447E-4DBB-B710-F25AB724CC00}" type="parTrans" cxnId="{9551D1C1-A42C-4605-9D69-F141B888D95D}">
      <dgm:prSet/>
      <dgm:spPr/>
      <dgm:t>
        <a:bodyPr/>
        <a:lstStyle/>
        <a:p>
          <a:endParaRPr lang="en-US"/>
        </a:p>
      </dgm:t>
    </dgm:pt>
    <dgm:pt modelId="{BA2D7CB2-13CB-4A98-BDA5-55942434FF80}" type="sibTrans" cxnId="{9551D1C1-A42C-4605-9D69-F141B888D95D}">
      <dgm:prSet/>
      <dgm:spPr/>
      <dgm:t>
        <a:bodyPr/>
        <a:lstStyle/>
        <a:p>
          <a:endParaRPr lang="en-US"/>
        </a:p>
      </dgm:t>
    </dgm:pt>
    <dgm:pt modelId="{98C14E89-9ECB-4981-A106-50E1E693939C}">
      <dgm:prSet/>
      <dgm:spPr/>
      <dgm:t>
        <a:bodyPr/>
        <a:lstStyle/>
        <a:p>
          <a:r>
            <a:rPr lang="en-US"/>
            <a:t>Private data become private data on decedents</a:t>
          </a:r>
        </a:p>
      </dgm:t>
    </dgm:pt>
    <dgm:pt modelId="{193CF4B6-6146-4C09-BCC2-CCC248627DC4}" type="parTrans" cxnId="{C1C00609-C965-4BC7-A461-1D4F834E5C94}">
      <dgm:prSet/>
      <dgm:spPr/>
      <dgm:t>
        <a:bodyPr/>
        <a:lstStyle/>
        <a:p>
          <a:endParaRPr lang="en-US"/>
        </a:p>
      </dgm:t>
    </dgm:pt>
    <dgm:pt modelId="{99CC9C5D-B40B-4851-88BE-FA95EF1C1E8C}" type="sibTrans" cxnId="{C1C00609-C965-4BC7-A461-1D4F834E5C94}">
      <dgm:prSet/>
      <dgm:spPr/>
      <dgm:t>
        <a:bodyPr/>
        <a:lstStyle/>
        <a:p>
          <a:endParaRPr lang="en-US"/>
        </a:p>
      </dgm:t>
    </dgm:pt>
    <dgm:pt modelId="{9D8C3D26-F966-462D-B5C0-23987C8346D1}">
      <dgm:prSet/>
      <dgm:spPr/>
      <dgm:t>
        <a:bodyPr/>
        <a:lstStyle/>
        <a:p>
          <a:r>
            <a:rPr lang="en-US"/>
            <a:t>Confidential data become confidential data on decedents</a:t>
          </a:r>
        </a:p>
      </dgm:t>
    </dgm:pt>
    <dgm:pt modelId="{84E741AC-DB56-4F32-BA08-AC160CB1FCBC}" type="parTrans" cxnId="{63F4B1DB-9C52-45C2-AC55-634B82F04E87}">
      <dgm:prSet/>
      <dgm:spPr/>
      <dgm:t>
        <a:bodyPr/>
        <a:lstStyle/>
        <a:p>
          <a:endParaRPr lang="en-US"/>
        </a:p>
      </dgm:t>
    </dgm:pt>
    <dgm:pt modelId="{74E571B8-2CAE-4FE7-B81C-7791C090A65F}" type="sibTrans" cxnId="{63F4B1DB-9C52-45C2-AC55-634B82F04E87}">
      <dgm:prSet/>
      <dgm:spPr/>
      <dgm:t>
        <a:bodyPr/>
        <a:lstStyle/>
        <a:p>
          <a:endParaRPr lang="en-US"/>
        </a:p>
      </dgm:t>
    </dgm:pt>
    <dgm:pt modelId="{A796E4B6-950C-449D-8300-D4F589802FBE}">
      <dgm:prSet/>
      <dgm:spPr/>
      <dgm:t>
        <a:bodyPr/>
        <a:lstStyle/>
        <a:p>
          <a:r>
            <a:rPr lang="en-US" dirty="0"/>
            <a:t>Data become public when:</a:t>
          </a:r>
        </a:p>
      </dgm:t>
    </dgm:pt>
    <dgm:pt modelId="{89E54619-CC3C-49DC-BF47-A7539F742D6B}" type="parTrans" cxnId="{BC2BA812-8E77-49FB-89E1-8514FCFAF4F2}">
      <dgm:prSet/>
      <dgm:spPr/>
      <dgm:t>
        <a:bodyPr/>
        <a:lstStyle/>
        <a:p>
          <a:endParaRPr lang="en-US"/>
        </a:p>
      </dgm:t>
    </dgm:pt>
    <dgm:pt modelId="{778B6A4D-38DE-46AE-98D7-F3DFF8351394}" type="sibTrans" cxnId="{BC2BA812-8E77-49FB-89E1-8514FCFAF4F2}">
      <dgm:prSet/>
      <dgm:spPr/>
      <dgm:t>
        <a:bodyPr/>
        <a:lstStyle/>
        <a:p>
          <a:endParaRPr lang="en-US"/>
        </a:p>
      </dgm:t>
    </dgm:pt>
    <dgm:pt modelId="{3A82B230-4355-4960-8C76-D08DE43C4A9C}">
      <dgm:prSet/>
      <dgm:spPr/>
      <dgm:t>
        <a:bodyPr/>
        <a:lstStyle/>
        <a:p>
          <a:r>
            <a:rPr lang="en-US"/>
            <a:t>10 years have elapsed since death or presumed death; </a:t>
          </a:r>
          <a:r>
            <a:rPr lang="en-US" i="1"/>
            <a:t>and</a:t>
          </a:r>
          <a:endParaRPr lang="en-US"/>
        </a:p>
      </dgm:t>
    </dgm:pt>
    <dgm:pt modelId="{D761D679-FB21-4D92-9AB1-99F77F29C4D5}" type="parTrans" cxnId="{FF2AC170-50A7-44C6-8B79-EE696B44944A}">
      <dgm:prSet/>
      <dgm:spPr/>
      <dgm:t>
        <a:bodyPr/>
        <a:lstStyle/>
        <a:p>
          <a:endParaRPr lang="en-US"/>
        </a:p>
      </dgm:t>
    </dgm:pt>
    <dgm:pt modelId="{BE6127F8-59E8-48CB-8E91-EBBE7442A6B7}" type="sibTrans" cxnId="{FF2AC170-50A7-44C6-8B79-EE696B44944A}">
      <dgm:prSet/>
      <dgm:spPr/>
      <dgm:t>
        <a:bodyPr/>
        <a:lstStyle/>
        <a:p>
          <a:endParaRPr lang="en-US"/>
        </a:p>
      </dgm:t>
    </dgm:pt>
    <dgm:pt modelId="{92CA9564-3FA6-4CC0-9B2C-2EF97DC44CF7}">
      <dgm:prSet/>
      <dgm:spPr/>
      <dgm:t>
        <a:bodyPr/>
        <a:lstStyle/>
        <a:p>
          <a:r>
            <a:rPr lang="en-US"/>
            <a:t>30 years have elapsed since creation of data</a:t>
          </a:r>
        </a:p>
      </dgm:t>
    </dgm:pt>
    <dgm:pt modelId="{9C064920-31FD-4351-BB52-E7DD13BDAE47}" type="parTrans" cxnId="{B3C3C426-AF44-4A7B-9C5F-4ADB8B3358DD}">
      <dgm:prSet/>
      <dgm:spPr/>
      <dgm:t>
        <a:bodyPr/>
        <a:lstStyle/>
        <a:p>
          <a:endParaRPr lang="en-US"/>
        </a:p>
      </dgm:t>
    </dgm:pt>
    <dgm:pt modelId="{3FA835CB-079B-4D3F-9DA4-6CE2257036B7}" type="sibTrans" cxnId="{B3C3C426-AF44-4A7B-9C5F-4ADB8B3358DD}">
      <dgm:prSet/>
      <dgm:spPr/>
      <dgm:t>
        <a:bodyPr/>
        <a:lstStyle/>
        <a:p>
          <a:endParaRPr lang="en-US"/>
        </a:p>
      </dgm:t>
    </dgm:pt>
    <dgm:pt modelId="{BFCF61F5-B9BD-46A1-A9B6-6FE15FA1B688}">
      <dgm:prSet/>
      <dgm:spPr/>
      <dgm:t>
        <a:bodyPr/>
        <a:lstStyle/>
        <a:p>
          <a:r>
            <a:rPr lang="en-US" dirty="0"/>
            <a:t>Representative of decedent exercises access rights</a:t>
          </a:r>
        </a:p>
      </dgm:t>
    </dgm:pt>
    <dgm:pt modelId="{DD8D889A-F536-44D5-A9F8-44C3C6299A58}" type="parTrans" cxnId="{6B99CCE6-C093-4BD5-BBDE-C08B76CDE5CF}">
      <dgm:prSet/>
      <dgm:spPr/>
      <dgm:t>
        <a:bodyPr/>
        <a:lstStyle/>
        <a:p>
          <a:endParaRPr lang="en-US"/>
        </a:p>
      </dgm:t>
    </dgm:pt>
    <dgm:pt modelId="{8550F07F-B6E8-4BDF-A0F9-A4E2AEBD4875}" type="sibTrans" cxnId="{6B99CCE6-C093-4BD5-BBDE-C08B76CDE5CF}">
      <dgm:prSet/>
      <dgm:spPr/>
      <dgm:t>
        <a:bodyPr/>
        <a:lstStyle/>
        <a:p>
          <a:endParaRPr lang="en-US"/>
        </a:p>
      </dgm:t>
    </dgm:pt>
    <dgm:pt modelId="{4AD93FF9-B434-4E51-8DBE-D87CE8C964FB}">
      <dgm:prSet/>
      <dgm:spPr/>
      <dgm:t>
        <a:bodyPr/>
        <a:lstStyle/>
        <a:p>
          <a:r>
            <a:rPr lang="en-US" dirty="0"/>
            <a:t>Personal representative of decedent during administration period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C786B0E9-F664-4EAD-8685-7BA070B57ECE}" type="parTrans" cxnId="{3EFF2C4F-C206-4892-8AF4-01C6C097B655}">
      <dgm:prSet/>
      <dgm:spPr/>
      <dgm:t>
        <a:bodyPr/>
        <a:lstStyle/>
        <a:p>
          <a:endParaRPr lang="en-US"/>
        </a:p>
      </dgm:t>
    </dgm:pt>
    <dgm:pt modelId="{C3908ECA-DFEB-4E09-AFDA-3A27F54751C0}" type="sibTrans" cxnId="{3EFF2C4F-C206-4892-8AF4-01C6C097B655}">
      <dgm:prSet/>
      <dgm:spPr/>
      <dgm:t>
        <a:bodyPr/>
        <a:lstStyle/>
        <a:p>
          <a:endParaRPr lang="en-US"/>
        </a:p>
      </dgm:t>
    </dgm:pt>
    <dgm:pt modelId="{1FC84500-2DFE-4B38-B664-E22E41466BE6}">
      <dgm:prSet/>
      <dgm:spPr/>
      <dgm:t>
        <a:bodyPr/>
        <a:lstStyle/>
        <a:p>
          <a:r>
            <a:rPr lang="en-US" dirty="0"/>
            <a:t>If none, then surviving spouse or any child of decedent</a:t>
          </a:r>
        </a:p>
      </dgm:t>
    </dgm:pt>
    <dgm:pt modelId="{A40CC88F-0694-4691-AFF9-1F077F582159}" type="parTrans" cxnId="{D4A56BFD-F47B-423D-86C5-48847B24A24A}">
      <dgm:prSet/>
      <dgm:spPr/>
      <dgm:t>
        <a:bodyPr/>
        <a:lstStyle/>
        <a:p>
          <a:endParaRPr lang="en-US"/>
        </a:p>
      </dgm:t>
    </dgm:pt>
    <dgm:pt modelId="{0EDCCA9A-A94D-4E56-9363-530ED921C8C5}" type="sibTrans" cxnId="{D4A56BFD-F47B-423D-86C5-48847B24A24A}">
      <dgm:prSet/>
      <dgm:spPr/>
      <dgm:t>
        <a:bodyPr/>
        <a:lstStyle/>
        <a:p>
          <a:endParaRPr lang="en-US"/>
        </a:p>
      </dgm:t>
    </dgm:pt>
    <dgm:pt modelId="{90EF94B1-EE25-43ED-A4CE-1232E101188B}">
      <dgm:prSet/>
      <dgm:spPr/>
      <dgm:t>
        <a:bodyPr/>
        <a:lstStyle/>
        <a:p>
          <a:r>
            <a:rPr lang="en-US" dirty="0"/>
            <a:t>If no spouse or children, then parents of the decedent</a:t>
          </a:r>
        </a:p>
      </dgm:t>
    </dgm:pt>
    <dgm:pt modelId="{89614FB4-0AB0-4E3E-8584-9D2E5C754C08}" type="parTrans" cxnId="{64FCA037-3434-4CC8-AFA4-F9710BA01EA1}">
      <dgm:prSet/>
      <dgm:spPr/>
      <dgm:t>
        <a:bodyPr/>
        <a:lstStyle/>
        <a:p>
          <a:endParaRPr lang="en-US"/>
        </a:p>
      </dgm:t>
    </dgm:pt>
    <dgm:pt modelId="{F940C101-2E30-4A2A-9EB0-8FC797B6BCC3}" type="sibTrans" cxnId="{64FCA037-3434-4CC8-AFA4-F9710BA01EA1}">
      <dgm:prSet/>
      <dgm:spPr/>
      <dgm:t>
        <a:bodyPr/>
        <a:lstStyle/>
        <a:p>
          <a:endParaRPr lang="en-US"/>
        </a:p>
      </dgm:t>
    </dgm:pt>
    <dgm:pt modelId="{0655E689-6436-4C07-A83A-0227BA835695}" type="pres">
      <dgm:prSet presAssocID="{C51A6506-E2FC-4F7D-A71E-EC0E467912AE}" presName="linear" presStyleCnt="0">
        <dgm:presLayoutVars>
          <dgm:dir/>
          <dgm:animLvl val="lvl"/>
          <dgm:resizeHandles val="exact"/>
        </dgm:presLayoutVars>
      </dgm:prSet>
      <dgm:spPr/>
    </dgm:pt>
    <dgm:pt modelId="{B598C77E-4660-4ECC-B8D0-BC5EEADDC8FD}" type="pres">
      <dgm:prSet presAssocID="{0B738FCA-484A-4F68-99F1-4B0D283D634C}" presName="parentLin" presStyleCnt="0"/>
      <dgm:spPr/>
    </dgm:pt>
    <dgm:pt modelId="{D5AF5E59-1076-4ED6-81BC-FF8069ED4560}" type="pres">
      <dgm:prSet presAssocID="{0B738FCA-484A-4F68-99F1-4B0D283D634C}" presName="parentLeftMargin" presStyleLbl="node1" presStyleIdx="0" presStyleCnt="3"/>
      <dgm:spPr/>
    </dgm:pt>
    <dgm:pt modelId="{7DF863A3-05D0-404D-8399-8ABF692DBA52}" type="pres">
      <dgm:prSet presAssocID="{0B738FCA-484A-4F68-99F1-4B0D283D634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2ABC23-146A-4236-89CE-A9D99A352769}" type="pres">
      <dgm:prSet presAssocID="{0B738FCA-484A-4F68-99F1-4B0D283D634C}" presName="negativeSpace" presStyleCnt="0"/>
      <dgm:spPr/>
    </dgm:pt>
    <dgm:pt modelId="{C07453F5-AE96-41D7-A8E3-1AB270A5C180}" type="pres">
      <dgm:prSet presAssocID="{0B738FCA-484A-4F68-99F1-4B0D283D634C}" presName="childText" presStyleLbl="conFgAcc1" presStyleIdx="0" presStyleCnt="3">
        <dgm:presLayoutVars>
          <dgm:bulletEnabled val="1"/>
        </dgm:presLayoutVars>
      </dgm:prSet>
      <dgm:spPr/>
    </dgm:pt>
    <dgm:pt modelId="{DAB43926-EDC0-41D9-8C64-6FD9D121CCC8}" type="pres">
      <dgm:prSet presAssocID="{BA2D7CB2-13CB-4A98-BDA5-55942434FF80}" presName="spaceBetweenRectangles" presStyleCnt="0"/>
      <dgm:spPr/>
    </dgm:pt>
    <dgm:pt modelId="{103CCAB9-DAD1-4A5A-AB71-20985FAB1FB1}" type="pres">
      <dgm:prSet presAssocID="{BFCF61F5-B9BD-46A1-A9B6-6FE15FA1B688}" presName="parentLin" presStyleCnt="0"/>
      <dgm:spPr/>
    </dgm:pt>
    <dgm:pt modelId="{AD48FAE4-8FEB-499C-9129-3C5723156811}" type="pres">
      <dgm:prSet presAssocID="{BFCF61F5-B9BD-46A1-A9B6-6FE15FA1B688}" presName="parentLeftMargin" presStyleLbl="node1" presStyleIdx="0" presStyleCnt="3"/>
      <dgm:spPr/>
    </dgm:pt>
    <dgm:pt modelId="{808A4D62-D052-4D02-B9D6-22731BFF781E}" type="pres">
      <dgm:prSet presAssocID="{BFCF61F5-B9BD-46A1-A9B6-6FE15FA1B6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063C69-8437-4A7A-A437-7588D441ABBA}" type="pres">
      <dgm:prSet presAssocID="{BFCF61F5-B9BD-46A1-A9B6-6FE15FA1B688}" presName="negativeSpace" presStyleCnt="0"/>
      <dgm:spPr/>
    </dgm:pt>
    <dgm:pt modelId="{F8F0CAC1-CFB9-4DE3-8C0D-F76F19DC4005}" type="pres">
      <dgm:prSet presAssocID="{BFCF61F5-B9BD-46A1-A9B6-6FE15FA1B688}" presName="childText" presStyleLbl="conFgAcc1" presStyleIdx="1" presStyleCnt="3">
        <dgm:presLayoutVars>
          <dgm:bulletEnabled val="1"/>
        </dgm:presLayoutVars>
      </dgm:prSet>
      <dgm:spPr/>
    </dgm:pt>
    <dgm:pt modelId="{C2BE8FE7-1FB3-4662-85BC-B05D338AE53C}" type="pres">
      <dgm:prSet presAssocID="{8550F07F-B6E8-4BDF-A0F9-A4E2AEBD4875}" presName="spaceBetweenRectangles" presStyleCnt="0"/>
      <dgm:spPr/>
    </dgm:pt>
    <dgm:pt modelId="{21E54FF1-49C6-4EA0-8429-773017E6E0C8}" type="pres">
      <dgm:prSet presAssocID="{A796E4B6-950C-449D-8300-D4F589802FBE}" presName="parentLin" presStyleCnt="0"/>
      <dgm:spPr/>
    </dgm:pt>
    <dgm:pt modelId="{A1556A5E-6718-4EF4-A346-DB4632CFB6E9}" type="pres">
      <dgm:prSet presAssocID="{A796E4B6-950C-449D-8300-D4F589802FBE}" presName="parentLeftMargin" presStyleLbl="node1" presStyleIdx="1" presStyleCnt="3"/>
      <dgm:spPr/>
    </dgm:pt>
    <dgm:pt modelId="{E14D6B60-63AA-46C6-9943-1F0600E7A1BB}" type="pres">
      <dgm:prSet presAssocID="{A796E4B6-950C-449D-8300-D4F589802FB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207F1D3-91D4-46AC-938F-5E2973D73B53}" type="pres">
      <dgm:prSet presAssocID="{A796E4B6-950C-449D-8300-D4F589802FBE}" presName="negativeSpace" presStyleCnt="0"/>
      <dgm:spPr/>
    </dgm:pt>
    <dgm:pt modelId="{619562A8-BB1D-49B4-B7B6-6CE85D0F90BB}" type="pres">
      <dgm:prSet presAssocID="{A796E4B6-950C-449D-8300-D4F589802FB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7931000-DFC0-4712-872F-E70AB00B1074}" type="presOf" srcId="{92CA9564-3FA6-4CC0-9B2C-2EF97DC44CF7}" destId="{619562A8-BB1D-49B4-B7B6-6CE85D0F90BB}" srcOrd="0" destOrd="1" presId="urn:microsoft.com/office/officeart/2005/8/layout/list1"/>
    <dgm:cxn modelId="{60553A04-3B59-454F-9AB9-87D5D915821B}" type="presOf" srcId="{BFCF61F5-B9BD-46A1-A9B6-6FE15FA1B688}" destId="{808A4D62-D052-4D02-B9D6-22731BFF781E}" srcOrd="1" destOrd="0" presId="urn:microsoft.com/office/officeart/2005/8/layout/list1"/>
    <dgm:cxn modelId="{C1C00609-C965-4BC7-A461-1D4F834E5C94}" srcId="{0B738FCA-484A-4F68-99F1-4B0D283D634C}" destId="{98C14E89-9ECB-4981-A106-50E1E693939C}" srcOrd="0" destOrd="0" parTransId="{193CF4B6-6146-4C09-BCC2-CCC248627DC4}" sibTransId="{99CC9C5D-B40B-4851-88BE-FA95EF1C1E8C}"/>
    <dgm:cxn modelId="{BC2BA812-8E77-49FB-89E1-8514FCFAF4F2}" srcId="{C51A6506-E2FC-4F7D-A71E-EC0E467912AE}" destId="{A796E4B6-950C-449D-8300-D4F589802FBE}" srcOrd="2" destOrd="0" parTransId="{89E54619-CC3C-49DC-BF47-A7539F742D6B}" sibTransId="{778B6A4D-38DE-46AE-98D7-F3DFF8351394}"/>
    <dgm:cxn modelId="{B3C3C426-AF44-4A7B-9C5F-4ADB8B3358DD}" srcId="{A796E4B6-950C-449D-8300-D4F589802FBE}" destId="{92CA9564-3FA6-4CC0-9B2C-2EF97DC44CF7}" srcOrd="1" destOrd="0" parTransId="{9C064920-31FD-4351-BB52-E7DD13BDAE47}" sibTransId="{3FA835CB-079B-4D3F-9DA4-6CE2257036B7}"/>
    <dgm:cxn modelId="{AD07EC27-CA2A-4BBA-911E-2EB65C15D7E7}" type="presOf" srcId="{BFCF61F5-B9BD-46A1-A9B6-6FE15FA1B688}" destId="{AD48FAE4-8FEB-499C-9129-3C5723156811}" srcOrd="0" destOrd="0" presId="urn:microsoft.com/office/officeart/2005/8/layout/list1"/>
    <dgm:cxn modelId="{36FFB82C-E2BD-4DD7-A9F6-E80278BEB65B}" type="presOf" srcId="{A796E4B6-950C-449D-8300-D4F589802FBE}" destId="{A1556A5E-6718-4EF4-A346-DB4632CFB6E9}" srcOrd="0" destOrd="0" presId="urn:microsoft.com/office/officeart/2005/8/layout/list1"/>
    <dgm:cxn modelId="{EEBAB533-0276-4571-A33C-9DB5029262A1}" type="presOf" srcId="{98C14E89-9ECB-4981-A106-50E1E693939C}" destId="{C07453F5-AE96-41D7-A8E3-1AB270A5C180}" srcOrd="0" destOrd="0" presId="urn:microsoft.com/office/officeart/2005/8/layout/list1"/>
    <dgm:cxn modelId="{64FCA037-3434-4CC8-AFA4-F9710BA01EA1}" srcId="{BFCF61F5-B9BD-46A1-A9B6-6FE15FA1B688}" destId="{90EF94B1-EE25-43ED-A4CE-1232E101188B}" srcOrd="2" destOrd="0" parTransId="{89614FB4-0AB0-4E3E-8584-9D2E5C754C08}" sibTransId="{F940C101-2E30-4A2A-9EB0-8FC797B6BCC3}"/>
    <dgm:cxn modelId="{B7A22D3B-C3A6-49B2-B4D8-86B2E17E9E28}" type="presOf" srcId="{90EF94B1-EE25-43ED-A4CE-1232E101188B}" destId="{F8F0CAC1-CFB9-4DE3-8C0D-F76F19DC4005}" srcOrd="0" destOrd="2" presId="urn:microsoft.com/office/officeart/2005/8/layout/list1"/>
    <dgm:cxn modelId="{57A0593C-61F1-4A25-AC3C-193CCE634C9A}" type="presOf" srcId="{C51A6506-E2FC-4F7D-A71E-EC0E467912AE}" destId="{0655E689-6436-4C07-A83A-0227BA835695}" srcOrd="0" destOrd="0" presId="urn:microsoft.com/office/officeart/2005/8/layout/list1"/>
    <dgm:cxn modelId="{3E0A5048-0ED9-40EC-9ED8-FBD28A5A46DF}" type="presOf" srcId="{0B738FCA-484A-4F68-99F1-4B0D283D634C}" destId="{7DF863A3-05D0-404D-8399-8ABF692DBA52}" srcOrd="1" destOrd="0" presId="urn:microsoft.com/office/officeart/2005/8/layout/list1"/>
    <dgm:cxn modelId="{3EFF2C4F-C206-4892-8AF4-01C6C097B655}" srcId="{BFCF61F5-B9BD-46A1-A9B6-6FE15FA1B688}" destId="{4AD93FF9-B434-4E51-8DBE-D87CE8C964FB}" srcOrd="0" destOrd="0" parTransId="{C786B0E9-F664-4EAD-8685-7BA070B57ECE}" sibTransId="{C3908ECA-DFEB-4E09-AFDA-3A27F54751C0}"/>
    <dgm:cxn modelId="{FF2AC170-50A7-44C6-8B79-EE696B44944A}" srcId="{A796E4B6-950C-449D-8300-D4F589802FBE}" destId="{3A82B230-4355-4960-8C76-D08DE43C4A9C}" srcOrd="0" destOrd="0" parTransId="{D761D679-FB21-4D92-9AB1-99F77F29C4D5}" sibTransId="{BE6127F8-59E8-48CB-8E91-EBBE7442A6B7}"/>
    <dgm:cxn modelId="{2F125D56-40F6-4C44-9C83-734C93DEFE36}" type="presOf" srcId="{9D8C3D26-F966-462D-B5C0-23987C8346D1}" destId="{C07453F5-AE96-41D7-A8E3-1AB270A5C180}" srcOrd="0" destOrd="1" presId="urn:microsoft.com/office/officeart/2005/8/layout/list1"/>
    <dgm:cxn modelId="{E1C82FB0-CABF-419F-ACEF-8C4E26D4AFAC}" type="presOf" srcId="{0B738FCA-484A-4F68-99F1-4B0D283D634C}" destId="{D5AF5E59-1076-4ED6-81BC-FF8069ED4560}" srcOrd="0" destOrd="0" presId="urn:microsoft.com/office/officeart/2005/8/layout/list1"/>
    <dgm:cxn modelId="{15293ABE-1272-434F-8775-DA0D083A3B35}" type="presOf" srcId="{3A82B230-4355-4960-8C76-D08DE43C4A9C}" destId="{619562A8-BB1D-49B4-B7B6-6CE85D0F90BB}" srcOrd="0" destOrd="0" presId="urn:microsoft.com/office/officeart/2005/8/layout/list1"/>
    <dgm:cxn modelId="{9551D1C1-A42C-4605-9D69-F141B888D95D}" srcId="{C51A6506-E2FC-4F7D-A71E-EC0E467912AE}" destId="{0B738FCA-484A-4F68-99F1-4B0D283D634C}" srcOrd="0" destOrd="0" parTransId="{AA3D35C4-447E-4DBB-B710-F25AB724CC00}" sibTransId="{BA2D7CB2-13CB-4A98-BDA5-55942434FF80}"/>
    <dgm:cxn modelId="{BDF138C7-532C-4AAD-80D4-6BD5405040AA}" type="presOf" srcId="{A796E4B6-950C-449D-8300-D4F589802FBE}" destId="{E14D6B60-63AA-46C6-9943-1F0600E7A1BB}" srcOrd="1" destOrd="0" presId="urn:microsoft.com/office/officeart/2005/8/layout/list1"/>
    <dgm:cxn modelId="{623217D9-789D-4B5C-9239-CFDC79C84CF6}" type="presOf" srcId="{4AD93FF9-B434-4E51-8DBE-D87CE8C964FB}" destId="{F8F0CAC1-CFB9-4DE3-8C0D-F76F19DC4005}" srcOrd="0" destOrd="0" presId="urn:microsoft.com/office/officeart/2005/8/layout/list1"/>
    <dgm:cxn modelId="{63F4B1DB-9C52-45C2-AC55-634B82F04E87}" srcId="{0B738FCA-484A-4F68-99F1-4B0D283D634C}" destId="{9D8C3D26-F966-462D-B5C0-23987C8346D1}" srcOrd="1" destOrd="0" parTransId="{84E741AC-DB56-4F32-BA08-AC160CB1FCBC}" sibTransId="{74E571B8-2CAE-4FE7-B81C-7791C090A65F}"/>
    <dgm:cxn modelId="{6B99CCE6-C093-4BD5-BBDE-C08B76CDE5CF}" srcId="{C51A6506-E2FC-4F7D-A71E-EC0E467912AE}" destId="{BFCF61F5-B9BD-46A1-A9B6-6FE15FA1B688}" srcOrd="1" destOrd="0" parTransId="{DD8D889A-F536-44D5-A9F8-44C3C6299A58}" sibTransId="{8550F07F-B6E8-4BDF-A0F9-A4E2AEBD4875}"/>
    <dgm:cxn modelId="{B0F7FAF0-589D-4EEA-BB80-C4A89BED1A95}" type="presOf" srcId="{1FC84500-2DFE-4B38-B664-E22E41466BE6}" destId="{F8F0CAC1-CFB9-4DE3-8C0D-F76F19DC4005}" srcOrd="0" destOrd="1" presId="urn:microsoft.com/office/officeart/2005/8/layout/list1"/>
    <dgm:cxn modelId="{D4A56BFD-F47B-423D-86C5-48847B24A24A}" srcId="{BFCF61F5-B9BD-46A1-A9B6-6FE15FA1B688}" destId="{1FC84500-2DFE-4B38-B664-E22E41466BE6}" srcOrd="1" destOrd="0" parTransId="{A40CC88F-0694-4691-AFF9-1F077F582159}" sibTransId="{0EDCCA9A-A94D-4E56-9363-530ED921C8C5}"/>
    <dgm:cxn modelId="{B55E3AD8-B03D-40AD-ABCF-B3FE5AFF6D06}" type="presParOf" srcId="{0655E689-6436-4C07-A83A-0227BA835695}" destId="{B598C77E-4660-4ECC-B8D0-BC5EEADDC8FD}" srcOrd="0" destOrd="0" presId="urn:microsoft.com/office/officeart/2005/8/layout/list1"/>
    <dgm:cxn modelId="{C59225D0-EFCC-4D79-BCCC-AAFE96220FA8}" type="presParOf" srcId="{B598C77E-4660-4ECC-B8D0-BC5EEADDC8FD}" destId="{D5AF5E59-1076-4ED6-81BC-FF8069ED4560}" srcOrd="0" destOrd="0" presId="urn:microsoft.com/office/officeart/2005/8/layout/list1"/>
    <dgm:cxn modelId="{F436977A-0B86-4019-BEB2-BF0B230CEEE8}" type="presParOf" srcId="{B598C77E-4660-4ECC-B8D0-BC5EEADDC8FD}" destId="{7DF863A3-05D0-404D-8399-8ABF692DBA52}" srcOrd="1" destOrd="0" presId="urn:microsoft.com/office/officeart/2005/8/layout/list1"/>
    <dgm:cxn modelId="{6B3B47D2-BA23-498C-B13D-4AAC1ED72F75}" type="presParOf" srcId="{0655E689-6436-4C07-A83A-0227BA835695}" destId="{242ABC23-146A-4236-89CE-A9D99A352769}" srcOrd="1" destOrd="0" presId="urn:microsoft.com/office/officeart/2005/8/layout/list1"/>
    <dgm:cxn modelId="{B28732BE-768B-45D6-90AA-A3C1E39EA732}" type="presParOf" srcId="{0655E689-6436-4C07-A83A-0227BA835695}" destId="{C07453F5-AE96-41D7-A8E3-1AB270A5C180}" srcOrd="2" destOrd="0" presId="urn:microsoft.com/office/officeart/2005/8/layout/list1"/>
    <dgm:cxn modelId="{9049ADEA-0DE0-4BC6-AB0C-2538E3700AD9}" type="presParOf" srcId="{0655E689-6436-4C07-A83A-0227BA835695}" destId="{DAB43926-EDC0-41D9-8C64-6FD9D121CCC8}" srcOrd="3" destOrd="0" presId="urn:microsoft.com/office/officeart/2005/8/layout/list1"/>
    <dgm:cxn modelId="{4CFA2603-0A04-4000-B1C2-327EC8B81182}" type="presParOf" srcId="{0655E689-6436-4C07-A83A-0227BA835695}" destId="{103CCAB9-DAD1-4A5A-AB71-20985FAB1FB1}" srcOrd="4" destOrd="0" presId="urn:microsoft.com/office/officeart/2005/8/layout/list1"/>
    <dgm:cxn modelId="{D56963FB-7EF3-4085-8B90-432C6A83428F}" type="presParOf" srcId="{103CCAB9-DAD1-4A5A-AB71-20985FAB1FB1}" destId="{AD48FAE4-8FEB-499C-9129-3C5723156811}" srcOrd="0" destOrd="0" presId="urn:microsoft.com/office/officeart/2005/8/layout/list1"/>
    <dgm:cxn modelId="{19FDEF77-6C3E-4399-BCF0-97436B7C19C6}" type="presParOf" srcId="{103CCAB9-DAD1-4A5A-AB71-20985FAB1FB1}" destId="{808A4D62-D052-4D02-B9D6-22731BFF781E}" srcOrd="1" destOrd="0" presId="urn:microsoft.com/office/officeart/2005/8/layout/list1"/>
    <dgm:cxn modelId="{9F00EFD6-30B7-4F66-8952-C66ED420493D}" type="presParOf" srcId="{0655E689-6436-4C07-A83A-0227BA835695}" destId="{35063C69-8437-4A7A-A437-7588D441ABBA}" srcOrd="5" destOrd="0" presId="urn:microsoft.com/office/officeart/2005/8/layout/list1"/>
    <dgm:cxn modelId="{70BD2FEE-660C-484D-9498-4F2E0F88F2A8}" type="presParOf" srcId="{0655E689-6436-4C07-A83A-0227BA835695}" destId="{F8F0CAC1-CFB9-4DE3-8C0D-F76F19DC4005}" srcOrd="6" destOrd="0" presId="urn:microsoft.com/office/officeart/2005/8/layout/list1"/>
    <dgm:cxn modelId="{686FCCBF-FB78-44EC-945A-94EDBA216C92}" type="presParOf" srcId="{0655E689-6436-4C07-A83A-0227BA835695}" destId="{C2BE8FE7-1FB3-4662-85BC-B05D338AE53C}" srcOrd="7" destOrd="0" presId="urn:microsoft.com/office/officeart/2005/8/layout/list1"/>
    <dgm:cxn modelId="{3BF56CA5-1177-402D-A02D-C5725C9C11F6}" type="presParOf" srcId="{0655E689-6436-4C07-A83A-0227BA835695}" destId="{21E54FF1-49C6-4EA0-8429-773017E6E0C8}" srcOrd="8" destOrd="0" presId="urn:microsoft.com/office/officeart/2005/8/layout/list1"/>
    <dgm:cxn modelId="{A6D08828-7C4F-496F-937E-14089319F28C}" type="presParOf" srcId="{21E54FF1-49C6-4EA0-8429-773017E6E0C8}" destId="{A1556A5E-6718-4EF4-A346-DB4632CFB6E9}" srcOrd="0" destOrd="0" presId="urn:microsoft.com/office/officeart/2005/8/layout/list1"/>
    <dgm:cxn modelId="{2102329C-E47E-4C7E-90F3-65506D8A27C9}" type="presParOf" srcId="{21E54FF1-49C6-4EA0-8429-773017E6E0C8}" destId="{E14D6B60-63AA-46C6-9943-1F0600E7A1BB}" srcOrd="1" destOrd="0" presId="urn:microsoft.com/office/officeart/2005/8/layout/list1"/>
    <dgm:cxn modelId="{50204959-2FAA-4DE4-87B0-B0B4EA0CFBAD}" type="presParOf" srcId="{0655E689-6436-4C07-A83A-0227BA835695}" destId="{1207F1D3-91D4-46AC-938F-5E2973D73B53}" srcOrd="9" destOrd="0" presId="urn:microsoft.com/office/officeart/2005/8/layout/list1"/>
    <dgm:cxn modelId="{5C405B30-8448-44C6-ADA7-37C503F43289}" type="presParOf" srcId="{0655E689-6436-4C07-A83A-0227BA835695}" destId="{619562A8-BB1D-49B4-B7B6-6CE85D0F90B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D40FE-7CF7-4A4F-820F-47704FE8F2BE}">
      <dsp:nvSpPr>
        <dsp:cNvPr id="0" name=""/>
        <dsp:cNvSpPr/>
      </dsp:nvSpPr>
      <dsp:spPr>
        <a:xfrm>
          <a:off x="0" y="28587"/>
          <a:ext cx="775335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kind of video is it?</a:t>
          </a:r>
        </a:p>
      </dsp:txBody>
      <dsp:txXfrm>
        <a:off x="28100" y="56687"/>
        <a:ext cx="7697150" cy="519439"/>
      </dsp:txXfrm>
    </dsp:sp>
    <dsp:sp modelId="{BDF26D37-593E-4945-AD6A-A5FFC86DF82E}">
      <dsp:nvSpPr>
        <dsp:cNvPr id="0" name=""/>
        <dsp:cNvSpPr/>
      </dsp:nvSpPr>
      <dsp:spPr>
        <a:xfrm>
          <a:off x="0" y="673347"/>
          <a:ext cx="775335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Is there an active investigation?</a:t>
          </a:r>
        </a:p>
      </dsp:txBody>
      <dsp:txXfrm>
        <a:off x="28100" y="701447"/>
        <a:ext cx="7697150" cy="519439"/>
      </dsp:txXfrm>
    </dsp:sp>
    <dsp:sp modelId="{FF5555FE-D473-49C4-A0D8-28921AE9D385}">
      <dsp:nvSpPr>
        <dsp:cNvPr id="0" name=""/>
        <dsp:cNvSpPr/>
      </dsp:nvSpPr>
      <dsp:spPr>
        <a:xfrm>
          <a:off x="0" y="1318107"/>
          <a:ext cx="775335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section classifies the data?</a:t>
          </a:r>
        </a:p>
      </dsp:txBody>
      <dsp:txXfrm>
        <a:off x="28100" y="1346207"/>
        <a:ext cx="7697150" cy="519439"/>
      </dsp:txXfrm>
    </dsp:sp>
    <dsp:sp modelId="{7568BC80-C8E1-4CDC-9E83-C249BEE9309C}">
      <dsp:nvSpPr>
        <dsp:cNvPr id="0" name=""/>
        <dsp:cNvSpPr/>
      </dsp:nvSpPr>
      <dsp:spPr>
        <a:xfrm>
          <a:off x="0" y="1962867"/>
          <a:ext cx="775335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the classification?</a:t>
          </a:r>
        </a:p>
      </dsp:txBody>
      <dsp:txXfrm>
        <a:off x="28100" y="1990967"/>
        <a:ext cx="7697150" cy="519439"/>
      </dsp:txXfrm>
    </dsp:sp>
    <dsp:sp modelId="{362485E1-2BF3-4D65-BD28-0E0262AD6DE3}">
      <dsp:nvSpPr>
        <dsp:cNvPr id="0" name=""/>
        <dsp:cNvSpPr/>
      </dsp:nvSpPr>
      <dsp:spPr>
        <a:xfrm>
          <a:off x="0" y="2607627"/>
          <a:ext cx="775335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Who can view the unredacted video?</a:t>
          </a:r>
        </a:p>
      </dsp:txBody>
      <dsp:txXfrm>
        <a:off x="28100" y="2635727"/>
        <a:ext cx="7697150" cy="519439"/>
      </dsp:txXfrm>
    </dsp:sp>
    <dsp:sp modelId="{DD1DD6A1-59EE-4DBE-893F-6D5D4BFDC235}">
      <dsp:nvSpPr>
        <dsp:cNvPr id="0" name=""/>
        <dsp:cNvSpPr/>
      </dsp:nvSpPr>
      <dsp:spPr>
        <a:xfrm>
          <a:off x="0" y="3252387"/>
          <a:ext cx="775335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Who can have a copy?</a:t>
          </a:r>
        </a:p>
      </dsp:txBody>
      <dsp:txXfrm>
        <a:off x="28100" y="3280487"/>
        <a:ext cx="7697150" cy="519439"/>
      </dsp:txXfrm>
    </dsp:sp>
    <dsp:sp modelId="{39F9A96E-C62A-42DA-9263-9F72B78205E2}">
      <dsp:nvSpPr>
        <dsp:cNvPr id="0" name=""/>
        <dsp:cNvSpPr/>
      </dsp:nvSpPr>
      <dsp:spPr>
        <a:xfrm>
          <a:off x="0" y="3897147"/>
          <a:ext cx="775335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Does public benefit data apply?</a:t>
          </a:r>
        </a:p>
      </dsp:txBody>
      <dsp:txXfrm>
        <a:off x="28100" y="3925247"/>
        <a:ext cx="7697150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453F5-AE96-41D7-A8E3-1AB270A5C180}">
      <dsp:nvSpPr>
        <dsp:cNvPr id="0" name=""/>
        <dsp:cNvSpPr/>
      </dsp:nvSpPr>
      <dsp:spPr>
        <a:xfrm>
          <a:off x="0" y="295542"/>
          <a:ext cx="8210550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230" tIns="395732" rIns="63723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Private data become private data on decedents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Confidential data become confidential data on decedents</a:t>
          </a:r>
        </a:p>
      </dsp:txBody>
      <dsp:txXfrm>
        <a:off x="0" y="295542"/>
        <a:ext cx="8210550" cy="1107225"/>
      </dsp:txXfrm>
    </dsp:sp>
    <dsp:sp modelId="{7DF863A3-05D0-404D-8399-8ABF692DBA52}">
      <dsp:nvSpPr>
        <dsp:cNvPr id="0" name=""/>
        <dsp:cNvSpPr/>
      </dsp:nvSpPr>
      <dsp:spPr>
        <a:xfrm>
          <a:off x="410527" y="15102"/>
          <a:ext cx="574738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237" tIns="0" rIns="21723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Not public data about data subjects who have died</a:t>
          </a:r>
        </a:p>
      </dsp:txBody>
      <dsp:txXfrm>
        <a:off x="437907" y="42482"/>
        <a:ext cx="5692625" cy="506120"/>
      </dsp:txXfrm>
    </dsp:sp>
    <dsp:sp modelId="{F8F0CAC1-CFB9-4DE3-8C0D-F76F19DC4005}">
      <dsp:nvSpPr>
        <dsp:cNvPr id="0" name=""/>
        <dsp:cNvSpPr/>
      </dsp:nvSpPr>
      <dsp:spPr>
        <a:xfrm>
          <a:off x="0" y="1785807"/>
          <a:ext cx="821055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230" tIns="395732" rIns="63723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Personal representative of decedent during administration period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If none, then surviving spouse or any child of decedent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If no spouse or children, then parents of the decedent</a:t>
          </a:r>
        </a:p>
      </dsp:txBody>
      <dsp:txXfrm>
        <a:off x="0" y="1785807"/>
        <a:ext cx="8210550" cy="1436400"/>
      </dsp:txXfrm>
    </dsp:sp>
    <dsp:sp modelId="{808A4D62-D052-4D02-B9D6-22731BFF781E}">
      <dsp:nvSpPr>
        <dsp:cNvPr id="0" name=""/>
        <dsp:cNvSpPr/>
      </dsp:nvSpPr>
      <dsp:spPr>
        <a:xfrm>
          <a:off x="410527" y="1505367"/>
          <a:ext cx="574738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237" tIns="0" rIns="21723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Representative of decedent exercises access rights</a:t>
          </a:r>
        </a:p>
      </dsp:txBody>
      <dsp:txXfrm>
        <a:off x="437907" y="1532747"/>
        <a:ext cx="5692625" cy="506120"/>
      </dsp:txXfrm>
    </dsp:sp>
    <dsp:sp modelId="{619562A8-BB1D-49B4-B7B6-6CE85D0F90BB}">
      <dsp:nvSpPr>
        <dsp:cNvPr id="0" name=""/>
        <dsp:cNvSpPr/>
      </dsp:nvSpPr>
      <dsp:spPr>
        <a:xfrm>
          <a:off x="0" y="3605247"/>
          <a:ext cx="8210550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230" tIns="395732" rIns="63723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10 years have elapsed since death or presumed death; </a:t>
          </a:r>
          <a:r>
            <a:rPr lang="en-US" sz="1900" i="1" kern="1200"/>
            <a:t>and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30 years have elapsed since creation of data</a:t>
          </a:r>
        </a:p>
      </dsp:txBody>
      <dsp:txXfrm>
        <a:off x="0" y="3605247"/>
        <a:ext cx="8210550" cy="1107225"/>
      </dsp:txXfrm>
    </dsp:sp>
    <dsp:sp modelId="{E14D6B60-63AA-46C6-9943-1F0600E7A1BB}">
      <dsp:nvSpPr>
        <dsp:cNvPr id="0" name=""/>
        <dsp:cNvSpPr/>
      </dsp:nvSpPr>
      <dsp:spPr>
        <a:xfrm>
          <a:off x="410527" y="3324807"/>
          <a:ext cx="574738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237" tIns="0" rIns="21723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 become public when:</a:t>
          </a:r>
        </a:p>
      </dsp:txBody>
      <dsp:txXfrm>
        <a:off x="437907" y="3352187"/>
        <a:ext cx="5692625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523" cy="466247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2"/>
            <a:ext cx="3037523" cy="466247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r">
              <a:defRPr sz="1200"/>
            </a:lvl1pPr>
          </a:lstStyle>
          <a:p>
            <a:fld id="{0740B22B-59E0-49CE-9975-05BCDFD32933}" type="datetime6">
              <a:rPr lang="en-US" smtClean="0"/>
              <a:t>April 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154"/>
            <a:ext cx="3037523" cy="466247"/>
          </a:xfrm>
          <a:prstGeom prst="rect">
            <a:avLst/>
          </a:prstGeom>
        </p:spPr>
        <p:txBody>
          <a:bodyPr vert="horz" lIns="91320" tIns="45660" rIns="91320" bIns="45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4"/>
            <a:ext cx="3037523" cy="466247"/>
          </a:xfrm>
          <a:prstGeom prst="rect">
            <a:avLst/>
          </a:prstGeom>
        </p:spPr>
        <p:txBody>
          <a:bodyPr vert="horz" lIns="91320" tIns="45660" rIns="91320" bIns="45660" rtlCol="0" anchor="b"/>
          <a:lstStyle>
            <a:lvl1pPr algn="r">
              <a:defRPr sz="1200"/>
            </a:lvl1pPr>
          </a:lstStyle>
          <a:p>
            <a:fld id="{39437189-6E98-4F17-AD6B-131E22FA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521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13F15624-F49D-416B-B7FA-49720657BD8A}" type="datetime6">
              <a:rPr lang="en-US" smtClean="0"/>
              <a:t>April 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EF994E05-2F65-4857-A130-DF0CAE61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08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31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1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71E6F-EE5D-4EB9-9D92-A32A029CD3F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22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E2DE4-C8EB-4C4D-8676-4AB01F5300C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52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25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06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C5B99-1E5D-4C9F-822D-1807B06EBE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21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13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03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658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59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156948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42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2897675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68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94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93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75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3648504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37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30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504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57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9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CFD9E-C562-0AC7-EDA6-BC1F01D6D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BF07F8-8DA8-D4C9-07F0-43DB36005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DDDDBD-184C-1F7D-1CC6-1DB36638E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000A1-D5A1-E478-5CE8-43F3C627A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94E05-2F65-4857-A130-DF0CAE61F3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312DA-25CC-681D-7FE4-EFD8E285619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53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02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03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470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828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828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912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3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BB926-1639-4186-9C6F-90FDC28F583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1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73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25011-6FFA-4678-89D7-FEB6A0968E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7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3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1C61D-8E23-377B-A293-61A4B442D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9592F8-E8F4-E6B7-32F2-9CBEBDE70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A3F6A-1BA8-0929-7776-BED89009B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3FD66-22D0-F6EE-9091-DB7774692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DA146-0E4E-45D2-8F43-7EDC33217D2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03407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65" y="1798682"/>
            <a:ext cx="5796669" cy="9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3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7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3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3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96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70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8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4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49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8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2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12601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8" y="1773837"/>
            <a:ext cx="5361384" cy="8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2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08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2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70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4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43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41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3696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6124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7572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6164033"/>
            <a:ext cx="2106032" cy="3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13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89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79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3618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67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861768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84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35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971122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7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2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17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19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76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62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59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28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16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61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68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1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70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360302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6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03407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65" y="1798682"/>
            <a:ext cx="5796669" cy="9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807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12601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8" y="1773837"/>
            <a:ext cx="5361384" cy="8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44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6164033"/>
            <a:ext cx="2106032" cy="3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89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9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360302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060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19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680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629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504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3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75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37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56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09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67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77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45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769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616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8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29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558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990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250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65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098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1297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65078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56375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96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0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627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734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45093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236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163316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618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326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9012302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851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17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0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855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088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861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218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329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609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422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016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812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70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8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0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8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0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  <p:sldLayoutId id="2147483702" r:id="rId47"/>
    <p:sldLayoutId id="2147483703" r:id="rId48"/>
    <p:sldLayoutId id="2147483704" r:id="rId4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6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748" r:id="rId43"/>
    <p:sldLayoutId id="2147483749" r:id="rId44"/>
    <p:sldLayoutId id="2147483750" r:id="rId45"/>
    <p:sldLayoutId id="2147483751" r:id="rId46"/>
    <p:sldLayoutId id="2147483752" r:id="rId47"/>
    <p:sldLayoutId id="2147483753" r:id="rId48"/>
    <p:sldLayoutId id="2147483754" r:id="rId4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0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assets/ALPRaudit_tcm36-307907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data/types/patient/hipaa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5.jpeg"/><Relationship Id="rId4" Type="http://schemas.openxmlformats.org/officeDocument/2006/relationships/image" Target="../media/image10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data/types/lawenforcement/policies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0DA5A79-E3EF-4D59-962A-BCF4E25A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Quick check-in around the room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ABBCAFA-A088-4AC4-AB98-E87A795BD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057401"/>
            <a:ext cx="6400800" cy="343675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What’s one takeaway from this morning?</a:t>
            </a:r>
          </a:p>
          <a:p>
            <a:pPr marL="0" indent="0" algn="ctr">
              <a:buNone/>
            </a:pPr>
            <a:r>
              <a:rPr lang="en-US" sz="2400" dirty="0"/>
              <a:t>or</a:t>
            </a:r>
          </a:p>
          <a:p>
            <a:pPr marL="0" indent="0" algn="ctr">
              <a:buNone/>
            </a:pPr>
            <a:r>
              <a:rPr lang="en-US" sz="2400" dirty="0"/>
              <a:t>What’s one thing that you still want to know about LE data?</a:t>
            </a:r>
          </a:p>
        </p:txBody>
      </p:sp>
    </p:spTree>
    <p:extLst>
      <p:ext uri="{BB962C8B-B14F-4D97-AF65-F5344CB8AC3E}">
        <p14:creationId xmlns:p14="http://schemas.microsoft.com/office/powerpoint/2010/main" val="344599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206E-AEF8-4D33-942B-C217311F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Steps in determining access to videos</a:t>
            </a:r>
            <a:endParaRPr lang="en-US"/>
          </a:p>
        </p:txBody>
      </p:sp>
      <p:graphicFrame>
        <p:nvGraphicFramePr>
          <p:cNvPr id="5" name="Content Placeholder 2" descr="Steps to determine access to video">
            <a:extLst>
              <a:ext uri="{FF2B5EF4-FFF2-40B4-BE49-F238E27FC236}">
                <a16:creationId xmlns:a16="http://schemas.microsoft.com/office/drawing/2014/main" id="{5C84AD0C-33EF-9652-0B61-8CA1E1DFF2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8357052"/>
              </p:ext>
            </p:extLst>
          </p:nvPr>
        </p:nvGraphicFramePr>
        <p:xfrm>
          <a:off x="615203" y="1676400"/>
          <a:ext cx="7753350" cy="450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78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"/>
            <a:ext cx="9144000" cy="1190624"/>
          </a:xfrm>
        </p:spPr>
        <p:txBody>
          <a:bodyPr>
            <a:normAutofit/>
          </a:bodyPr>
          <a:lstStyle/>
          <a:p>
            <a:pPr algn="l">
              <a:buClr>
                <a:srgbClr val="0054A6"/>
              </a:buClr>
            </a:pPr>
            <a:r>
              <a:rPr lang="en-US" sz="3600" dirty="0"/>
              <a:t>What type of video is it?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495800"/>
          </a:xfrm>
        </p:spPr>
        <p:txBody>
          <a:bodyPr>
            <a:noAutofit/>
          </a:bodyPr>
          <a:lstStyle/>
          <a:p>
            <a:pPr>
              <a:buClr>
                <a:srgbClr val="0054A6"/>
              </a:buClr>
            </a:pPr>
            <a:r>
              <a:rPr lang="en-US" sz="3100" dirty="0"/>
              <a:t>Body camera video – § 13.825</a:t>
            </a:r>
          </a:p>
          <a:p>
            <a:pPr>
              <a:buClr>
                <a:srgbClr val="0054A6"/>
              </a:buClr>
            </a:pPr>
            <a:r>
              <a:rPr lang="en-US" sz="3100" dirty="0"/>
              <a:t>Drone data/video – § 626.19</a:t>
            </a:r>
          </a:p>
          <a:p>
            <a:pPr>
              <a:buClr>
                <a:srgbClr val="0054A6"/>
              </a:buClr>
            </a:pPr>
            <a:r>
              <a:rPr lang="en-US" sz="3100" dirty="0"/>
              <a:t>Other video: Squad video, cellphone video, taser camera, gun camera, etc. – § 13.82 or presumptively public</a:t>
            </a:r>
          </a:p>
        </p:txBody>
      </p:sp>
    </p:spTree>
    <p:extLst>
      <p:ext uri="{BB962C8B-B14F-4D97-AF65-F5344CB8AC3E}">
        <p14:creationId xmlns:p14="http://schemas.microsoft.com/office/powerpoint/2010/main" val="53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52400"/>
            <a:ext cx="89916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Is there an active investigation? Yes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EBF91-5EFB-47AE-83A5-0627C313B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/>
              <a:t>Dash cam video</a:t>
            </a:r>
          </a:p>
          <a:p>
            <a:pPr lvl="1"/>
            <a:r>
              <a:rPr lang="en-US" sz="2800" dirty="0"/>
              <a:t>§ 13.82</a:t>
            </a:r>
          </a:p>
          <a:p>
            <a:pPr lvl="1"/>
            <a:r>
              <a:rPr lang="en-US" sz="2800" dirty="0"/>
              <a:t>Confidential/protected nonpublic</a:t>
            </a:r>
          </a:p>
          <a:p>
            <a:pPr lvl="1"/>
            <a:r>
              <a:rPr lang="en-US" sz="2800" dirty="0"/>
              <a:t>Those within entity and with statutory authority</a:t>
            </a:r>
          </a:p>
          <a:p>
            <a:pPr lvl="1"/>
            <a:r>
              <a:rPr lang="en-US" sz="2800" dirty="0"/>
              <a:t>No obligation to provide access to data requesters</a:t>
            </a:r>
          </a:p>
          <a:p>
            <a:pPr lvl="1"/>
            <a:r>
              <a:rPr lang="en-US" sz="2800" dirty="0"/>
              <a:t>Consider public benefit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6709B-C615-4CF8-AD67-EFE298D5E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/>
              <a:t>Body camera video</a:t>
            </a:r>
          </a:p>
          <a:p>
            <a:pPr lvl="1"/>
            <a:r>
              <a:rPr lang="en-US" sz="2600" dirty="0"/>
              <a:t>§§ 13.825/13.82</a:t>
            </a:r>
          </a:p>
          <a:p>
            <a:pPr lvl="1"/>
            <a:r>
              <a:rPr lang="en-US" sz="2600" dirty="0"/>
              <a:t>Confidential/protected nonpublic</a:t>
            </a:r>
          </a:p>
          <a:p>
            <a:pPr lvl="1"/>
            <a:r>
              <a:rPr lang="en-US" sz="2600" dirty="0"/>
              <a:t>Those within entity and with statutory authority</a:t>
            </a:r>
          </a:p>
          <a:p>
            <a:pPr lvl="1"/>
            <a:r>
              <a:rPr lang="en-US" sz="2600" dirty="0"/>
              <a:t>No obligation to provide access to data requesters, generally</a:t>
            </a:r>
          </a:p>
          <a:p>
            <a:pPr lvl="1"/>
            <a:r>
              <a:rPr lang="en-US" sz="2600" dirty="0"/>
              <a:t>Consider public benefit</a:t>
            </a:r>
          </a:p>
        </p:txBody>
      </p:sp>
    </p:spTree>
    <p:extLst>
      <p:ext uri="{BB962C8B-B14F-4D97-AF65-F5344CB8AC3E}">
        <p14:creationId xmlns:p14="http://schemas.microsoft.com/office/powerpoint/2010/main" val="231672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6709B-C615-4CF8-AD67-EFE298D5E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594625"/>
            <a:ext cx="4648200" cy="503477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1800" b="1" dirty="0"/>
              <a:t>Body camera video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Classified by § 13.825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Private data on individuals in video</a:t>
            </a:r>
          </a:p>
          <a:p>
            <a:pPr lvl="1">
              <a:spcAft>
                <a:spcPts val="0"/>
              </a:spcAft>
            </a:pPr>
            <a:r>
              <a:rPr lang="en-US" sz="1400" dirty="0"/>
              <a:t>Exception: Data presented as evidence in court are public under 13.82, subd.7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Data subjects can view unredacted – where they are seen or heard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Data subject can have copy with other data subjects redacted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On duty officers cannot be redacted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Data subject can ask video be made public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Undercover officers must be redacted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52400"/>
            <a:ext cx="89916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Is there an active investigation? No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EBF91-5EFB-47AE-83A5-0627C313B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594625"/>
            <a:ext cx="3886200" cy="50347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Dash cam video</a:t>
            </a:r>
          </a:p>
          <a:p>
            <a:pPr lvl="1"/>
            <a:r>
              <a:rPr lang="en-US" sz="2000" dirty="0"/>
              <a:t>Classified by § 13.82</a:t>
            </a:r>
          </a:p>
          <a:p>
            <a:pPr lvl="1"/>
            <a:r>
              <a:rPr lang="en-US" sz="2000" dirty="0"/>
              <a:t>Inactive investigative data = public</a:t>
            </a:r>
          </a:p>
          <a:p>
            <a:pPr lvl="1"/>
            <a:r>
              <a:rPr lang="en-US" sz="2000" dirty="0"/>
              <a:t>Exceptions: protected IDs</a:t>
            </a:r>
          </a:p>
        </p:txBody>
      </p:sp>
    </p:spTree>
    <p:extLst>
      <p:ext uri="{BB962C8B-B14F-4D97-AF65-F5344CB8AC3E}">
        <p14:creationId xmlns:p14="http://schemas.microsoft.com/office/powerpoint/2010/main" val="318159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EE6-E839-4597-8174-BC43B2D3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152400"/>
            <a:ext cx="78867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6893-D2E5-442A-B410-B7F4319D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A member of the public asks for access to a body camera video from an inactive case. The video was not used as evidence in court. 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They also ask for inactive dash camera video. 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What can the requester have access to?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9758095B-FAB1-47F8-BAF7-BFE777A34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5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EE6-E839-4597-8174-BC43B2D3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152400"/>
            <a:ext cx="78867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 -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6893-D2E5-442A-B410-B7F4319D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00200"/>
            <a:ext cx="8610600" cy="5105400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3200" dirty="0"/>
              <a:t>Most inactive body camera video = private subject to specific exceptions (§ 13.825)</a:t>
            </a:r>
          </a:p>
          <a:p>
            <a:pPr>
              <a:buClr>
                <a:srgbClr val="0054A6"/>
              </a:buClr>
            </a:pPr>
            <a:r>
              <a:rPr lang="en-US" sz="3200" dirty="0"/>
              <a:t>Most inactive dash camera video = public (§ 13.82)</a:t>
            </a:r>
          </a:p>
          <a:p>
            <a:pPr lvl="1">
              <a:buClr>
                <a:srgbClr val="0054A6"/>
              </a:buClr>
            </a:pPr>
            <a:r>
              <a:rPr lang="en-US" sz="2900" dirty="0"/>
              <a:t>Unless it is offensive to common sensibilities, entity determines = private</a:t>
            </a:r>
          </a:p>
        </p:txBody>
      </p:sp>
    </p:spTree>
    <p:extLst>
      <p:ext uri="{BB962C8B-B14F-4D97-AF65-F5344CB8AC3E}">
        <p14:creationId xmlns:p14="http://schemas.microsoft.com/office/powerpoint/2010/main" val="1855273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F9997-8268-9C11-ED5F-8C8E54C03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837"/>
            <a:ext cx="7886700" cy="4576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Monday, Officers Diaz and Scully respond to a domestic call and activate their body-worn cameras. The officers enter the home and observe a man hitting a woman. A child and another adult woman are in the same room. The officers arrest the man and talk to the others.</a:t>
            </a:r>
          </a:p>
          <a:p>
            <a:pPr marL="0" indent="0">
              <a:buNone/>
            </a:pPr>
            <a:r>
              <a:rPr lang="en-US" sz="2400" dirty="0"/>
              <a:t>Neighbor Fred Rogers requests the BWC video on Tuesday. Can he have it?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6D66A6-DCCB-776B-F4C7-1771DFBE0848}"/>
              </a:ext>
            </a:extLst>
          </p:cNvPr>
          <p:cNvSpPr txBox="1">
            <a:spLocks/>
          </p:cNvSpPr>
          <p:nvPr/>
        </p:nvSpPr>
        <p:spPr>
          <a:xfrm>
            <a:off x="26766" y="152400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What do you think?</a:t>
            </a:r>
          </a:p>
        </p:txBody>
      </p:sp>
      <p:pic>
        <p:nvPicPr>
          <p:cNvPr id="8" name="Graphic 7" descr="Badge Question Mark with solid fill">
            <a:extLst>
              <a:ext uri="{FF2B5EF4-FFF2-40B4-BE49-F238E27FC236}">
                <a16:creationId xmlns:a16="http://schemas.microsoft.com/office/drawing/2014/main" id="{F4E5DB7F-F8C4-75CF-2EDA-6B194A0DA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59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8F07-42EC-4F97-8A44-B58196CA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837"/>
            <a:ext cx="78867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 -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1DF94-DA98-4EB2-8BDC-47B0E6C5E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individual was arrested – there are active investigative data.</a:t>
            </a:r>
          </a:p>
          <a:p>
            <a:r>
              <a:rPr lang="en-US" sz="2800" dirty="0"/>
              <a:t>The data in the video are confidential/protected nonpublic – Mr. Rogers cannot have the video. </a:t>
            </a:r>
          </a:p>
          <a:p>
            <a:r>
              <a:rPr lang="en-US" sz="2800" dirty="0"/>
              <a:t>What happens when the case becomes inactive?</a:t>
            </a:r>
          </a:p>
          <a:p>
            <a:pPr lvl="1"/>
            <a:r>
              <a:rPr lang="en-US" sz="2500" dirty="0"/>
              <a:t>No prosecution = private, folks who can be seen or heard can have access</a:t>
            </a:r>
          </a:p>
          <a:p>
            <a:pPr lvl="1"/>
            <a:r>
              <a:rPr lang="en-US" sz="2500" dirty="0"/>
              <a:t>Prosecution:</a:t>
            </a:r>
          </a:p>
          <a:p>
            <a:pPr lvl="2"/>
            <a:r>
              <a:rPr lang="en-US" sz="2200" dirty="0"/>
              <a:t>Video presented as evidence in court = public</a:t>
            </a:r>
          </a:p>
          <a:p>
            <a:pPr lvl="2"/>
            <a:r>
              <a:rPr lang="en-US" sz="2200" dirty="0"/>
              <a:t>Video not presented as evidence in court, inactive = private</a:t>
            </a:r>
          </a:p>
          <a:p>
            <a:pPr lvl="1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04522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0DA5A79-E3EF-4D59-962A-BCF4E25A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908" y="1600200"/>
            <a:ext cx="7116184" cy="2819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data practices issues do you see when working with body camera data or other law enforcement videos?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4181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5366" y="4191000"/>
            <a:ext cx="9144000" cy="1199223"/>
          </a:xfrm>
        </p:spPr>
        <p:txBody>
          <a:bodyPr>
            <a:normAutofit/>
          </a:bodyPr>
          <a:lstStyle/>
          <a:p>
            <a:r>
              <a:rPr lang="en-US" sz="4400" dirty="0"/>
              <a:t>10-minute break</a:t>
            </a:r>
          </a:p>
        </p:txBody>
      </p:sp>
    </p:spTree>
    <p:extLst>
      <p:ext uri="{BB962C8B-B14F-4D97-AF65-F5344CB8AC3E}">
        <p14:creationId xmlns:p14="http://schemas.microsoft.com/office/powerpoint/2010/main" val="417692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5366" y="4191000"/>
            <a:ext cx="9144000" cy="1199223"/>
          </a:xfrm>
        </p:spPr>
        <p:txBody>
          <a:bodyPr/>
          <a:lstStyle/>
          <a:p>
            <a:r>
              <a:rPr lang="en-US" dirty="0"/>
              <a:t>Law Enforcement 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April 14, 2026</a:t>
            </a:r>
          </a:p>
          <a:p>
            <a:r>
              <a:rPr lang="en-US" sz="2000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4143998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Law Enforcement Videos and Discussion"/>
          <p:cNvSpPr>
            <a:spLocks noGrp="1"/>
          </p:cNvSpPr>
          <p:nvPr>
            <p:ph type="ctrTitle"/>
          </p:nvPr>
        </p:nvSpPr>
        <p:spPr>
          <a:xfrm>
            <a:off x="-5366" y="4191000"/>
            <a:ext cx="9144000" cy="1199223"/>
          </a:xfrm>
        </p:spPr>
        <p:txBody>
          <a:bodyPr/>
          <a:lstStyle/>
          <a:p>
            <a:r>
              <a:rPr lang="en-US" dirty="0"/>
              <a:t>Miscellaneous Law Enforcement Data</a:t>
            </a:r>
          </a:p>
        </p:txBody>
      </p:sp>
    </p:spTree>
    <p:extLst>
      <p:ext uri="{BB962C8B-B14F-4D97-AF65-F5344CB8AC3E}">
        <p14:creationId xmlns:p14="http://schemas.microsoft.com/office/powerpoint/2010/main" val="3295667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00200"/>
            <a:ext cx="8610600" cy="4800600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2800" dirty="0"/>
              <a:t>Identities of individuals making complaints about the use of real property </a:t>
            </a:r>
          </a:p>
          <a:p>
            <a:pPr lvl="1">
              <a:buClr>
                <a:srgbClr val="0054A6"/>
              </a:buClr>
            </a:pPr>
            <a:r>
              <a:rPr lang="en-US" sz="2500" dirty="0"/>
              <a:t>Violations of state law or local ordinance</a:t>
            </a:r>
          </a:p>
          <a:p>
            <a:pPr lvl="1">
              <a:buClr>
                <a:srgbClr val="0054A6"/>
              </a:buClr>
              <a:buSzPct val="90000"/>
            </a:pPr>
            <a:r>
              <a:rPr lang="en-US" sz="2400" dirty="0"/>
              <a:t>Confidential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What constitutes “use of real property”</a:t>
            </a:r>
          </a:p>
          <a:p>
            <a:pPr lvl="1">
              <a:buClr>
                <a:srgbClr val="0054A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Weeds in a neighbor’s yard?</a:t>
            </a:r>
          </a:p>
          <a:p>
            <a:pPr lvl="1">
              <a:buClr>
                <a:srgbClr val="0054A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Loud party next door?</a:t>
            </a:r>
          </a:p>
          <a:p>
            <a:pPr lvl="1">
              <a:buClr>
                <a:srgbClr val="0054A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Barking dog across the street?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Property complaint data</a:t>
            </a:r>
            <a:br>
              <a:rPr lang="en-US" sz="3200" dirty="0"/>
            </a:br>
            <a:r>
              <a:rPr lang="en-US" sz="2400" dirty="0"/>
              <a:t>Minn. Stat. §13.44, subd. 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3950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think?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382000" cy="5029200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600" b="1" dirty="0"/>
              <a:t>Question: </a:t>
            </a:r>
            <a:r>
              <a:rPr lang="en-US" sz="2600" dirty="0"/>
              <a:t>A requester asks for all police reports about his apartment for the last year. Most of the calls are noise complaints by a neighbor. What should you release?</a:t>
            </a:r>
            <a:endParaRPr lang="en-US" sz="2600" b="1" dirty="0"/>
          </a:p>
          <a:p>
            <a:pPr marL="0" indent="0">
              <a:buClr>
                <a:srgbClr val="0054A6"/>
              </a:buClr>
              <a:buNone/>
            </a:pPr>
            <a:endParaRPr lang="en-US" sz="1100" b="1" dirty="0"/>
          </a:p>
          <a:p>
            <a:pPr marL="0" indent="0">
              <a:buClr>
                <a:srgbClr val="0054A6"/>
              </a:buClr>
              <a:buNone/>
            </a:pPr>
            <a:endParaRPr lang="en-US" sz="2000" dirty="0"/>
          </a:p>
        </p:txBody>
      </p:sp>
      <p:pic>
        <p:nvPicPr>
          <p:cNvPr id="5" name="Picture 4" descr="Neighbors banging on wall with another neighbor playing guitar next door.">
            <a:extLst>
              <a:ext uri="{FF2B5EF4-FFF2-40B4-BE49-F238E27FC236}">
                <a16:creationId xmlns:a16="http://schemas.microsoft.com/office/drawing/2014/main" id="{CCE020F3-4455-462C-86DA-CFED10FD2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69" y="3297814"/>
            <a:ext cx="6330661" cy="3165331"/>
          </a:xfrm>
          <a:prstGeom prst="rect">
            <a:avLst/>
          </a:prstGeom>
        </p:spPr>
      </p:pic>
      <p:pic>
        <p:nvPicPr>
          <p:cNvPr id="3" name="Graphic 2" descr="Badge Question Mark with solid fill">
            <a:extLst>
              <a:ext uri="{FF2B5EF4-FFF2-40B4-BE49-F238E27FC236}">
                <a16:creationId xmlns:a16="http://schemas.microsoft.com/office/drawing/2014/main" id="{33D78AAD-36B1-A30A-A237-9A7616CCE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2930" y="484542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00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 - Answer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7" y="1676400"/>
            <a:ext cx="7755466" cy="48006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54A6"/>
              </a:buClr>
              <a:buNone/>
            </a:pPr>
            <a:r>
              <a:rPr lang="en-US" sz="2800" b="1" dirty="0"/>
              <a:t>Answer</a:t>
            </a:r>
            <a:r>
              <a:rPr lang="en-US" sz="2800" dirty="0"/>
              <a:t>: The reports will likely contain both public and not public data. Most data in police reports are public under §13.82 or the general presumption.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54A6"/>
              </a:buClr>
              <a:buNone/>
            </a:pPr>
            <a:r>
              <a:rPr lang="en-US" sz="2800" dirty="0"/>
              <a:t>However, §13.44 classifies a complainant’s ID as </a:t>
            </a:r>
            <a:r>
              <a:rPr lang="en-US" sz="2800" b="1" dirty="0"/>
              <a:t>confidential</a:t>
            </a:r>
            <a:r>
              <a:rPr lang="en-US" sz="2800" dirty="0"/>
              <a:t> when: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Complaint is about violations of state laws or local ordinances AND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Concern the use of </a:t>
            </a:r>
            <a:r>
              <a:rPr lang="en-US" sz="2400" i="1" dirty="0"/>
              <a:t>real</a:t>
            </a:r>
            <a:r>
              <a:rPr lang="en-US" sz="2400" dirty="0"/>
              <a:t> property</a:t>
            </a:r>
          </a:p>
        </p:txBody>
      </p:sp>
    </p:spTree>
    <p:extLst>
      <p:ext uri="{BB962C8B-B14F-4D97-AF65-F5344CB8AC3E}">
        <p14:creationId xmlns:p14="http://schemas.microsoft.com/office/powerpoint/2010/main" val="2267368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"/>
            <a:ext cx="9144000" cy="1190624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Traffic accidents</a:t>
            </a:r>
            <a:br>
              <a:rPr lang="en-US" sz="3600"/>
            </a:br>
            <a:r>
              <a:rPr lang="en-US" sz="2400"/>
              <a:t>State Accident Report, Minn. Stat. §169.09, subd. 13 (205)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512174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54A6"/>
              </a:buClr>
            </a:pPr>
            <a:r>
              <a:rPr lang="en-US" sz="2400" dirty="0"/>
              <a:t>Reports are not public but shall release upon written request to DPS or any LEA :</a:t>
            </a:r>
          </a:p>
          <a:p>
            <a:pPr lvl="1">
              <a:buClr>
                <a:srgbClr val="0054A6"/>
              </a:buClr>
            </a:pPr>
            <a:r>
              <a:rPr lang="en-US" sz="2000" dirty="0"/>
              <a:t>Parties involved</a:t>
            </a:r>
          </a:p>
          <a:p>
            <a:pPr lvl="1">
              <a:buClr>
                <a:srgbClr val="0054A6"/>
              </a:buClr>
            </a:pPr>
            <a:r>
              <a:rPr lang="en-US" sz="2000" dirty="0"/>
              <a:t>Others suffering injury to person or property</a:t>
            </a:r>
          </a:p>
          <a:p>
            <a:pPr lvl="1">
              <a:buClr>
                <a:srgbClr val="0054A6"/>
              </a:buClr>
            </a:pPr>
            <a:r>
              <a:rPr lang="en-US" sz="2000" dirty="0"/>
              <a:t>Representatives of the estate or surviving spouse</a:t>
            </a:r>
          </a:p>
          <a:p>
            <a:pPr lvl="1">
              <a:buClr>
                <a:srgbClr val="0054A6"/>
              </a:buClr>
            </a:pPr>
            <a:r>
              <a:rPr lang="en-US" sz="2000" dirty="0"/>
              <a:t>Legal counsel and insurers for above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Must redact identifying info on juvenile who:</a:t>
            </a:r>
          </a:p>
          <a:p>
            <a:pPr lvl="1">
              <a:buClr>
                <a:srgbClr val="0054A6"/>
              </a:buClr>
            </a:pPr>
            <a:r>
              <a:rPr lang="en-US" sz="2100" dirty="0"/>
              <a:t>Was taken into custody, or</a:t>
            </a:r>
          </a:p>
          <a:p>
            <a:pPr lvl="1">
              <a:buClr>
                <a:srgbClr val="0054A6"/>
              </a:buClr>
            </a:pPr>
            <a:r>
              <a:rPr lang="en-US" sz="2100" dirty="0"/>
              <a:t>Suspected of a “major traffic offense”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Charging for copies</a:t>
            </a:r>
          </a:p>
          <a:p>
            <a:pPr lvl="1">
              <a:buClr>
                <a:srgbClr val="0054A6"/>
              </a:buClr>
            </a:pPr>
            <a:r>
              <a:rPr lang="en-US" sz="2000" dirty="0"/>
              <a:t>DPS can charge $5</a:t>
            </a:r>
          </a:p>
          <a:p>
            <a:pPr lvl="1">
              <a:buClr>
                <a:srgbClr val="0054A6"/>
              </a:buClr>
            </a:pPr>
            <a:r>
              <a:rPr lang="en-US" sz="2000" dirty="0"/>
              <a:t>LEA charge per Ch. 13</a:t>
            </a:r>
          </a:p>
          <a:p>
            <a:pPr marL="0" indent="0">
              <a:buClr>
                <a:srgbClr val="0054A6"/>
              </a:buCl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8838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-22412" y="223836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/>
              <a:t>Traffic accidents - public law enforcement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</p:spPr>
        <p:txBody>
          <a:bodyPr>
            <a:normAutofit/>
          </a:bodyPr>
          <a:lstStyle/>
          <a:p>
            <a:pPr marL="468630" indent="-457200">
              <a:buClr>
                <a:srgbClr val="0054A6"/>
              </a:buClr>
              <a:defRPr/>
            </a:pPr>
            <a:r>
              <a:rPr lang="en-US" sz="2400" dirty="0"/>
              <a:t>Local law enforcement traffic accident data are classified under section 13.82</a:t>
            </a:r>
          </a:p>
          <a:p>
            <a:pPr marL="468630" indent="-457200">
              <a:buClr>
                <a:srgbClr val="0054A6"/>
              </a:buClr>
              <a:defRPr/>
            </a:pPr>
            <a:r>
              <a:rPr lang="en-US" sz="2400" dirty="0"/>
              <a:t>If no local report, LEA must provide access to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§1</a:t>
            </a:r>
            <a:r>
              <a:rPr lang="en-US" sz="2400" dirty="0"/>
              <a:t>3.82, subd. 3 or 6 in redacted State Accident Report.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Collection of vintage colorful toy cars">
            <a:extLst>
              <a:ext uri="{FF2B5EF4-FFF2-40B4-BE49-F238E27FC236}">
                <a16:creationId xmlns:a16="http://schemas.microsoft.com/office/drawing/2014/main" id="{136FE6C0-F313-5FA2-DDD2-3064C33A4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 r="21582" b="-3"/>
          <a:stretch>
            <a:fillRect/>
          </a:stretch>
        </p:blipFill>
        <p:spPr>
          <a:xfrm>
            <a:off x="4629150" y="1594625"/>
            <a:ext cx="3886200" cy="458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603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53" y="1600200"/>
            <a:ext cx="8271293" cy="4991100"/>
          </a:xfrm>
        </p:spPr>
        <p:txBody>
          <a:bodyPr>
            <a:noAutofit/>
          </a:bodyPr>
          <a:lstStyle/>
          <a:p>
            <a:pPr>
              <a:buClr>
                <a:srgbClr val="0054A6"/>
              </a:buClr>
            </a:pPr>
            <a:r>
              <a:rPr lang="en-US" sz="2800" dirty="0"/>
              <a:t>Federal law: Driver’s Privacy Protection Act (DPPA), 18 USC §§2721-2725</a:t>
            </a:r>
          </a:p>
          <a:p>
            <a:pPr lvl="1">
              <a:buClr>
                <a:srgbClr val="0054A6"/>
              </a:buClr>
              <a:buSzPct val="90000"/>
            </a:pPr>
            <a:r>
              <a:rPr lang="en-US" sz="2000" dirty="0"/>
              <a:t>State DMV employee or contractor shall not knowingly disclose information in motor vehicle records</a:t>
            </a:r>
          </a:p>
          <a:p>
            <a:pPr lvl="1">
              <a:buClr>
                <a:srgbClr val="0054A6"/>
              </a:buClr>
              <a:buSzPct val="90000"/>
            </a:pPr>
            <a:r>
              <a:rPr lang="en-US" sz="2000" dirty="0"/>
              <a:t>Certain permissible uses</a:t>
            </a:r>
            <a:endParaRPr lang="en-US" sz="2400" dirty="0"/>
          </a:p>
          <a:p>
            <a:pPr>
              <a:buClr>
                <a:srgbClr val="0054A6"/>
              </a:buClr>
            </a:pPr>
            <a:r>
              <a:rPr lang="en-US" sz="2800" dirty="0"/>
              <a:t>Minnesota law: 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Minn. Stat. §171.12, </a:t>
            </a:r>
            <a:r>
              <a:rPr lang="en-US" sz="2400" dirty="0" err="1"/>
              <a:t>subd</a:t>
            </a:r>
            <a:r>
              <a:rPr lang="en-US" sz="2400" dirty="0"/>
              <a:t>. 7</a:t>
            </a:r>
          </a:p>
          <a:p>
            <a:pPr lvl="2">
              <a:buClr>
                <a:srgbClr val="0054A6"/>
              </a:buClr>
              <a:buSzPct val="90000"/>
            </a:pPr>
            <a:r>
              <a:rPr lang="en-US" sz="2000" dirty="0"/>
              <a:t>Data used to obtain a driver’s license must be treated as provided in the DPPA</a:t>
            </a:r>
          </a:p>
          <a:p>
            <a:pPr lvl="1">
              <a:buClr>
                <a:srgbClr val="0054A6"/>
              </a:buClr>
              <a:buSzPct val="90000"/>
            </a:pPr>
            <a:r>
              <a:rPr lang="en-US" sz="2400" dirty="0"/>
              <a:t>Minn. Stat. §171.07, subd. 1a (DVS photographs) – private, but do not have to be provided to the subject</a:t>
            </a:r>
            <a:endParaRPr lang="en-US" sz="2800" dirty="0"/>
          </a:p>
          <a:p>
            <a:pPr marL="0" indent="0">
              <a:buClr>
                <a:srgbClr val="0054A6"/>
              </a:buClr>
              <a:buNone/>
            </a:pP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Driver’s license data</a:t>
            </a:r>
          </a:p>
        </p:txBody>
      </p:sp>
      <p:pic>
        <p:nvPicPr>
          <p:cNvPr id="2050" name="Picture 2" descr="Want to get your REAL ID faster? Here's how. | Minnesota Department of  Public Safety">
            <a:extLst>
              <a:ext uri="{FF2B5EF4-FFF2-40B4-BE49-F238E27FC236}">
                <a16:creationId xmlns:a16="http://schemas.microsoft.com/office/drawing/2014/main" id="{954C6E88-9674-8FC3-8663-A898E79C2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20536"/>
            <a:ext cx="2744771" cy="175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47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1935480"/>
            <a:ext cx="8046720" cy="4145280"/>
          </a:xfrm>
        </p:spPr>
        <p:txBody>
          <a:bodyPr anchor="t">
            <a:no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How are vehicle identification numbers classified?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64BF35-88B0-45C9-8190-99D81DD29BF7}"/>
              </a:ext>
            </a:extLst>
          </p:cNvPr>
          <p:cNvSpPr txBox="1">
            <a:spLocks/>
          </p:cNvSpPr>
          <p:nvPr/>
        </p:nvSpPr>
        <p:spPr>
          <a:xfrm>
            <a:off x="26766" y="152400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i="0" u="none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What do you think?</a:t>
            </a:r>
          </a:p>
        </p:txBody>
      </p:sp>
      <p:pic>
        <p:nvPicPr>
          <p:cNvPr id="8" name="Graphic 7" descr="Badge Question Mark with solid fill">
            <a:extLst>
              <a:ext uri="{FF2B5EF4-FFF2-40B4-BE49-F238E27FC236}">
                <a16:creationId xmlns:a16="http://schemas.microsoft.com/office/drawing/2014/main" id="{879BCB3F-8D46-4638-808F-5955CBEE1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83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8F07-42EC-4F97-8A44-B58196CA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837"/>
            <a:ext cx="78867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 -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1DF94-DA98-4EB2-8BDC-47B0E6C5E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8800"/>
            <a:ext cx="7753350" cy="4343400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Presumptively public. If maintained by law enforcement, Minn. Stat. 13.82 may be applicable if there is an active investigation. </a:t>
            </a:r>
          </a:p>
          <a:p>
            <a:pPr marL="0" indent="0">
              <a:buClr>
                <a:srgbClr val="0054A6"/>
              </a:buClr>
              <a:buNone/>
            </a:pPr>
            <a:endParaRPr lang="en-US" sz="1100" dirty="0"/>
          </a:p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Minn. Stat. 13.82, subd. 20 classifies data that uniquely describe lost, stolen, confiscated or recovered property as private/nonpublic.</a:t>
            </a:r>
          </a:p>
          <a:p>
            <a:pPr marL="0" indent="0">
              <a:buClr>
                <a:srgbClr val="0054A6"/>
              </a:buClr>
              <a:buNone/>
            </a:pPr>
            <a:endParaRPr lang="en-US" sz="1100" dirty="0"/>
          </a:p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Minn. Stat. 13.37 – case-by-case basis (AO 13-010)</a:t>
            </a:r>
          </a:p>
        </p:txBody>
      </p:sp>
    </p:spTree>
    <p:extLst>
      <p:ext uri="{BB962C8B-B14F-4D97-AF65-F5344CB8AC3E}">
        <p14:creationId xmlns:p14="http://schemas.microsoft.com/office/powerpoint/2010/main" val="2118009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628650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sz="3200" dirty="0"/>
              <a:t>Data on Decedents</a:t>
            </a:r>
            <a:br>
              <a:rPr lang="en-US" dirty="0"/>
            </a:br>
            <a:r>
              <a:rPr lang="en-US" sz="2400" dirty="0"/>
              <a:t>Minn. Stat. §13.10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E33E32-C71F-AF5D-6F10-038FC613CC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027270"/>
              </p:ext>
            </p:extLst>
          </p:nvPr>
        </p:nvGraphicFramePr>
        <p:xfrm>
          <a:off x="466725" y="1600200"/>
          <a:ext cx="8210550" cy="472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551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406AD-783E-8581-8FB7-FC940E0AE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26F9BA-7A52-7CBC-8A20-3BD4698A57D8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533400" y="124690"/>
            <a:ext cx="8001000" cy="83820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Agenda</a:t>
            </a:r>
          </a:p>
        </p:txBody>
      </p:sp>
      <p:graphicFrame>
        <p:nvGraphicFramePr>
          <p:cNvPr id="7" name="Table Placeholder 3">
            <a:extLst>
              <a:ext uri="{FF2B5EF4-FFF2-40B4-BE49-F238E27FC236}">
                <a16:creationId xmlns:a16="http://schemas.microsoft.com/office/drawing/2014/main" id="{B7A56A6D-96AF-9802-457C-B551982D35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256643"/>
              </p:ext>
            </p:extLst>
          </p:nvPr>
        </p:nvGraphicFramePr>
        <p:xfrm>
          <a:off x="590550" y="1524000"/>
          <a:ext cx="8001000" cy="510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723">
                <a:tc>
                  <a:txBody>
                    <a:bodyPr/>
                    <a:lstStyle/>
                    <a:p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trike="sng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strike="sngStrike" baseline="0" dirty="0"/>
                        <a:t>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baseline="0" dirty="0"/>
                        <a:t>Law Enforcement Data Overview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strike="sngStrike" baseline="0" dirty="0"/>
                        <a:t>10:45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baseline="0" dirty="0"/>
                        <a:t>Protected identities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strike="sngStrike" baseline="0" dirty="0"/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baseline="0" dirty="0"/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baseline="0" dirty="0"/>
                        <a:t>11:10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baseline="0" dirty="0"/>
                        <a:t>Morning scenarios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baseline="0" dirty="0"/>
                        <a:t>11:45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baseline="0" dirty="0"/>
                        <a:t>Maltreatment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strike="sngStrike" baseline="0" dirty="0"/>
                        <a:t>Noon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trike="sngStrike" baseline="0" dirty="0"/>
                        <a:t>Lunch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/>
                        <a:t>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Law enforcement video 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/>
                        <a:t>1:45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Miscellaneous provisions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31762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/>
                        <a:t>2:15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/>
                        <a:t>2:25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Afternoon law enforcement data scenarios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/>
                        <a:t>2:50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debrief, general Q&amp;A, evaluations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723">
                <a:tc>
                  <a:txBody>
                    <a:bodyPr/>
                    <a:lstStyle/>
                    <a:p>
                      <a:r>
                        <a:rPr lang="en-US" dirty="0"/>
                        <a:t>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 of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58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04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27710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Automated License Plate Reader Data (ALPR)</a:t>
            </a:r>
            <a:br>
              <a:rPr lang="en-US" sz="3200" dirty="0"/>
            </a:br>
            <a:r>
              <a:rPr lang="en-US" sz="2800" dirty="0"/>
              <a:t>Minn. Stat. § 13.824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334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54A6"/>
              </a:buClr>
            </a:pPr>
            <a:r>
              <a:rPr lang="en-US" sz="2800" dirty="0"/>
              <a:t>ALPR data are private/nonpublic </a:t>
            </a:r>
          </a:p>
          <a:p>
            <a:pPr lvl="1">
              <a:buClr>
                <a:srgbClr val="0054A6"/>
              </a:buClr>
            </a:pPr>
            <a:r>
              <a:rPr lang="en-US" sz="2000" dirty="0"/>
              <a:t>“Non-hit” data cannot be retained more than 60 days</a:t>
            </a:r>
          </a:p>
          <a:p>
            <a:pPr lvl="1">
              <a:buClr>
                <a:srgbClr val="0054A6"/>
              </a:buClr>
            </a:pPr>
            <a:r>
              <a:rPr lang="en-US" sz="2000" dirty="0"/>
              <a:t>Independent, biennial audits required </a:t>
            </a:r>
          </a:p>
          <a:p>
            <a:pPr lvl="2">
              <a:buClr>
                <a:srgbClr val="0054A6"/>
              </a:buClr>
            </a:pPr>
            <a:r>
              <a:rPr lang="en-US" sz="2000" dirty="0"/>
              <a:t>Audit guidance: </a:t>
            </a:r>
            <a:r>
              <a:rPr lang="en-US" sz="2000" dirty="0">
                <a:hlinkClick r:id="rId3"/>
              </a:rPr>
              <a:t>https://mn.gov/admin/assets/ALPRaudit_tcm36-307907.pdf</a:t>
            </a:r>
            <a:r>
              <a:rPr lang="en-US" sz="2000" dirty="0"/>
              <a:t> </a:t>
            </a:r>
          </a:p>
          <a:p>
            <a:pPr lvl="2">
              <a:buClr>
                <a:srgbClr val="0054A6"/>
              </a:buClr>
            </a:pPr>
            <a:r>
              <a:rPr lang="en-US" sz="2000" b="1" dirty="0"/>
              <a:t>Must send audit results to Commissioner of Administration and designated legislative committees</a:t>
            </a:r>
          </a:p>
          <a:p>
            <a:pPr lvl="1">
              <a:buClr>
                <a:srgbClr val="0054A6"/>
              </a:buClr>
            </a:pPr>
            <a:r>
              <a:rPr lang="en-US" sz="2000" dirty="0"/>
              <a:t>Limits on ALPR data sharing among LE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Public data:</a:t>
            </a:r>
          </a:p>
          <a:p>
            <a:pPr lvl="1">
              <a:buClr>
                <a:srgbClr val="0054A6"/>
              </a:buClr>
            </a:pPr>
            <a:r>
              <a:rPr lang="en-US" sz="2000" dirty="0"/>
              <a:t>Public log of ALPR use</a:t>
            </a:r>
          </a:p>
          <a:p>
            <a:pPr lvl="1">
              <a:buClr>
                <a:srgbClr val="0054A6"/>
              </a:buClr>
            </a:pPr>
            <a:r>
              <a:rPr lang="en-US" sz="2000" dirty="0"/>
              <a:t>Whether an ALPR was used in arrest </a:t>
            </a:r>
          </a:p>
          <a:p>
            <a:pPr lvl="1">
              <a:buClr>
                <a:srgbClr val="0054A6"/>
              </a:buClr>
            </a:pPr>
            <a:r>
              <a:rPr lang="en-US" sz="2000" dirty="0"/>
              <a:t>Existence of recording technology is public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ALPR procedures required</a:t>
            </a:r>
          </a:p>
        </p:txBody>
      </p:sp>
      <p:pic>
        <p:nvPicPr>
          <p:cNvPr id="4" name="Picture 3" descr="Automated license plate reader mounted on solar panel pole. ">
            <a:extLst>
              <a:ext uri="{FF2B5EF4-FFF2-40B4-BE49-F238E27FC236}">
                <a16:creationId xmlns:a16="http://schemas.microsoft.com/office/drawing/2014/main" id="{1220A05B-3EAA-7558-6CC6-C51F881AD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886200"/>
            <a:ext cx="3810000" cy="25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2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2872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Criminal background checks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0"/>
            <a:ext cx="8458200" cy="5105400"/>
          </a:xfrm>
        </p:spPr>
        <p:txBody>
          <a:bodyPr>
            <a:normAutofit lnSpcReduction="10000"/>
          </a:bodyPr>
          <a:lstStyle/>
          <a:p>
            <a:pPr>
              <a:buClr>
                <a:srgbClr val="0054A6"/>
              </a:buClr>
            </a:pPr>
            <a:r>
              <a:rPr lang="en-US" sz="2600" dirty="0"/>
              <a:t>Examples required by law</a:t>
            </a:r>
          </a:p>
          <a:p>
            <a:pPr lvl="1">
              <a:buClr>
                <a:srgbClr val="0054A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200" dirty="0"/>
              <a:t>Law enforcement officers (Minn. Stat. §626.87)</a:t>
            </a:r>
          </a:p>
          <a:p>
            <a:pPr lvl="1">
              <a:buClr>
                <a:srgbClr val="0054A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200" dirty="0"/>
              <a:t>School employees, coaches, volunteers (Minn. Stat. §123B.03)</a:t>
            </a:r>
          </a:p>
          <a:p>
            <a:pPr lvl="1">
              <a:buClr>
                <a:srgbClr val="0054A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200" dirty="0"/>
              <a:t>Human services licensees (Minn. Stat. Ch. 245C)</a:t>
            </a:r>
          </a:p>
          <a:p>
            <a:pPr>
              <a:buClr>
                <a:srgbClr val="0054A6"/>
              </a:buClr>
            </a:pPr>
            <a:r>
              <a:rPr lang="en-US" sz="2600" dirty="0"/>
              <a:t>Private data (data subject has access)</a:t>
            </a:r>
          </a:p>
          <a:p>
            <a:pPr>
              <a:buClr>
                <a:srgbClr val="0054A6"/>
              </a:buClr>
            </a:pPr>
            <a:r>
              <a:rPr lang="en-US" sz="2600" dirty="0"/>
              <a:t>What should LE provide in response to a request?</a:t>
            </a:r>
            <a:endParaRPr lang="en-US" sz="2200" dirty="0"/>
          </a:p>
          <a:p>
            <a:pPr lvl="1">
              <a:buClr>
                <a:srgbClr val="0054A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200" dirty="0"/>
              <a:t>Only public data, or private with consent</a:t>
            </a:r>
          </a:p>
          <a:p>
            <a:pPr lvl="1">
              <a:buClr>
                <a:srgbClr val="0054A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200" dirty="0"/>
              <a:t>No active criminal investigative data</a:t>
            </a:r>
          </a:p>
          <a:p>
            <a:pPr lvl="1">
              <a:buClr>
                <a:srgbClr val="0054A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200" dirty="0"/>
              <a:t>Body camera data? Probably not</a:t>
            </a:r>
          </a:p>
          <a:p>
            <a:pPr lvl="1">
              <a:buClr>
                <a:srgbClr val="0054A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200" dirty="0"/>
              <a:t>Juvenile delinquency data are private and accessible via consent</a:t>
            </a:r>
          </a:p>
          <a:p>
            <a:pPr marL="0" indent="0">
              <a:buClr>
                <a:srgbClr val="0054A6"/>
              </a:buClr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91871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Medical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029200"/>
          </a:xfrm>
        </p:spPr>
        <p:txBody>
          <a:bodyPr>
            <a:noAutofit/>
          </a:bodyPr>
          <a:lstStyle/>
          <a:p>
            <a:pPr>
              <a:buClr>
                <a:srgbClr val="0054A6"/>
              </a:buClr>
            </a:pPr>
            <a:r>
              <a:rPr lang="en-US" sz="2400" b="1" dirty="0"/>
              <a:t>HIPAA</a:t>
            </a:r>
            <a:r>
              <a:rPr lang="en-US" sz="2400" dirty="0"/>
              <a:t>: complete an internal legal analysis to determine if meets the definition of “covered entity”</a:t>
            </a:r>
          </a:p>
          <a:p>
            <a:pPr lvl="1">
              <a:buClr>
                <a:srgbClr val="0054A6"/>
              </a:buClr>
              <a:buSzPct val="90000"/>
            </a:pPr>
            <a:r>
              <a:rPr lang="en-US" sz="2000" dirty="0"/>
              <a:t>Generally, LEAs are not subject to HIPAA privacy rule</a:t>
            </a:r>
          </a:p>
          <a:p>
            <a:pPr lvl="1">
              <a:buClr>
                <a:srgbClr val="0054A6"/>
              </a:buClr>
              <a:buSzPct val="90000"/>
            </a:pPr>
            <a:r>
              <a:rPr lang="en-US" sz="2000" dirty="0"/>
              <a:t>Possible covered entities: EMT services, group health plans</a:t>
            </a:r>
          </a:p>
          <a:p>
            <a:pPr lvl="1">
              <a:buClr>
                <a:srgbClr val="0054A6"/>
              </a:buClr>
            </a:pPr>
            <a:r>
              <a:rPr lang="en-US" sz="2000" dirty="0"/>
              <a:t>DPO’s HIPAA guidance for government entities: </a:t>
            </a:r>
            <a:r>
              <a:rPr lang="en-US" sz="2000" dirty="0">
                <a:hlinkClick r:id="rId3"/>
              </a:rPr>
              <a:t>https://mn.gov/admin/data-practices/data/types/patient/hipaa/</a:t>
            </a:r>
            <a:r>
              <a:rPr lang="en-US" sz="2000" dirty="0"/>
              <a:t> </a:t>
            </a:r>
          </a:p>
          <a:p>
            <a:pPr>
              <a:buClr>
                <a:srgbClr val="0054A6"/>
              </a:buClr>
            </a:pPr>
            <a:r>
              <a:rPr lang="en-US" sz="2400" b="1" dirty="0"/>
              <a:t>Minnesota Health Records Act</a:t>
            </a:r>
            <a:r>
              <a:rPr lang="en-US" sz="2400" dirty="0"/>
              <a:t> (Minn. Stat. §144.293, </a:t>
            </a:r>
            <a:r>
              <a:rPr lang="en-US" sz="2400" dirty="0" err="1"/>
              <a:t>subd</a:t>
            </a:r>
            <a:r>
              <a:rPr lang="en-US" sz="2400" dirty="0"/>
              <a:t>. 2)</a:t>
            </a:r>
            <a:endParaRPr lang="en-US" sz="2400" b="1" dirty="0"/>
          </a:p>
          <a:p>
            <a:pPr lvl="1">
              <a:buClr>
                <a:srgbClr val="0054A6"/>
              </a:buClr>
            </a:pPr>
            <a:r>
              <a:rPr lang="en-US" sz="2000" dirty="0"/>
              <a:t>Health records received </a:t>
            </a:r>
            <a:r>
              <a:rPr lang="en-US" sz="2000" i="1" dirty="0"/>
              <a:t>directly from a provider</a:t>
            </a:r>
            <a:r>
              <a:rPr lang="en-US" sz="2000" dirty="0"/>
              <a:t> may not be disclosed without consent/specific authority</a:t>
            </a:r>
          </a:p>
          <a:p>
            <a:pPr lvl="1">
              <a:buClr>
                <a:srgbClr val="0054A6"/>
              </a:buClr>
            </a:pPr>
            <a:r>
              <a:rPr lang="en-US" sz="2000" dirty="0"/>
              <a:t>Health information recorded or collected </a:t>
            </a:r>
            <a:r>
              <a:rPr lang="en-US" sz="2000" i="1" dirty="0"/>
              <a:t>by law enforcement</a:t>
            </a:r>
            <a:r>
              <a:rPr lang="en-US" sz="2000" dirty="0"/>
              <a:t> is presumptively public</a:t>
            </a:r>
          </a:p>
          <a:p>
            <a:pPr lvl="1">
              <a:buClr>
                <a:srgbClr val="0054A6"/>
              </a:buClr>
            </a:pPr>
            <a:endParaRPr lang="en-US" sz="2100" dirty="0"/>
          </a:p>
          <a:p>
            <a:pPr>
              <a:buClr>
                <a:srgbClr val="0054A6"/>
              </a:buClr>
            </a:pPr>
            <a:endParaRPr lang="en-US" sz="2400" dirty="0"/>
          </a:p>
          <a:p>
            <a:pPr>
              <a:buClr>
                <a:srgbClr val="0054A6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4170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68"/>
            <a:ext cx="8382000" cy="495293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dirty="0"/>
              <a:t>During an investigation, police officers photograph the contents of an individual’s medicine cabinet.  Ultimately, the prosecutor declines to pursue the case and the photographs become inactive criminal investigative data.</a:t>
            </a:r>
          </a:p>
          <a:p>
            <a:pPr marL="0" lvl="0" indent="0">
              <a:buNone/>
            </a:pPr>
            <a:r>
              <a:rPr lang="en-US" sz="2400" dirty="0"/>
              <a:t>How are the photos classified?</a:t>
            </a:r>
          </a:p>
          <a:p>
            <a:pPr marL="0" indent="0">
              <a:buClr>
                <a:srgbClr val="0054A6"/>
              </a:buClr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think?</a:t>
            </a:r>
          </a:p>
        </p:txBody>
      </p:sp>
      <p:pic>
        <p:nvPicPr>
          <p:cNvPr id="6" name="Graphic 5" descr="Badge Question Mark with solid fill">
            <a:extLst>
              <a:ext uri="{FF2B5EF4-FFF2-40B4-BE49-F238E27FC236}">
                <a16:creationId xmlns:a16="http://schemas.microsoft.com/office/drawing/2014/main" id="{4274CC93-AC80-4292-8AAD-BC86F201B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  <p:pic>
        <p:nvPicPr>
          <p:cNvPr id="7" name="Picture 6" descr="Rows of prescription bottles on a shelf">
            <a:extLst>
              <a:ext uri="{FF2B5EF4-FFF2-40B4-BE49-F238E27FC236}">
                <a16:creationId xmlns:a16="http://schemas.microsoft.com/office/drawing/2014/main" id="{E6656617-43CA-5EFD-51FC-BB09D9B2E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65948"/>
            <a:ext cx="4038600" cy="26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61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848600" cy="4495800"/>
          </a:xfrm>
        </p:spPr>
        <p:txBody>
          <a:bodyPr>
            <a:noAutofit/>
          </a:bodyPr>
          <a:lstStyle/>
          <a:p>
            <a:r>
              <a:rPr lang="en-US" sz="2800" dirty="0"/>
              <a:t>The photos are classified as </a:t>
            </a:r>
            <a:r>
              <a:rPr lang="en-US" sz="2800" b="1" dirty="0"/>
              <a:t>public</a:t>
            </a:r>
            <a:endParaRPr lang="en-US" sz="2800" dirty="0"/>
          </a:p>
          <a:p>
            <a:pPr lvl="0"/>
            <a:r>
              <a:rPr lang="en-US" sz="2800" dirty="0"/>
              <a:t>Data are inactive investigative data under 13.82, </a:t>
            </a:r>
            <a:r>
              <a:rPr lang="en-US" sz="2800" dirty="0" err="1"/>
              <a:t>subd</a:t>
            </a:r>
            <a:r>
              <a:rPr lang="en-US" sz="2800" dirty="0"/>
              <a:t>. 7.</a:t>
            </a:r>
          </a:p>
          <a:p>
            <a:pPr lvl="0"/>
            <a:r>
              <a:rPr lang="en-US" sz="2800" dirty="0"/>
              <a:t>PD is not a covered entity for purposes of HIPAA.</a:t>
            </a:r>
          </a:p>
          <a:p>
            <a:pPr lvl="0"/>
            <a:r>
              <a:rPr lang="en-US" sz="2800" dirty="0"/>
              <a:t>The photos are not health records under Minnesota law (not received directly from a health care provider).</a:t>
            </a:r>
          </a:p>
          <a:p>
            <a:pPr marL="0" indent="0">
              <a:buClr>
                <a:srgbClr val="0054A6"/>
              </a:buClr>
              <a:buNone/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 - Answer</a:t>
            </a:r>
          </a:p>
        </p:txBody>
      </p:sp>
    </p:spTree>
    <p:extLst>
      <p:ext uri="{BB962C8B-B14F-4D97-AF65-F5344CB8AC3E}">
        <p14:creationId xmlns:p14="http://schemas.microsoft.com/office/powerpoint/2010/main" val="1327002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Domestic abuse data</a:t>
            </a:r>
            <a:br>
              <a:rPr lang="en-US" sz="3600" dirty="0"/>
            </a:br>
            <a:r>
              <a:rPr lang="en-US" sz="2800" dirty="0"/>
              <a:t>Minn. Stat. § 13.80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952932"/>
          </a:xfrm>
        </p:spPr>
        <p:txBody>
          <a:bodyPr>
            <a:noAutofit/>
          </a:bodyPr>
          <a:lstStyle/>
          <a:p>
            <a:pPr>
              <a:buClr>
                <a:srgbClr val="0054A6"/>
              </a:buClr>
            </a:pPr>
            <a:r>
              <a:rPr lang="en-US" sz="2600" dirty="0"/>
              <a:t>Data collected pursuant to the Domestic Abuse Act = confidential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Once a temporary court order is executed or served – data classified by section 13.82</a:t>
            </a:r>
          </a:p>
          <a:p>
            <a:pPr>
              <a:buClr>
                <a:srgbClr val="0054A6"/>
              </a:buClr>
            </a:pPr>
            <a:r>
              <a:rPr lang="en-US" sz="2600" dirty="0"/>
              <a:t>Must provide </a:t>
            </a:r>
            <a:r>
              <a:rPr lang="en-US" sz="2600" i="1" dirty="0"/>
              <a:t>public</a:t>
            </a:r>
            <a:r>
              <a:rPr lang="en-US" sz="2600" dirty="0"/>
              <a:t> data and certain reports to victim, victim’s attorney, or an organization designated by the OJP </a:t>
            </a:r>
            <a:r>
              <a:rPr lang="en-US" sz="2600" i="1" dirty="0"/>
              <a:t>for free</a:t>
            </a:r>
            <a:r>
              <a:rPr lang="en-US" sz="2600" dirty="0"/>
              <a:t>.</a:t>
            </a:r>
          </a:p>
          <a:p>
            <a:pPr>
              <a:buClr>
                <a:srgbClr val="0054A6"/>
              </a:buClr>
            </a:pPr>
            <a:r>
              <a:rPr lang="en-US" sz="2600" dirty="0"/>
              <a:t>Victims can also access </a:t>
            </a:r>
            <a:r>
              <a:rPr lang="en-US" sz="2600" i="1" dirty="0"/>
              <a:t>active</a:t>
            </a:r>
            <a:r>
              <a:rPr lang="en-US" sz="2600" dirty="0"/>
              <a:t> investigative data upon written request to the prosecutor (section 13.82, </a:t>
            </a:r>
            <a:r>
              <a:rPr lang="en-US" sz="2600" dirty="0" err="1"/>
              <a:t>subd</a:t>
            </a:r>
            <a:r>
              <a:rPr lang="en-US" sz="2600" dirty="0"/>
              <a:t>. 13)</a:t>
            </a:r>
          </a:p>
          <a:p>
            <a:pPr>
              <a:buClr>
                <a:srgbClr val="0054A6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6900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Personnel data in law enforcement agencies</a:t>
            </a:r>
            <a:br>
              <a:rPr lang="en-US" sz="3600" dirty="0"/>
            </a:br>
            <a:r>
              <a:rPr lang="en-US" sz="2800" dirty="0"/>
              <a:t>Minn. Stat. §§ 13.43, 626.8457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549753-0D3B-E59C-6153-D885667F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6400"/>
            <a:ext cx="7981950" cy="4876800"/>
          </a:xfrm>
        </p:spPr>
        <p:txBody>
          <a:bodyPr>
            <a:normAutofit lnSpcReduction="10000"/>
          </a:bodyPr>
          <a:lstStyle/>
          <a:p>
            <a:pPr>
              <a:buClr>
                <a:srgbClr val="0054A6"/>
              </a:buClr>
            </a:pPr>
            <a:r>
              <a:rPr lang="en-US" sz="2800" dirty="0"/>
              <a:t>LEAs are also employers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Data maintained as IA/personnel data classified by § 13.43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The same data might also be maintained as law enforcement data under § 13.82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Arrest, request for service, and response or incident data regarding agency staff are always public</a:t>
            </a:r>
          </a:p>
          <a:p>
            <a:pPr lvl="1">
              <a:buClr>
                <a:srgbClr val="0054A6"/>
              </a:buClr>
              <a:buSzPct val="90000"/>
            </a:pPr>
            <a:r>
              <a:rPr lang="en-US" sz="2400" dirty="0"/>
              <a:t>No exception even if used in personnel/internal affairs investigation</a:t>
            </a:r>
          </a:p>
          <a:p>
            <a:pPr lvl="1">
              <a:buClr>
                <a:srgbClr val="0054A6"/>
              </a:buClr>
              <a:buSzPct val="90000"/>
            </a:pPr>
            <a:r>
              <a:rPr lang="en-US" sz="2400" dirty="0"/>
              <a:t>Can never be withheld as private personnel data</a:t>
            </a:r>
          </a:p>
        </p:txBody>
      </p:sp>
    </p:spTree>
    <p:extLst>
      <p:ext uri="{BB962C8B-B14F-4D97-AF65-F5344CB8AC3E}">
        <p14:creationId xmlns:p14="http://schemas.microsoft.com/office/powerpoint/2010/main" val="3346523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Sharing with POST</a:t>
            </a:r>
            <a:br>
              <a:rPr lang="en-US" sz="3600" dirty="0"/>
            </a:br>
            <a:r>
              <a:rPr lang="en-US" sz="2400" dirty="0"/>
              <a:t>Minn. Stat. § 626.8457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549753-0D3B-E59C-6153-D885667F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981950" cy="4876800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  <a:buSzPct val="90000"/>
            </a:pPr>
            <a:r>
              <a:rPr lang="en-US" sz="2800" dirty="0"/>
              <a:t>Certain data must be shared with POST Board</a:t>
            </a:r>
          </a:p>
          <a:p>
            <a:pPr lvl="1">
              <a:buClr>
                <a:srgbClr val="0054A6"/>
              </a:buClr>
              <a:buSzPct val="90000"/>
            </a:pPr>
            <a:r>
              <a:rPr lang="en-US" sz="2400" dirty="0"/>
              <a:t>LEAs must share public and private data on individual officers for peace officer database</a:t>
            </a:r>
          </a:p>
          <a:p>
            <a:pPr lvl="2">
              <a:buClr>
                <a:srgbClr val="0054A6"/>
              </a:buClr>
              <a:buSzPct val="90000"/>
            </a:pPr>
            <a:r>
              <a:rPr lang="en-US" sz="1800" dirty="0"/>
              <a:t>Reporting obligation is ongoing; must be updated within 30 days of final disposition</a:t>
            </a:r>
          </a:p>
          <a:p>
            <a:pPr lvl="1">
              <a:buClr>
                <a:srgbClr val="0054A6"/>
              </a:buClr>
              <a:buSzPct val="90000"/>
            </a:pPr>
            <a:r>
              <a:rPr lang="en-US" sz="2400" dirty="0"/>
              <a:t>Must cooperate with Board’s licensing investigations and data requests</a:t>
            </a:r>
          </a:p>
          <a:p>
            <a:pPr lvl="2">
              <a:buClr>
                <a:srgbClr val="0054A6"/>
              </a:buClr>
              <a:buSzPct val="90000"/>
            </a:pPr>
            <a:r>
              <a:rPr lang="en-US" sz="1800" dirty="0"/>
              <a:t>Must provide public and private data about alleged misconduct upon request</a:t>
            </a:r>
          </a:p>
          <a:p>
            <a:pPr lvl="2"/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onfidential data must be shared if the Board requests it and needs it for their misconduct investigations  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02315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32C25-B8FD-1875-03D2-F04A1A85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4" y="76200"/>
            <a:ext cx="78867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More miscellaneous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D232D-5662-F581-6306-6E9E24905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Security information, section 13.37</a:t>
            </a:r>
          </a:p>
          <a:p>
            <a:r>
              <a:rPr lang="en-US" sz="2400" dirty="0"/>
              <a:t>Child maltreatment interview recordings, section 13.821</a:t>
            </a:r>
          </a:p>
          <a:p>
            <a:r>
              <a:rPr lang="en-US" sz="2400" dirty="0"/>
              <a:t>Mental health data, section 13.46</a:t>
            </a:r>
          </a:p>
          <a:p>
            <a:r>
              <a:rPr lang="en-US" sz="2400" dirty="0"/>
              <a:t>Domestic abuse data, section 13.80 </a:t>
            </a:r>
          </a:p>
          <a:p>
            <a:r>
              <a:rPr lang="en-US" sz="2400" dirty="0"/>
              <a:t>U-visa certification private data, section 611A.95, subd. 3.</a:t>
            </a:r>
          </a:p>
          <a:p>
            <a:r>
              <a:rPr lang="en-US" sz="2400" dirty="0"/>
              <a:t>See also, </a:t>
            </a:r>
            <a:r>
              <a:rPr lang="en-US" sz="2400"/>
              <a:t>Handout 205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8022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"/>
            <a:ext cx="9144000" cy="1209674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Required LE policies and procedures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24000"/>
            <a:ext cx="8343900" cy="5105400"/>
          </a:xfrm>
        </p:spPr>
        <p:txBody>
          <a:bodyPr>
            <a:normAutofit fontScale="25000" lnSpcReduction="20000"/>
          </a:bodyPr>
          <a:lstStyle/>
          <a:p>
            <a:pPr marL="342900" indent="-342900"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6400" dirty="0"/>
              <a:t>Protected identities (Minn. Stat. §13.82 Subd. 17)</a:t>
            </a:r>
          </a:p>
          <a:p>
            <a:pPr marL="342900" indent="-342900"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6400" dirty="0"/>
              <a:t>BWC adoption (Minn. Stat. §626.8473)</a:t>
            </a:r>
          </a:p>
          <a:p>
            <a:pPr marL="342900" indent="-342900"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6400" dirty="0"/>
              <a:t>BWC access procedures (Minn. Stat. §13.825 Subd. 7(b)) </a:t>
            </a:r>
          </a:p>
          <a:p>
            <a:pPr marL="342900" indent="-342900"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6400" dirty="0"/>
              <a:t>BWC biennial audit (Minn. Stat. §13.825 Subd. 9) </a:t>
            </a:r>
          </a:p>
          <a:p>
            <a:pPr marL="342900" indent="-342900"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6400" dirty="0"/>
              <a:t>UAV/drones (Minn. Stat. §626.19 Subd. 10)</a:t>
            </a:r>
          </a:p>
          <a:p>
            <a:pPr marL="342900" indent="-342900"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6400" dirty="0"/>
              <a:t>ALPR access procedures (Minn. Stat. §13.824 Subd. 7(b))</a:t>
            </a:r>
          </a:p>
          <a:p>
            <a:pPr marL="342900" indent="-342900"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6400" dirty="0"/>
              <a:t>ALPR biennial audit (Minn. Stat. §13.824 Subd. 6)</a:t>
            </a:r>
          </a:p>
          <a:p>
            <a:pPr marL="342900" indent="-342900"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6400" dirty="0"/>
              <a:t>Mental health and health records policy (Minn. Stat. §626.8477)</a:t>
            </a:r>
          </a:p>
          <a:p>
            <a:pPr marL="342900" indent="-342900"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6400" dirty="0"/>
              <a:t>Procedures for computer storage of peace officer records of children (Minn. Stat. §260B.171 Subd.5(a))</a:t>
            </a:r>
          </a:p>
          <a:p>
            <a:pPr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6400" dirty="0">
                <a:hlinkClick r:id="rId3"/>
              </a:rPr>
              <a:t>https://mn.gov/admin/data-practices/data/types/lawenforcement/policies/</a:t>
            </a:r>
            <a:r>
              <a:rPr lang="en-US" sz="6400" dirty="0"/>
              <a:t> </a:t>
            </a:r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287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Law Enforcement Videos and </a:t>
            </a:r>
            <a:r>
              <a:rPr lang="en-US"/>
              <a:t>Other Recordings</a:t>
            </a:r>
            <a:endParaRPr lang="en-US" dirty="0"/>
          </a:p>
        </p:txBody>
      </p:sp>
      <p:pic>
        <p:nvPicPr>
          <p:cNvPr id="7" name="Picture Placeholder 6" descr="close up of officer holding two body cameras">
            <a:extLst>
              <a:ext uri="{FF2B5EF4-FFF2-40B4-BE49-F238E27FC236}">
                <a16:creationId xmlns:a16="http://schemas.microsoft.com/office/drawing/2014/main" id="{FF8F8BC3-4F59-43A3-AB76-6062B25F22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6" b="29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1282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Law enforcement data scenarios, cont.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Law enforcement data scenarios, afternoon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471E3-E327-45EB-AAD0-25D91BE2D743}"/>
              </a:ext>
            </a:extLst>
          </p:cNvPr>
          <p:cNvSpPr txBox="1"/>
          <p:nvPr/>
        </p:nvSpPr>
        <p:spPr>
          <a:xfrm>
            <a:off x="2209799" y="51816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Handout 204</a:t>
            </a:r>
          </a:p>
          <a:p>
            <a:pPr algn="ctr"/>
            <a:r>
              <a:rPr lang="en-US" sz="2000" dirty="0"/>
              <a:t>Small Group Discussion</a:t>
            </a:r>
          </a:p>
        </p:txBody>
      </p:sp>
      <p:pic>
        <p:nvPicPr>
          <p:cNvPr id="7" name="Picture 6" descr="QR code for handouts">
            <a:extLst>
              <a:ext uri="{FF2B5EF4-FFF2-40B4-BE49-F238E27FC236}">
                <a16:creationId xmlns:a16="http://schemas.microsoft.com/office/drawing/2014/main" id="{633B8958-11E8-7D68-FBF4-3B4B60460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224" y="439747"/>
            <a:ext cx="2445551" cy="250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5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Body-worn camera (BWC) data</a:t>
            </a:r>
            <a:br>
              <a:rPr lang="en-US" sz="3200" dirty="0"/>
            </a:br>
            <a:r>
              <a:rPr lang="en-US" sz="2400" dirty="0"/>
              <a:t>13.825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76400"/>
            <a:ext cx="8458200" cy="4876800"/>
          </a:xfrm>
        </p:spPr>
        <p:txBody>
          <a:bodyPr>
            <a:normAutofit lnSpcReduction="10000"/>
          </a:bodyPr>
          <a:lstStyle/>
          <a:p>
            <a:pPr>
              <a:buClr>
                <a:srgbClr val="0054A6"/>
              </a:buClr>
            </a:pPr>
            <a:r>
              <a:rPr lang="en-US" sz="2800" dirty="0"/>
              <a:t>Most inactive BWC video data = private/nonpublic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Active investigative data are confidential/protected nonpublic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 BWC data are public if there is:</a:t>
            </a:r>
            <a:endParaRPr lang="en-US" sz="2500" dirty="0"/>
          </a:p>
          <a:p>
            <a:pPr lvl="1">
              <a:buClr>
                <a:srgbClr val="0054A6"/>
              </a:buClr>
            </a:pPr>
            <a:r>
              <a:rPr lang="en-US" sz="2300" dirty="0"/>
              <a:t>Discharge of firearm in the course of duty </a:t>
            </a:r>
          </a:p>
          <a:p>
            <a:pPr lvl="1">
              <a:buClr>
                <a:srgbClr val="0054A6"/>
              </a:buClr>
            </a:pPr>
            <a:r>
              <a:rPr lang="en-US" sz="2300" dirty="0"/>
              <a:t>Incident results in substantial bodily harm</a:t>
            </a:r>
          </a:p>
          <a:p>
            <a:pPr lvl="1">
              <a:buClr>
                <a:srgbClr val="0054A6"/>
              </a:buClr>
            </a:pPr>
            <a:r>
              <a:rPr lang="en-US" sz="2300" dirty="0"/>
              <a:t>Data subject makes data public, with applicable redactions</a:t>
            </a:r>
          </a:p>
          <a:p>
            <a:pPr lvl="1">
              <a:buClr>
                <a:srgbClr val="0054A6"/>
              </a:buClr>
            </a:pPr>
            <a:r>
              <a:rPr lang="en-US" sz="2300" dirty="0"/>
              <a:t>Public employee disciplinary data</a:t>
            </a:r>
          </a:p>
          <a:p>
            <a:pPr lvl="1">
              <a:buClr>
                <a:srgbClr val="0054A6"/>
              </a:buClr>
            </a:pPr>
            <a:r>
              <a:rPr lang="en-US" sz="2300" dirty="0"/>
              <a:t>Individual dies as a result of officer’s use of force; public within 14 days after incident* </a:t>
            </a:r>
          </a:p>
        </p:txBody>
      </p:sp>
    </p:spTree>
    <p:extLst>
      <p:ext uri="{BB962C8B-B14F-4D97-AF65-F5344CB8AC3E}">
        <p14:creationId xmlns:p14="http://schemas.microsoft.com/office/powerpoint/2010/main" val="203845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BWC data access, generally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5334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54A6"/>
              </a:buClr>
            </a:pPr>
            <a:r>
              <a:rPr lang="en-US" sz="2800" dirty="0"/>
              <a:t>Data subjects include: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Anyone who can be seen or heard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Peace officer who collects the data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Peace officers who can be seen or heard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Access by data subjects:</a:t>
            </a:r>
            <a:endParaRPr lang="en-US" sz="2500" dirty="0"/>
          </a:p>
          <a:p>
            <a:pPr lvl="1">
              <a:buClr>
                <a:srgbClr val="0054A6"/>
              </a:buClr>
            </a:pPr>
            <a:r>
              <a:rPr lang="en-US" sz="2400" dirty="0"/>
              <a:t>Data subject can access (inspect) unredacted video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Copies must be redacted, unless consent from other data subjects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On duty officers who are not undercover may not be redacted</a:t>
            </a:r>
          </a:p>
          <a:p>
            <a:pPr>
              <a:buClr>
                <a:srgbClr val="0054A6"/>
              </a:buClr>
            </a:pPr>
            <a:r>
              <a:rPr lang="en-US" sz="2700" dirty="0"/>
              <a:t>Access to data with no identifiable individuals: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Nonpublic data – need to determine subject of data, if any</a:t>
            </a:r>
          </a:p>
          <a:p>
            <a:pPr lvl="2">
              <a:buClr>
                <a:srgbClr val="0054A6"/>
              </a:buClr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9393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BWC data access – deadly use of force</a:t>
            </a:r>
            <a:br>
              <a:rPr lang="en-US" sz="3200" dirty="0"/>
            </a:br>
            <a:r>
              <a:rPr lang="en-US" sz="2800" dirty="0"/>
              <a:t>13.825, subd. 2(b)-(d)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334000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Deadly use of force incident, a law enforcement agency must: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Allow next of kin, their lawyer, and </a:t>
            </a:r>
            <a:r>
              <a:rPr lang="en-US" sz="2400" dirty="0">
                <a:solidFill>
                  <a:srgbClr val="1F4E79"/>
                </a:solidFill>
                <a:latin typeface="Aptos" panose="020B0004020202020204" pitchFamily="34" charset="0"/>
              </a:rPr>
              <a:t>o</a:t>
            </a:r>
            <a:r>
              <a:rPr lang="en-US" sz="2400" dirty="0">
                <a:solidFill>
                  <a:srgbClr val="1F4E7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ther parent of deceased's children</a:t>
            </a:r>
            <a:r>
              <a:rPr lang="en-US" sz="2400" dirty="0"/>
              <a:t> to inspect data within five days of request</a:t>
            </a:r>
          </a:p>
          <a:p>
            <a:pPr lvl="1">
              <a:buClr>
                <a:srgbClr val="0054A6"/>
              </a:buClr>
            </a:pPr>
            <a:r>
              <a:rPr lang="en-US" sz="2000" dirty="0"/>
              <a:t>Agency may deny access if there is a compelling reason why inspection would interfere with active investigation</a:t>
            </a:r>
          </a:p>
          <a:p>
            <a:pPr lvl="1">
              <a:buClr>
                <a:srgbClr val="0054A6"/>
              </a:buClr>
            </a:pPr>
            <a:r>
              <a:rPr lang="en-US" sz="2000" dirty="0"/>
              <a:t>Must provide prompt, written denial as well as inform family that relief may be sought from district court per section 13.82, </a:t>
            </a:r>
            <a:r>
              <a:rPr lang="en-US" sz="2000" dirty="0" err="1"/>
              <a:t>subd</a:t>
            </a:r>
            <a:r>
              <a:rPr lang="en-US" sz="2000" dirty="0"/>
              <a:t>. 7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Videos are classified as public (with applicable redactions) within 14 days after incident</a:t>
            </a:r>
          </a:p>
          <a:p>
            <a:pPr lvl="1">
              <a:buClr>
                <a:srgbClr val="0054A6"/>
              </a:buClr>
            </a:pPr>
            <a:r>
              <a:rPr lang="en-US" sz="2000" dirty="0"/>
              <a:t>Agency may withhold access if it asserts disclosure would interfere with active investigation, in which case it is classified by 13.82, subd. 7</a:t>
            </a:r>
          </a:p>
          <a:p>
            <a:pPr marL="0" indent="0">
              <a:buClr>
                <a:srgbClr val="0054A6"/>
              </a:buClr>
              <a:buNone/>
            </a:pPr>
            <a:endParaRPr lang="en-US" sz="2000" dirty="0"/>
          </a:p>
          <a:p>
            <a:pPr lvl="2">
              <a:buClr>
                <a:srgbClr val="0054A6"/>
              </a:buClr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9726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F898C-CBAA-CE14-8EDD-F15516046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54EC4-CEE5-99F0-8758-956B6F5A33F4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BWC data access – state accident reports</a:t>
            </a:r>
            <a:br>
              <a:rPr lang="en-US" sz="3200" dirty="0"/>
            </a:br>
            <a:r>
              <a:rPr lang="en-US" sz="2800" dirty="0"/>
              <a:t>13.825, subd. 4(c)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6A8F0-AFA6-51AC-3FC0-3D98D0095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676400"/>
            <a:ext cx="8096250" cy="4953000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2700" dirty="0"/>
              <a:t>A person entitled to State crash report under </a:t>
            </a: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§169.09</a:t>
            </a:r>
          </a:p>
          <a:p>
            <a:pPr>
              <a:buClr>
                <a:srgbClr val="0054A6"/>
              </a:buClr>
            </a:pP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Copies of unredacted data from </a:t>
            </a:r>
            <a:r>
              <a:rPr lang="en-US" sz="2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body cams used in investigation, including data on others and active investigative data.</a:t>
            </a:r>
          </a:p>
          <a:p>
            <a:pPr>
              <a:buClr>
                <a:srgbClr val="0054A6"/>
              </a:buClr>
            </a:pP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provide redacted video if: </a:t>
            </a:r>
          </a:p>
          <a:p>
            <a:pPr lvl="1">
              <a:buClr>
                <a:srgbClr val="0054A6"/>
              </a:buClr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compelling reason that access to the data would interfere with an active investigation;</a:t>
            </a:r>
          </a:p>
          <a:p>
            <a:pPr lvl="1">
              <a:buClr>
                <a:srgbClr val="0054A6"/>
              </a:buClr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data are clearly offensive to common sensibilities; or</a:t>
            </a:r>
          </a:p>
          <a:p>
            <a:pPr lvl="1">
              <a:buClr>
                <a:srgbClr val="0054A6"/>
              </a:buClr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data are classified as not public by other provisions under this chapter.</a:t>
            </a:r>
            <a:endParaRPr lang="en-US" sz="2400" dirty="0"/>
          </a:p>
          <a:p>
            <a:pPr lvl="2">
              <a:buClr>
                <a:srgbClr val="0054A6"/>
              </a:buClr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7290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Unmanned Aerial Vehicle (UAV) data (drones)</a:t>
            </a:r>
            <a:br>
              <a:rPr lang="en-US" dirty="0"/>
            </a:br>
            <a:r>
              <a:rPr lang="en-US" dirty="0"/>
              <a:t>Minn. Stat. §626.19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94625"/>
            <a:ext cx="4724400" cy="458233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2400" dirty="0"/>
              <a:t>Generally private/nonpublic</a:t>
            </a:r>
          </a:p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2400" dirty="0"/>
              <a:t>Active criminal investigative UAV data = confidential/protected nonpublic. </a:t>
            </a:r>
          </a:p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2400" dirty="0"/>
              <a:t>Inactive criminal investigative = public</a:t>
            </a:r>
          </a:p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2400" dirty="0"/>
              <a:t>Other not public data retain classification</a:t>
            </a:r>
          </a:p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2400" dirty="0"/>
              <a:t>Can be disclosed as necessary in emergency situations as described in statute</a:t>
            </a:r>
          </a:p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2400" dirty="0"/>
              <a:t>If no investigation, must be deleted within 7 days</a:t>
            </a:r>
          </a:p>
        </p:txBody>
      </p:sp>
      <p:pic>
        <p:nvPicPr>
          <p:cNvPr id="6" name="Picture 5" descr="Drone flying over a field">
            <a:extLst>
              <a:ext uri="{FF2B5EF4-FFF2-40B4-BE49-F238E27FC236}">
                <a16:creationId xmlns:a16="http://schemas.microsoft.com/office/drawing/2014/main" id="{82BA611D-E746-90EB-872D-79A57562C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4" r="15496" b="-2"/>
          <a:stretch>
            <a:fillRect/>
          </a:stretch>
        </p:blipFill>
        <p:spPr>
          <a:xfrm>
            <a:off x="5105400" y="1594625"/>
            <a:ext cx="3886200" cy="458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5549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9&quot;&gt;&lt;/object&gt;&lt;object type=&quot;2&quot; unique_id=&quot;10010&quot;&gt;&lt;object type=&quot;3&quot; unique_id=&quot;10011&quot;&gt;&lt;property id=&quot;20148&quot; value=&quot;5&quot;/&gt;&lt;property id=&quot;20300&quot; value=&quot;Slide 1&quot;/&gt;&lt;property id=&quot;20307&quot; value=&quot;256&quot;/&gt;&lt;/object&gt;&lt;object type=&quot;3&quot; unique_id=&quot;10243&quot;&gt;&lt;property id=&quot;20148&quot; value=&quot;5&quot;/&gt;&lt;property id=&quot;20300&quot; value=&quot;Slide 2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1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21546A65659245BB0EF2BE4FB85DFA" ma:contentTypeVersion="0" ma:contentTypeDescription="Create a new document." ma:contentTypeScope="" ma:versionID="e8756e74a5e29ed65ebbc8566a3840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56884C-A5FE-4290-BA4A-FFE5A68CB3F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83113D-15F5-4D0C-A3C9-1FB27039D9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4535E4-5156-418A-917B-02A5C4274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22706</TotalTime>
  <Words>2522</Words>
  <Application>Microsoft Office PowerPoint</Application>
  <PresentationFormat>On-screen Show (4:3)</PresentationFormat>
  <Paragraphs>311</Paragraphs>
  <Slides>40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Aptos</vt:lpstr>
      <vt:lpstr>Arial</vt:lpstr>
      <vt:lpstr>Calibri</vt:lpstr>
      <vt:lpstr>Wingdings</vt:lpstr>
      <vt:lpstr>MN.IT</vt:lpstr>
      <vt:lpstr>1_MN.IT</vt:lpstr>
      <vt:lpstr>Quick check-in around the room</vt:lpstr>
      <vt:lpstr>Law Enforcement Data</vt:lpstr>
      <vt:lpstr>Agenda</vt:lpstr>
      <vt:lpstr>Law Enforcement Videos and Other Recordings</vt:lpstr>
      <vt:lpstr>Body-worn camera (BWC) data 13.825</vt:lpstr>
      <vt:lpstr>BWC data access, generally</vt:lpstr>
      <vt:lpstr>BWC data access – deadly use of force 13.825, subd. 2(b)-(d)</vt:lpstr>
      <vt:lpstr>BWC data access – state accident reports 13.825, subd. 4(c)</vt:lpstr>
      <vt:lpstr>Unmanned Aerial Vehicle (UAV) data (drones) Minn. Stat. §626.19</vt:lpstr>
      <vt:lpstr>Steps in determining access to videos</vt:lpstr>
      <vt:lpstr>What type of video is it?</vt:lpstr>
      <vt:lpstr>Is there an active investigation? Yes</vt:lpstr>
      <vt:lpstr>Is there an active investigation? No</vt:lpstr>
      <vt:lpstr>What do you think?</vt:lpstr>
      <vt:lpstr>What do you think - Answer</vt:lpstr>
      <vt:lpstr>PowerPoint Presentation</vt:lpstr>
      <vt:lpstr>What do you think - Answer</vt:lpstr>
      <vt:lpstr>What data practices issues do you see when working with body camera data or other law enforcement videos? </vt:lpstr>
      <vt:lpstr>10-minute break</vt:lpstr>
      <vt:lpstr>Miscellaneous Law Enforcement Data</vt:lpstr>
      <vt:lpstr>Property complaint data Minn. Stat. §13.44, subd. 1</vt:lpstr>
      <vt:lpstr>What do you think?</vt:lpstr>
      <vt:lpstr>What do you think - Answer</vt:lpstr>
      <vt:lpstr>Traffic accidents State Accident Report, Minn. Stat. §169.09, subd. 13 (205)</vt:lpstr>
      <vt:lpstr>Traffic accidents - public law enforcement data</vt:lpstr>
      <vt:lpstr>Driver’s license data</vt:lpstr>
      <vt:lpstr>PowerPoint Presentation</vt:lpstr>
      <vt:lpstr>What do you think - Answer</vt:lpstr>
      <vt:lpstr>Data on Decedents Minn. Stat. §13.10</vt:lpstr>
      <vt:lpstr>Automated License Plate Reader Data (ALPR) Minn. Stat. § 13.824</vt:lpstr>
      <vt:lpstr>Criminal background checks</vt:lpstr>
      <vt:lpstr>Medical information</vt:lpstr>
      <vt:lpstr>What do you think?</vt:lpstr>
      <vt:lpstr>What do you think - Answer</vt:lpstr>
      <vt:lpstr>Domestic abuse data Minn. Stat. § 13.80</vt:lpstr>
      <vt:lpstr>Personnel data in law enforcement agencies Minn. Stat. §§ 13.43, 626.8457</vt:lpstr>
      <vt:lpstr>Sharing with POST Minn. Stat. § 626.8457</vt:lpstr>
      <vt:lpstr>More miscellaneous provisions</vt:lpstr>
      <vt:lpstr>Required LE policies and procedures</vt:lpstr>
      <vt:lpstr>Law enforcement data scenarios, afternoon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Meeting Law Workshop 2016</dc:title>
  <dc:creator>IPAD</dc:creator>
  <cp:lastModifiedBy>Baehren, Grace (She/Her/Hers) (ADM)</cp:lastModifiedBy>
  <cp:revision>614</cp:revision>
  <cp:lastPrinted>2019-08-19T12:52:26Z</cp:lastPrinted>
  <dcterms:created xsi:type="dcterms:W3CDTF">2015-07-23T19:22:03Z</dcterms:created>
  <dcterms:modified xsi:type="dcterms:W3CDTF">2026-04-03T18:19:42Z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0x0101002621546A65659245BB0EF2BE4FB85DFA</vt:lpwstr>
  </property>
</Properties>
</file>