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4"/>
    <p:sldMasterId id="2147483705" r:id="rId5"/>
  </p:sldMasterIdLst>
  <p:notesMasterIdLst>
    <p:notesMasterId r:id="rId57"/>
  </p:notesMasterIdLst>
  <p:handoutMasterIdLst>
    <p:handoutMasterId r:id="rId58"/>
  </p:handoutMasterIdLst>
  <p:sldIdLst>
    <p:sldId id="341" r:id="rId6"/>
    <p:sldId id="629" r:id="rId7"/>
    <p:sldId id="623" r:id="rId8"/>
    <p:sldId id="458" r:id="rId9"/>
    <p:sldId id="714" r:id="rId10"/>
    <p:sldId id="483" r:id="rId11"/>
    <p:sldId id="582" r:id="rId12"/>
    <p:sldId id="346" r:id="rId13"/>
    <p:sldId id="379" r:id="rId14"/>
    <p:sldId id="354" r:id="rId15"/>
    <p:sldId id="431" r:id="rId16"/>
    <p:sldId id="356" r:id="rId17"/>
    <p:sldId id="357" r:id="rId18"/>
    <p:sldId id="358" r:id="rId19"/>
    <p:sldId id="359" r:id="rId20"/>
    <p:sldId id="360" r:id="rId21"/>
    <p:sldId id="378" r:id="rId22"/>
    <p:sldId id="361" r:id="rId23"/>
    <p:sldId id="363" r:id="rId24"/>
    <p:sldId id="587" r:id="rId25"/>
    <p:sldId id="649" r:id="rId26"/>
    <p:sldId id="702" r:id="rId27"/>
    <p:sldId id="703" r:id="rId28"/>
    <p:sldId id="639" r:id="rId29"/>
    <p:sldId id="382" r:id="rId30"/>
    <p:sldId id="638" r:id="rId31"/>
    <p:sldId id="366" r:id="rId32"/>
    <p:sldId id="367" r:id="rId33"/>
    <p:sldId id="433" r:id="rId34"/>
    <p:sldId id="680" r:id="rId35"/>
    <p:sldId id="681" r:id="rId36"/>
    <p:sldId id="677" r:id="rId37"/>
    <p:sldId id="658" r:id="rId38"/>
    <p:sldId id="369" r:id="rId39"/>
    <p:sldId id="370" r:id="rId40"/>
    <p:sldId id="701" r:id="rId41"/>
    <p:sldId id="710" r:id="rId42"/>
    <p:sldId id="643" r:id="rId43"/>
    <p:sldId id="711" r:id="rId44"/>
    <p:sldId id="705" r:id="rId45"/>
    <p:sldId id="706" r:id="rId46"/>
    <p:sldId id="678" r:id="rId47"/>
    <p:sldId id="679" r:id="rId48"/>
    <p:sldId id="709" r:id="rId49"/>
    <p:sldId id="619" r:id="rId50"/>
    <p:sldId id="707" r:id="rId51"/>
    <p:sldId id="708" r:id="rId52"/>
    <p:sldId id="712" r:id="rId53"/>
    <p:sldId id="713" r:id="rId54"/>
    <p:sldId id="375" r:id="rId55"/>
    <p:sldId id="642" r:id="rId56"/>
  </p:sldIdLst>
  <p:sldSz cx="9144000" cy="6858000" type="screen4x3"/>
  <p:notesSz cx="7010400" cy="9296400"/>
  <p:custDataLst>
    <p:tags r:id="rId5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A6"/>
    <a:srgbClr val="9191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1259" autoAdjust="0"/>
  </p:normalViewPr>
  <p:slideViewPr>
    <p:cSldViewPr>
      <p:cViewPr varScale="1">
        <p:scale>
          <a:sx n="46" d="100"/>
          <a:sy n="46" d="100"/>
        </p:scale>
        <p:origin x="1146" y="42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-3996"/>
    </p:cViewPr>
  </p:sorterViewPr>
  <p:notesViewPr>
    <p:cSldViewPr>
      <p:cViewPr varScale="1">
        <p:scale>
          <a:sx n="68" d="100"/>
          <a:sy n="68" d="100"/>
        </p:scale>
        <p:origin x="3067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35A16E-5642-4051-8C45-A1D220B3CC22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96B626-AF8A-4758-8966-52E27D5005E0}">
      <dgm:prSet custT="1"/>
      <dgm:spPr/>
      <dgm:t>
        <a:bodyPr/>
        <a:lstStyle/>
        <a:p>
          <a:r>
            <a:rPr lang="en-US" sz="2400" dirty="0"/>
            <a:t>Applies to agencies which carry on a law enforcement function</a:t>
          </a:r>
        </a:p>
      </dgm:t>
    </dgm:pt>
    <dgm:pt modelId="{B80128A7-EB62-4BCD-B0B4-AB99D07BC051}" type="parTrans" cxnId="{6353B8F1-A659-4751-859A-D42C66DAC376}">
      <dgm:prSet/>
      <dgm:spPr/>
      <dgm:t>
        <a:bodyPr/>
        <a:lstStyle/>
        <a:p>
          <a:endParaRPr lang="en-US" sz="2400"/>
        </a:p>
      </dgm:t>
    </dgm:pt>
    <dgm:pt modelId="{843210F1-9288-4451-B152-0AE2EDF9827D}" type="sibTrans" cxnId="{6353B8F1-A659-4751-859A-D42C66DAC376}">
      <dgm:prSet/>
      <dgm:spPr/>
      <dgm:t>
        <a:bodyPr/>
        <a:lstStyle/>
        <a:p>
          <a:endParaRPr lang="en-US" sz="2400"/>
        </a:p>
      </dgm:t>
    </dgm:pt>
    <dgm:pt modelId="{166966AF-1266-4152-9D18-ECCCE371BFA8}">
      <dgm:prSet custT="1"/>
      <dgm:spPr/>
      <dgm:t>
        <a:bodyPr/>
        <a:lstStyle/>
        <a:p>
          <a:r>
            <a:rPr lang="en-US" sz="2400" dirty="0"/>
            <a:t>Does not include prosecuting attorneys</a:t>
          </a:r>
        </a:p>
      </dgm:t>
    </dgm:pt>
    <dgm:pt modelId="{FE25AF03-D4FD-4C31-8FE0-FC9DDC7A8FEC}" type="parTrans" cxnId="{90ABD550-D0CE-49D1-B267-74244F82EB76}">
      <dgm:prSet/>
      <dgm:spPr/>
      <dgm:t>
        <a:bodyPr/>
        <a:lstStyle/>
        <a:p>
          <a:endParaRPr lang="en-US" sz="2400"/>
        </a:p>
      </dgm:t>
    </dgm:pt>
    <dgm:pt modelId="{276954F4-ECC0-451F-951E-C75FABE52EA2}" type="sibTrans" cxnId="{90ABD550-D0CE-49D1-B267-74244F82EB76}">
      <dgm:prSet/>
      <dgm:spPr/>
      <dgm:t>
        <a:bodyPr/>
        <a:lstStyle/>
        <a:p>
          <a:endParaRPr lang="en-US" sz="2400"/>
        </a:p>
      </dgm:t>
    </dgm:pt>
    <dgm:pt modelId="{1FB02CFD-CC85-4942-BD0F-F8A8915B5CCE}">
      <dgm:prSet custT="1"/>
      <dgm:spPr/>
      <dgm:t>
        <a:bodyPr/>
        <a:lstStyle/>
        <a:p>
          <a:r>
            <a:rPr lang="en-US" sz="1800" b="0" i="0" dirty="0"/>
            <a:t>Informal AG opinion disagrees with advisory opinion 01-079</a:t>
          </a:r>
          <a:endParaRPr lang="en-US" sz="1800" dirty="0"/>
        </a:p>
      </dgm:t>
    </dgm:pt>
    <dgm:pt modelId="{2758B88E-4B84-48EF-A0FF-FB0A82399B5D}" type="parTrans" cxnId="{65C0048C-0FC9-453F-B911-77CBDFBA779E}">
      <dgm:prSet/>
      <dgm:spPr/>
      <dgm:t>
        <a:bodyPr/>
        <a:lstStyle/>
        <a:p>
          <a:endParaRPr lang="en-US" sz="2400"/>
        </a:p>
      </dgm:t>
    </dgm:pt>
    <dgm:pt modelId="{70A65B96-2AA2-482C-B91B-11FEEE7B3C2F}" type="sibTrans" cxnId="{65C0048C-0FC9-453F-B911-77CBDFBA779E}">
      <dgm:prSet/>
      <dgm:spPr/>
      <dgm:t>
        <a:bodyPr/>
        <a:lstStyle/>
        <a:p>
          <a:endParaRPr lang="en-US" sz="2400"/>
        </a:p>
      </dgm:t>
    </dgm:pt>
    <dgm:pt modelId="{77BD87D9-02E9-473C-8436-80006D95F47B}">
      <dgm:prSet custT="1"/>
      <dgm:spPr/>
      <dgm:t>
        <a:bodyPr/>
        <a:lstStyle/>
        <a:p>
          <a:r>
            <a:rPr lang="en-US" sz="1800" dirty="0"/>
            <a:t>Public prosecutors in original provision; removed in 1981 amendment</a:t>
          </a:r>
        </a:p>
      </dgm:t>
    </dgm:pt>
    <dgm:pt modelId="{F19E725A-DED0-4808-B41E-23BD87947F01}" type="parTrans" cxnId="{42C9AA8F-138B-4686-A893-1387EDC8FC96}">
      <dgm:prSet/>
      <dgm:spPr/>
      <dgm:t>
        <a:bodyPr/>
        <a:lstStyle/>
        <a:p>
          <a:endParaRPr lang="en-US" sz="2400"/>
        </a:p>
      </dgm:t>
    </dgm:pt>
    <dgm:pt modelId="{C9E2BB7D-3E7E-4A9E-B7FA-418154E8DC7A}" type="sibTrans" cxnId="{42C9AA8F-138B-4686-A893-1387EDC8FC96}">
      <dgm:prSet/>
      <dgm:spPr/>
      <dgm:t>
        <a:bodyPr/>
        <a:lstStyle/>
        <a:p>
          <a:endParaRPr lang="en-US" sz="2400"/>
        </a:p>
      </dgm:t>
    </dgm:pt>
    <dgm:pt modelId="{8A096044-22D8-4C1B-8497-BAF04D1EEF36}">
      <dgm:prSet custT="1"/>
      <dgm:spPr/>
      <dgm:t>
        <a:bodyPr/>
        <a:lstStyle/>
        <a:p>
          <a:r>
            <a:rPr lang="en-US" sz="1800" dirty="0"/>
            <a:t>Section 13.393 applies to data held by government attorneys</a:t>
          </a:r>
        </a:p>
      </dgm:t>
    </dgm:pt>
    <dgm:pt modelId="{538421BC-6B17-451D-AC00-575152D34150}" type="parTrans" cxnId="{B6BE31A1-A41F-4F2B-A1B2-6111D5E83615}">
      <dgm:prSet/>
      <dgm:spPr/>
      <dgm:t>
        <a:bodyPr/>
        <a:lstStyle/>
        <a:p>
          <a:endParaRPr lang="en-US" sz="2400"/>
        </a:p>
      </dgm:t>
    </dgm:pt>
    <dgm:pt modelId="{A41418CD-01F4-48A1-8E79-B31F1E0B25A9}" type="sibTrans" cxnId="{B6BE31A1-A41F-4F2B-A1B2-6111D5E83615}">
      <dgm:prSet/>
      <dgm:spPr/>
      <dgm:t>
        <a:bodyPr/>
        <a:lstStyle/>
        <a:p>
          <a:endParaRPr lang="en-US" sz="2400"/>
        </a:p>
      </dgm:t>
    </dgm:pt>
    <dgm:pt modelId="{F053D2C7-EDD4-497F-AB8C-353878AE8ADB}">
      <dgm:prSet custT="1"/>
      <dgm:spPr/>
      <dgm:t>
        <a:bodyPr/>
        <a:lstStyle/>
        <a:p>
          <a:r>
            <a:rPr lang="en-US" sz="1800" dirty="0"/>
            <a:t>Local prosecution authorities are criminal justice agencies</a:t>
          </a:r>
        </a:p>
      </dgm:t>
    </dgm:pt>
    <dgm:pt modelId="{E72BC7DA-1EE3-41E8-B5EA-9C9BB3DA92DD}" type="parTrans" cxnId="{3DD25D48-0446-4D40-BAD6-99817F50D302}">
      <dgm:prSet/>
      <dgm:spPr/>
      <dgm:t>
        <a:bodyPr/>
        <a:lstStyle/>
        <a:p>
          <a:endParaRPr lang="en-US" sz="2400"/>
        </a:p>
      </dgm:t>
    </dgm:pt>
    <dgm:pt modelId="{EC0B41AA-0335-4B8C-B4CB-C3F16E396131}" type="sibTrans" cxnId="{3DD25D48-0446-4D40-BAD6-99817F50D302}">
      <dgm:prSet/>
      <dgm:spPr/>
      <dgm:t>
        <a:bodyPr/>
        <a:lstStyle/>
        <a:p>
          <a:endParaRPr lang="en-US" sz="2400"/>
        </a:p>
      </dgm:t>
    </dgm:pt>
    <dgm:pt modelId="{C0DF4835-F4CA-44C3-8235-DE22B69C5F36}">
      <dgm:prSet custT="1"/>
      <dgm:spPr/>
      <dgm:t>
        <a:bodyPr/>
        <a:lstStyle/>
        <a:p>
          <a:r>
            <a:rPr lang="en-US" sz="1800" b="0" i="0" dirty="0"/>
            <a:t>Municipal police and county sheriff departments</a:t>
          </a:r>
          <a:endParaRPr lang="en-US" sz="1800" dirty="0"/>
        </a:p>
      </dgm:t>
    </dgm:pt>
    <dgm:pt modelId="{6A12D508-EACA-4376-89C2-9E6D447ABB71}" type="parTrans" cxnId="{05C3D413-80A8-41B0-BB4B-B74424737728}">
      <dgm:prSet/>
      <dgm:spPr/>
      <dgm:t>
        <a:bodyPr/>
        <a:lstStyle/>
        <a:p>
          <a:endParaRPr lang="en-US" sz="2400"/>
        </a:p>
      </dgm:t>
    </dgm:pt>
    <dgm:pt modelId="{066ECC98-0680-40B1-B1B3-1D5AA72F9211}" type="sibTrans" cxnId="{05C3D413-80A8-41B0-BB4B-B74424737728}">
      <dgm:prSet/>
      <dgm:spPr/>
      <dgm:t>
        <a:bodyPr/>
        <a:lstStyle/>
        <a:p>
          <a:endParaRPr lang="en-US" sz="2400"/>
        </a:p>
      </dgm:t>
    </dgm:pt>
    <dgm:pt modelId="{D501D57B-9327-4B90-8C67-7BED30B233E6}">
      <dgm:prSet custT="1"/>
      <dgm:spPr/>
      <dgm:t>
        <a:bodyPr/>
        <a:lstStyle/>
        <a:p>
          <a:r>
            <a:rPr lang="en-US" sz="1800" b="0" i="0" dirty="0"/>
            <a:t>Fire departments</a:t>
          </a:r>
          <a:endParaRPr lang="en-US" sz="1800" dirty="0"/>
        </a:p>
      </dgm:t>
    </dgm:pt>
    <dgm:pt modelId="{AE6761F6-DD7B-4CC6-A778-BE061560642A}" type="parTrans" cxnId="{191077EB-4988-4A64-83D8-9845C3794014}">
      <dgm:prSet/>
      <dgm:spPr/>
      <dgm:t>
        <a:bodyPr/>
        <a:lstStyle/>
        <a:p>
          <a:endParaRPr lang="en-US" sz="2400"/>
        </a:p>
      </dgm:t>
    </dgm:pt>
    <dgm:pt modelId="{6917068B-A27D-4B24-9C0A-CF72CC6D7623}" type="sibTrans" cxnId="{191077EB-4988-4A64-83D8-9845C3794014}">
      <dgm:prSet/>
      <dgm:spPr/>
      <dgm:t>
        <a:bodyPr/>
        <a:lstStyle/>
        <a:p>
          <a:endParaRPr lang="en-US" sz="2400"/>
        </a:p>
      </dgm:t>
    </dgm:pt>
    <dgm:pt modelId="{3A1CF806-E359-4635-A5C8-086D9C3DC8B8}">
      <dgm:prSet custT="1"/>
      <dgm:spPr/>
      <dgm:t>
        <a:bodyPr/>
        <a:lstStyle/>
        <a:p>
          <a:r>
            <a:rPr lang="en-US" sz="1800" b="0" i="0" dirty="0"/>
            <a:t>BCA, state patrol, POST</a:t>
          </a:r>
          <a:endParaRPr lang="en-US" sz="1800" dirty="0"/>
        </a:p>
      </dgm:t>
    </dgm:pt>
    <dgm:pt modelId="{EC1F2883-2F9F-4200-85FF-72927AB8DEB6}" type="parTrans" cxnId="{476C496A-04AB-41F4-83EA-908E21389DA7}">
      <dgm:prSet/>
      <dgm:spPr/>
      <dgm:t>
        <a:bodyPr/>
        <a:lstStyle/>
        <a:p>
          <a:endParaRPr lang="en-US" sz="2400"/>
        </a:p>
      </dgm:t>
    </dgm:pt>
    <dgm:pt modelId="{4AA5E4A7-775C-4CDE-A4E6-9F329F11C413}" type="sibTrans" cxnId="{476C496A-04AB-41F4-83EA-908E21389DA7}">
      <dgm:prSet/>
      <dgm:spPr/>
      <dgm:t>
        <a:bodyPr/>
        <a:lstStyle/>
        <a:p>
          <a:endParaRPr lang="en-US" sz="2400"/>
        </a:p>
      </dgm:t>
    </dgm:pt>
    <dgm:pt modelId="{A037EDEC-3F26-4C79-A7B5-2534DB233F96}">
      <dgm:prSet custT="1"/>
      <dgm:spPr/>
      <dgm:t>
        <a:bodyPr/>
        <a:lstStyle/>
        <a:p>
          <a:r>
            <a:rPr lang="en-US" sz="1800" dirty="0"/>
            <a:t>Other agencies (DNR, DHS)</a:t>
          </a:r>
        </a:p>
      </dgm:t>
    </dgm:pt>
    <dgm:pt modelId="{A8E49305-DA2B-4703-B196-80B15F681096}" type="parTrans" cxnId="{57CFB0A8-46AF-4CDF-B6F2-BAF7ECFF2E5A}">
      <dgm:prSet/>
      <dgm:spPr/>
      <dgm:t>
        <a:bodyPr/>
        <a:lstStyle/>
        <a:p>
          <a:endParaRPr lang="en-US" sz="2400"/>
        </a:p>
      </dgm:t>
    </dgm:pt>
    <dgm:pt modelId="{8C4CC3C1-86ED-48E5-B3DF-155F9B6FB41C}" type="sibTrans" cxnId="{57CFB0A8-46AF-4CDF-B6F2-BAF7ECFF2E5A}">
      <dgm:prSet/>
      <dgm:spPr/>
      <dgm:t>
        <a:bodyPr/>
        <a:lstStyle/>
        <a:p>
          <a:endParaRPr lang="en-US" sz="2400"/>
        </a:p>
      </dgm:t>
    </dgm:pt>
    <dgm:pt modelId="{4C45366E-BD52-42CF-88FC-4ED9E1767434}" type="pres">
      <dgm:prSet presAssocID="{6F35A16E-5642-4051-8C45-A1D220B3CC22}" presName="linear" presStyleCnt="0">
        <dgm:presLayoutVars>
          <dgm:dir/>
          <dgm:animLvl val="lvl"/>
          <dgm:resizeHandles val="exact"/>
        </dgm:presLayoutVars>
      </dgm:prSet>
      <dgm:spPr/>
    </dgm:pt>
    <dgm:pt modelId="{D27342FA-5B3D-4756-B85E-A13C4BB76CD0}" type="pres">
      <dgm:prSet presAssocID="{F596B626-AF8A-4758-8966-52E27D5005E0}" presName="parentLin" presStyleCnt="0"/>
      <dgm:spPr/>
    </dgm:pt>
    <dgm:pt modelId="{A00969F8-96E5-44A2-9921-D02AB010ACC5}" type="pres">
      <dgm:prSet presAssocID="{F596B626-AF8A-4758-8966-52E27D5005E0}" presName="parentLeftMargin" presStyleLbl="node1" presStyleIdx="0" presStyleCnt="2"/>
      <dgm:spPr/>
    </dgm:pt>
    <dgm:pt modelId="{B6BDF498-D896-4B7B-9AEE-34BF25F075C9}" type="pres">
      <dgm:prSet presAssocID="{F596B626-AF8A-4758-8966-52E27D5005E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EA49653-58A6-4870-858E-01BE58DA9C29}" type="pres">
      <dgm:prSet presAssocID="{F596B626-AF8A-4758-8966-52E27D5005E0}" presName="negativeSpace" presStyleCnt="0"/>
      <dgm:spPr/>
    </dgm:pt>
    <dgm:pt modelId="{F3D59B69-91DF-469B-A600-2038077AA394}" type="pres">
      <dgm:prSet presAssocID="{F596B626-AF8A-4758-8966-52E27D5005E0}" presName="childText" presStyleLbl="conFgAcc1" presStyleIdx="0" presStyleCnt="2">
        <dgm:presLayoutVars>
          <dgm:bulletEnabled val="1"/>
        </dgm:presLayoutVars>
      </dgm:prSet>
      <dgm:spPr/>
    </dgm:pt>
    <dgm:pt modelId="{1D39762A-48FF-48EC-9B79-709EC1350A6B}" type="pres">
      <dgm:prSet presAssocID="{843210F1-9288-4451-B152-0AE2EDF9827D}" presName="spaceBetweenRectangles" presStyleCnt="0"/>
      <dgm:spPr/>
    </dgm:pt>
    <dgm:pt modelId="{70BA162A-D2A8-48E5-A412-72B76D136BBB}" type="pres">
      <dgm:prSet presAssocID="{166966AF-1266-4152-9D18-ECCCE371BFA8}" presName="parentLin" presStyleCnt="0"/>
      <dgm:spPr/>
    </dgm:pt>
    <dgm:pt modelId="{CCD947B0-2E0B-4811-BDB6-FB32BBF5EF0D}" type="pres">
      <dgm:prSet presAssocID="{166966AF-1266-4152-9D18-ECCCE371BFA8}" presName="parentLeftMargin" presStyleLbl="node1" presStyleIdx="0" presStyleCnt="2"/>
      <dgm:spPr/>
    </dgm:pt>
    <dgm:pt modelId="{2DAF991A-2929-46CE-8CAF-0EBCE2AC191F}" type="pres">
      <dgm:prSet presAssocID="{166966AF-1266-4152-9D18-ECCCE371BFA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BBE91F0-C4FF-4E77-A59D-8801E4B77C69}" type="pres">
      <dgm:prSet presAssocID="{166966AF-1266-4152-9D18-ECCCE371BFA8}" presName="negativeSpace" presStyleCnt="0"/>
      <dgm:spPr/>
    </dgm:pt>
    <dgm:pt modelId="{A2263918-9958-416D-8209-F6544EBFE44F}" type="pres">
      <dgm:prSet presAssocID="{166966AF-1266-4152-9D18-ECCCE371BFA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0BE7A02-6236-4F8D-A656-ABFA2B180028}" type="presOf" srcId="{166966AF-1266-4152-9D18-ECCCE371BFA8}" destId="{CCD947B0-2E0B-4811-BDB6-FB32BBF5EF0D}" srcOrd="0" destOrd="0" presId="urn:microsoft.com/office/officeart/2005/8/layout/list1"/>
    <dgm:cxn modelId="{05C3D413-80A8-41B0-BB4B-B74424737728}" srcId="{F596B626-AF8A-4758-8966-52E27D5005E0}" destId="{C0DF4835-F4CA-44C3-8235-DE22B69C5F36}" srcOrd="0" destOrd="0" parTransId="{6A12D508-EACA-4376-89C2-9E6D447ABB71}" sibTransId="{066ECC98-0680-40B1-B1B3-1D5AA72F9211}"/>
    <dgm:cxn modelId="{407F6A17-9B28-4B3F-BC17-4E45E135BE64}" type="presOf" srcId="{8A096044-22D8-4C1B-8497-BAF04D1EEF36}" destId="{A2263918-9958-416D-8209-F6544EBFE44F}" srcOrd="0" destOrd="2" presId="urn:microsoft.com/office/officeart/2005/8/layout/list1"/>
    <dgm:cxn modelId="{1A39A61B-9FBC-4858-83BA-8E4BF611A8E2}" type="presOf" srcId="{F596B626-AF8A-4758-8966-52E27D5005E0}" destId="{B6BDF498-D896-4B7B-9AEE-34BF25F075C9}" srcOrd="1" destOrd="0" presId="urn:microsoft.com/office/officeart/2005/8/layout/list1"/>
    <dgm:cxn modelId="{658FD62F-F1FC-4214-9CE0-C7CD13312A4A}" type="presOf" srcId="{6F35A16E-5642-4051-8C45-A1D220B3CC22}" destId="{4C45366E-BD52-42CF-88FC-4ED9E1767434}" srcOrd="0" destOrd="0" presId="urn:microsoft.com/office/officeart/2005/8/layout/list1"/>
    <dgm:cxn modelId="{3DD25D48-0446-4D40-BAD6-99817F50D302}" srcId="{166966AF-1266-4152-9D18-ECCCE371BFA8}" destId="{F053D2C7-EDD4-497F-AB8C-353878AE8ADB}" srcOrd="3" destOrd="0" parTransId="{E72BC7DA-1EE3-41E8-B5EA-9C9BB3DA92DD}" sibTransId="{EC0B41AA-0335-4B8C-B4CB-C3F16E396131}"/>
    <dgm:cxn modelId="{476C496A-04AB-41F4-83EA-908E21389DA7}" srcId="{F596B626-AF8A-4758-8966-52E27D5005E0}" destId="{3A1CF806-E359-4635-A5C8-086D9C3DC8B8}" srcOrd="2" destOrd="0" parTransId="{EC1F2883-2F9F-4200-85FF-72927AB8DEB6}" sibTransId="{4AA5E4A7-775C-4CDE-A4E6-9F329F11C413}"/>
    <dgm:cxn modelId="{FE320B4D-1C2E-454D-A3C3-8D7AFA2605A1}" type="presOf" srcId="{C0DF4835-F4CA-44C3-8235-DE22B69C5F36}" destId="{F3D59B69-91DF-469B-A600-2038077AA394}" srcOrd="0" destOrd="0" presId="urn:microsoft.com/office/officeart/2005/8/layout/list1"/>
    <dgm:cxn modelId="{90ABD550-D0CE-49D1-B267-74244F82EB76}" srcId="{6F35A16E-5642-4051-8C45-A1D220B3CC22}" destId="{166966AF-1266-4152-9D18-ECCCE371BFA8}" srcOrd="1" destOrd="0" parTransId="{FE25AF03-D4FD-4C31-8FE0-FC9DDC7A8FEC}" sibTransId="{276954F4-ECC0-451F-951E-C75FABE52EA2}"/>
    <dgm:cxn modelId="{F7D6B085-AF42-434D-9A47-4849706CB6D8}" type="presOf" srcId="{166966AF-1266-4152-9D18-ECCCE371BFA8}" destId="{2DAF991A-2929-46CE-8CAF-0EBCE2AC191F}" srcOrd="1" destOrd="0" presId="urn:microsoft.com/office/officeart/2005/8/layout/list1"/>
    <dgm:cxn modelId="{65C0048C-0FC9-453F-B911-77CBDFBA779E}" srcId="{166966AF-1266-4152-9D18-ECCCE371BFA8}" destId="{1FB02CFD-CC85-4942-BD0F-F8A8915B5CCE}" srcOrd="0" destOrd="0" parTransId="{2758B88E-4B84-48EF-A0FF-FB0A82399B5D}" sibTransId="{70A65B96-2AA2-482C-B91B-11FEEE7B3C2F}"/>
    <dgm:cxn modelId="{42C9AA8F-138B-4686-A893-1387EDC8FC96}" srcId="{166966AF-1266-4152-9D18-ECCCE371BFA8}" destId="{77BD87D9-02E9-473C-8436-80006D95F47B}" srcOrd="1" destOrd="0" parTransId="{F19E725A-DED0-4808-B41E-23BD87947F01}" sibTransId="{C9E2BB7D-3E7E-4A9E-B7FA-418154E8DC7A}"/>
    <dgm:cxn modelId="{B6BE31A1-A41F-4F2B-A1B2-6111D5E83615}" srcId="{166966AF-1266-4152-9D18-ECCCE371BFA8}" destId="{8A096044-22D8-4C1B-8497-BAF04D1EEF36}" srcOrd="2" destOrd="0" parTransId="{538421BC-6B17-451D-AC00-575152D34150}" sibTransId="{A41418CD-01F4-48A1-8E79-B31F1E0B25A9}"/>
    <dgm:cxn modelId="{57CFB0A8-46AF-4CDF-B6F2-BAF7ECFF2E5A}" srcId="{F596B626-AF8A-4758-8966-52E27D5005E0}" destId="{A037EDEC-3F26-4C79-A7B5-2534DB233F96}" srcOrd="3" destOrd="0" parTransId="{A8E49305-DA2B-4703-B196-80B15F681096}" sibTransId="{8C4CC3C1-86ED-48E5-B3DF-155F9B6FB41C}"/>
    <dgm:cxn modelId="{D826DBB1-2FF4-4763-833D-E0FC4A8F4377}" type="presOf" srcId="{1FB02CFD-CC85-4942-BD0F-F8A8915B5CCE}" destId="{A2263918-9958-416D-8209-F6544EBFE44F}" srcOrd="0" destOrd="0" presId="urn:microsoft.com/office/officeart/2005/8/layout/list1"/>
    <dgm:cxn modelId="{B69932B9-8803-4D36-ABBC-FACD2ED4AE92}" type="presOf" srcId="{F596B626-AF8A-4758-8966-52E27D5005E0}" destId="{A00969F8-96E5-44A2-9921-D02AB010ACC5}" srcOrd="0" destOrd="0" presId="urn:microsoft.com/office/officeart/2005/8/layout/list1"/>
    <dgm:cxn modelId="{B1C02ED0-2388-45BD-A5AA-6EF267053425}" type="presOf" srcId="{3A1CF806-E359-4635-A5C8-086D9C3DC8B8}" destId="{F3D59B69-91DF-469B-A600-2038077AA394}" srcOrd="0" destOrd="2" presId="urn:microsoft.com/office/officeart/2005/8/layout/list1"/>
    <dgm:cxn modelId="{BC095ED8-C5B8-400A-81CA-D967D48F3C7A}" type="presOf" srcId="{F053D2C7-EDD4-497F-AB8C-353878AE8ADB}" destId="{A2263918-9958-416D-8209-F6544EBFE44F}" srcOrd="0" destOrd="3" presId="urn:microsoft.com/office/officeart/2005/8/layout/list1"/>
    <dgm:cxn modelId="{3D8E02DD-FAC6-4CA9-A924-ED7DF3FB4483}" type="presOf" srcId="{D501D57B-9327-4B90-8C67-7BED30B233E6}" destId="{F3D59B69-91DF-469B-A600-2038077AA394}" srcOrd="0" destOrd="1" presId="urn:microsoft.com/office/officeart/2005/8/layout/list1"/>
    <dgm:cxn modelId="{191077EB-4988-4A64-83D8-9845C3794014}" srcId="{F596B626-AF8A-4758-8966-52E27D5005E0}" destId="{D501D57B-9327-4B90-8C67-7BED30B233E6}" srcOrd="1" destOrd="0" parTransId="{AE6761F6-DD7B-4CC6-A778-BE061560642A}" sibTransId="{6917068B-A27D-4B24-9C0A-CF72CC6D7623}"/>
    <dgm:cxn modelId="{7DE2DEEB-F6F4-4201-A047-0E767673DE95}" type="presOf" srcId="{77BD87D9-02E9-473C-8436-80006D95F47B}" destId="{A2263918-9958-416D-8209-F6544EBFE44F}" srcOrd="0" destOrd="1" presId="urn:microsoft.com/office/officeart/2005/8/layout/list1"/>
    <dgm:cxn modelId="{6353B8F1-A659-4751-859A-D42C66DAC376}" srcId="{6F35A16E-5642-4051-8C45-A1D220B3CC22}" destId="{F596B626-AF8A-4758-8966-52E27D5005E0}" srcOrd="0" destOrd="0" parTransId="{B80128A7-EB62-4BCD-B0B4-AB99D07BC051}" sibTransId="{843210F1-9288-4451-B152-0AE2EDF9827D}"/>
    <dgm:cxn modelId="{A60BFAF1-D169-414E-BCD4-E73DF39415D5}" type="presOf" srcId="{A037EDEC-3F26-4C79-A7B5-2534DB233F96}" destId="{F3D59B69-91DF-469B-A600-2038077AA394}" srcOrd="0" destOrd="3" presId="urn:microsoft.com/office/officeart/2005/8/layout/list1"/>
    <dgm:cxn modelId="{9EE744CC-E0F0-4BD8-9A2E-AEAC8990AEF3}" type="presParOf" srcId="{4C45366E-BD52-42CF-88FC-4ED9E1767434}" destId="{D27342FA-5B3D-4756-B85E-A13C4BB76CD0}" srcOrd="0" destOrd="0" presId="urn:microsoft.com/office/officeart/2005/8/layout/list1"/>
    <dgm:cxn modelId="{9FCD69ED-1371-4C0F-A803-D4F8510A4D9A}" type="presParOf" srcId="{D27342FA-5B3D-4756-B85E-A13C4BB76CD0}" destId="{A00969F8-96E5-44A2-9921-D02AB010ACC5}" srcOrd="0" destOrd="0" presId="urn:microsoft.com/office/officeart/2005/8/layout/list1"/>
    <dgm:cxn modelId="{82B459B4-5835-4D83-9C94-CBB0304488F5}" type="presParOf" srcId="{D27342FA-5B3D-4756-B85E-A13C4BB76CD0}" destId="{B6BDF498-D896-4B7B-9AEE-34BF25F075C9}" srcOrd="1" destOrd="0" presId="urn:microsoft.com/office/officeart/2005/8/layout/list1"/>
    <dgm:cxn modelId="{441333C5-CA98-4BFC-AAAD-A8786D202668}" type="presParOf" srcId="{4C45366E-BD52-42CF-88FC-4ED9E1767434}" destId="{BEA49653-58A6-4870-858E-01BE58DA9C29}" srcOrd="1" destOrd="0" presId="urn:microsoft.com/office/officeart/2005/8/layout/list1"/>
    <dgm:cxn modelId="{A72286D8-B9AB-4907-AF27-5F51D74693EE}" type="presParOf" srcId="{4C45366E-BD52-42CF-88FC-4ED9E1767434}" destId="{F3D59B69-91DF-469B-A600-2038077AA394}" srcOrd="2" destOrd="0" presId="urn:microsoft.com/office/officeart/2005/8/layout/list1"/>
    <dgm:cxn modelId="{AECE30C7-4078-4541-8C9E-60D0A7A48565}" type="presParOf" srcId="{4C45366E-BD52-42CF-88FC-4ED9E1767434}" destId="{1D39762A-48FF-48EC-9B79-709EC1350A6B}" srcOrd="3" destOrd="0" presId="urn:microsoft.com/office/officeart/2005/8/layout/list1"/>
    <dgm:cxn modelId="{4D0C9C52-26C2-44E9-AC79-6073ABD6271C}" type="presParOf" srcId="{4C45366E-BD52-42CF-88FC-4ED9E1767434}" destId="{70BA162A-D2A8-48E5-A412-72B76D136BBB}" srcOrd="4" destOrd="0" presId="urn:microsoft.com/office/officeart/2005/8/layout/list1"/>
    <dgm:cxn modelId="{764B8339-9B09-4418-9E1A-8E699BDFFBD4}" type="presParOf" srcId="{70BA162A-D2A8-48E5-A412-72B76D136BBB}" destId="{CCD947B0-2E0B-4811-BDB6-FB32BBF5EF0D}" srcOrd="0" destOrd="0" presId="urn:microsoft.com/office/officeart/2005/8/layout/list1"/>
    <dgm:cxn modelId="{13B3A27F-96A7-48FA-B120-4F33AAC06105}" type="presParOf" srcId="{70BA162A-D2A8-48E5-A412-72B76D136BBB}" destId="{2DAF991A-2929-46CE-8CAF-0EBCE2AC191F}" srcOrd="1" destOrd="0" presId="urn:microsoft.com/office/officeart/2005/8/layout/list1"/>
    <dgm:cxn modelId="{883930EB-3D82-4CD4-8F8F-17FC765307F0}" type="presParOf" srcId="{4C45366E-BD52-42CF-88FC-4ED9E1767434}" destId="{9BBE91F0-C4FF-4E77-A59D-8801E4B77C69}" srcOrd="5" destOrd="0" presId="urn:microsoft.com/office/officeart/2005/8/layout/list1"/>
    <dgm:cxn modelId="{1208933B-9CD6-4F73-B0AD-50B420BB5DE8}" type="presParOf" srcId="{4C45366E-BD52-42CF-88FC-4ED9E1767434}" destId="{A2263918-9958-416D-8209-F6544EBFE44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9BADAE-F1AC-4505-8246-5AE5C5EC9030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AA91E7-E84A-425A-9FE0-060055AECA9C}">
      <dgm:prSet/>
      <dgm:spPr/>
      <dgm:t>
        <a:bodyPr/>
        <a:lstStyle/>
        <a:p>
          <a:r>
            <a:rPr lang="en-US" dirty="0"/>
            <a:t>Is there an </a:t>
          </a:r>
          <a:r>
            <a:rPr lang="en-US" i="0" dirty="0"/>
            <a:t>active</a:t>
          </a:r>
          <a:r>
            <a:rPr lang="en-US" dirty="0"/>
            <a:t> investigation?</a:t>
          </a:r>
        </a:p>
      </dgm:t>
    </dgm:pt>
    <dgm:pt modelId="{E2773A89-D3F3-4261-B658-A6061BC946B6}" type="parTrans" cxnId="{A7AF7FB7-69E3-4614-BA33-4510B69F5326}">
      <dgm:prSet/>
      <dgm:spPr/>
      <dgm:t>
        <a:bodyPr/>
        <a:lstStyle/>
        <a:p>
          <a:endParaRPr lang="en-US"/>
        </a:p>
      </dgm:t>
    </dgm:pt>
    <dgm:pt modelId="{DE8E5065-EF55-4066-9921-A1A377152849}" type="sibTrans" cxnId="{A7AF7FB7-69E3-4614-BA33-4510B69F5326}">
      <dgm:prSet/>
      <dgm:spPr/>
      <dgm:t>
        <a:bodyPr/>
        <a:lstStyle/>
        <a:p>
          <a:endParaRPr lang="en-US"/>
        </a:p>
      </dgm:t>
    </dgm:pt>
    <dgm:pt modelId="{27681C94-AA12-4F76-B2FB-576D350C2F7D}">
      <dgm:prSet/>
      <dgm:spPr/>
      <dgm:t>
        <a:bodyPr/>
        <a:lstStyle/>
        <a:p>
          <a:r>
            <a:rPr lang="en-US" dirty="0"/>
            <a:t>Yes: </a:t>
          </a:r>
        </a:p>
      </dgm:t>
    </dgm:pt>
    <dgm:pt modelId="{1A4CA47C-68B5-4C71-B9DD-34227D64EFD7}" type="parTrans" cxnId="{E1377347-BCE7-4127-AA46-487316B42A5E}">
      <dgm:prSet/>
      <dgm:spPr/>
      <dgm:t>
        <a:bodyPr/>
        <a:lstStyle/>
        <a:p>
          <a:endParaRPr lang="en-US"/>
        </a:p>
      </dgm:t>
    </dgm:pt>
    <dgm:pt modelId="{72074A33-9BCB-4ADB-A76B-0BDD4BA29BED}" type="sibTrans" cxnId="{E1377347-BCE7-4127-AA46-487316B42A5E}">
      <dgm:prSet/>
      <dgm:spPr/>
      <dgm:t>
        <a:bodyPr/>
        <a:lstStyle/>
        <a:p>
          <a:endParaRPr lang="en-US"/>
        </a:p>
      </dgm:t>
    </dgm:pt>
    <dgm:pt modelId="{DFC8857B-3B07-4B91-B127-1A84682F2BEE}">
      <dgm:prSet/>
      <dgm:spPr/>
      <dgm:t>
        <a:bodyPr/>
        <a:lstStyle/>
        <a:p>
          <a:r>
            <a:rPr lang="en-US" b="0" i="0" dirty="0"/>
            <a:t>The following data are public, subject to protection of certain identities:</a:t>
          </a:r>
          <a:endParaRPr lang="en-US" dirty="0"/>
        </a:p>
      </dgm:t>
    </dgm:pt>
    <dgm:pt modelId="{5856638B-CC73-43BF-84D4-1E61A40923D7}" type="parTrans" cxnId="{F79E3B82-C288-4710-85CB-3EB303B8146E}">
      <dgm:prSet/>
      <dgm:spPr/>
      <dgm:t>
        <a:bodyPr/>
        <a:lstStyle/>
        <a:p>
          <a:endParaRPr lang="en-US"/>
        </a:p>
      </dgm:t>
    </dgm:pt>
    <dgm:pt modelId="{BB7D3D3B-1FC2-46AA-8FA7-5BB152B45BB8}" type="sibTrans" cxnId="{F79E3B82-C288-4710-85CB-3EB303B8146E}">
      <dgm:prSet/>
      <dgm:spPr/>
      <dgm:t>
        <a:bodyPr/>
        <a:lstStyle/>
        <a:p>
          <a:endParaRPr lang="en-US"/>
        </a:p>
      </dgm:t>
    </dgm:pt>
    <dgm:pt modelId="{34CD0DF7-C398-4AEA-8DA9-58AAA3C021B0}">
      <dgm:prSet/>
      <dgm:spPr/>
      <dgm:t>
        <a:bodyPr/>
        <a:lstStyle/>
        <a:p>
          <a:r>
            <a:rPr lang="en-US" dirty="0"/>
            <a:t>Arrest data (subd. 2)</a:t>
          </a:r>
        </a:p>
      </dgm:t>
    </dgm:pt>
    <dgm:pt modelId="{9EF5FB11-45E4-4412-8695-A3A7D63A8C2C}" type="parTrans" cxnId="{FE3F8955-0B9B-463B-B513-ED9AF408CD79}">
      <dgm:prSet/>
      <dgm:spPr/>
      <dgm:t>
        <a:bodyPr/>
        <a:lstStyle/>
        <a:p>
          <a:endParaRPr lang="en-US"/>
        </a:p>
      </dgm:t>
    </dgm:pt>
    <dgm:pt modelId="{2CCC5928-C54D-4767-8A12-589A25E47A01}" type="sibTrans" cxnId="{FE3F8955-0B9B-463B-B513-ED9AF408CD79}">
      <dgm:prSet/>
      <dgm:spPr/>
      <dgm:t>
        <a:bodyPr/>
        <a:lstStyle/>
        <a:p>
          <a:endParaRPr lang="en-US"/>
        </a:p>
      </dgm:t>
    </dgm:pt>
    <dgm:pt modelId="{246AE1F9-74D8-4AE7-8537-68DF6D0AD50C}">
      <dgm:prSet/>
      <dgm:spPr/>
      <dgm:t>
        <a:bodyPr/>
        <a:lstStyle/>
        <a:p>
          <a:r>
            <a:rPr lang="en-US" dirty="0"/>
            <a:t>Request for service data (subd. 3)</a:t>
          </a:r>
        </a:p>
      </dgm:t>
    </dgm:pt>
    <dgm:pt modelId="{670F05DA-9FDF-4337-8B72-571EBCF3254C}" type="parTrans" cxnId="{EBF585EA-40E2-431C-AF6A-57D5D4190648}">
      <dgm:prSet/>
      <dgm:spPr/>
      <dgm:t>
        <a:bodyPr/>
        <a:lstStyle/>
        <a:p>
          <a:endParaRPr lang="en-US"/>
        </a:p>
      </dgm:t>
    </dgm:pt>
    <dgm:pt modelId="{3FDFB0A4-91D9-4E1D-AF33-2EE3911F515C}" type="sibTrans" cxnId="{EBF585EA-40E2-431C-AF6A-57D5D4190648}">
      <dgm:prSet/>
      <dgm:spPr/>
      <dgm:t>
        <a:bodyPr/>
        <a:lstStyle/>
        <a:p>
          <a:endParaRPr lang="en-US"/>
        </a:p>
      </dgm:t>
    </dgm:pt>
    <dgm:pt modelId="{B4DAF078-F4C2-4C86-B922-32F58A381FD9}">
      <dgm:prSet/>
      <dgm:spPr/>
      <dgm:t>
        <a:bodyPr/>
        <a:lstStyle/>
        <a:p>
          <a:r>
            <a:rPr lang="en-US" dirty="0"/>
            <a:t>Response or incident data (subd. 6)</a:t>
          </a:r>
        </a:p>
      </dgm:t>
    </dgm:pt>
    <dgm:pt modelId="{D236D2A8-A77D-48E8-84AE-6FF361773AF9}" type="parTrans" cxnId="{2852AC84-7105-43FB-BCB0-E70649EE2D56}">
      <dgm:prSet/>
      <dgm:spPr/>
      <dgm:t>
        <a:bodyPr/>
        <a:lstStyle/>
        <a:p>
          <a:endParaRPr lang="en-US"/>
        </a:p>
      </dgm:t>
    </dgm:pt>
    <dgm:pt modelId="{32AD60C4-2650-4D8C-A341-74F3A3126E19}" type="sibTrans" cxnId="{2852AC84-7105-43FB-BCB0-E70649EE2D56}">
      <dgm:prSet/>
      <dgm:spPr/>
      <dgm:t>
        <a:bodyPr/>
        <a:lstStyle/>
        <a:p>
          <a:endParaRPr lang="en-US"/>
        </a:p>
      </dgm:t>
    </dgm:pt>
    <dgm:pt modelId="{34B29279-3BFC-4FC5-B98E-9B2CC9DA823F}">
      <dgm:prSet/>
      <dgm:spPr/>
      <dgm:t>
        <a:bodyPr/>
        <a:lstStyle/>
        <a:p>
          <a:r>
            <a:rPr lang="en-US" dirty="0"/>
            <a:t>Criminal investigative data presented in court (subd. 7)</a:t>
          </a:r>
        </a:p>
      </dgm:t>
    </dgm:pt>
    <dgm:pt modelId="{391672BD-802E-4056-B3DF-7E66BC3EC91C}" type="parTrans" cxnId="{694BA559-3A22-4059-BE84-6A85EF4E7FF6}">
      <dgm:prSet/>
      <dgm:spPr/>
      <dgm:t>
        <a:bodyPr/>
        <a:lstStyle/>
        <a:p>
          <a:endParaRPr lang="en-US"/>
        </a:p>
      </dgm:t>
    </dgm:pt>
    <dgm:pt modelId="{0F025367-CDD7-468B-80C9-F947BF5A16D1}" type="sibTrans" cxnId="{694BA559-3A22-4059-BE84-6A85EF4E7FF6}">
      <dgm:prSet/>
      <dgm:spPr/>
      <dgm:t>
        <a:bodyPr/>
        <a:lstStyle/>
        <a:p>
          <a:endParaRPr lang="en-US"/>
        </a:p>
      </dgm:t>
    </dgm:pt>
    <dgm:pt modelId="{94594A9E-BC38-4F5E-B01A-28F17EF129A4}">
      <dgm:prSet/>
      <dgm:spPr/>
      <dgm:t>
        <a:bodyPr/>
        <a:lstStyle/>
        <a:p>
          <a:r>
            <a:rPr lang="en-US" dirty="0"/>
            <a:t>No: </a:t>
          </a:r>
        </a:p>
      </dgm:t>
    </dgm:pt>
    <dgm:pt modelId="{816A2DE8-015E-4CB4-BE3E-29993D019517}" type="parTrans" cxnId="{14345DBB-9F46-4DAF-AA9A-E41B78C23955}">
      <dgm:prSet/>
      <dgm:spPr/>
      <dgm:t>
        <a:bodyPr/>
        <a:lstStyle/>
        <a:p>
          <a:endParaRPr lang="en-US"/>
        </a:p>
      </dgm:t>
    </dgm:pt>
    <dgm:pt modelId="{D1CBA23B-346F-4A18-9023-F46AA25C0216}" type="sibTrans" cxnId="{14345DBB-9F46-4DAF-AA9A-E41B78C23955}">
      <dgm:prSet/>
      <dgm:spPr/>
      <dgm:t>
        <a:bodyPr/>
        <a:lstStyle/>
        <a:p>
          <a:endParaRPr lang="en-US"/>
        </a:p>
      </dgm:t>
    </dgm:pt>
    <dgm:pt modelId="{AC709CE1-46C8-4157-97FD-DA820C667E15}">
      <dgm:prSet/>
      <dgm:spPr/>
      <dgm:t>
        <a:bodyPr/>
        <a:lstStyle/>
        <a:p>
          <a:r>
            <a:rPr lang="en-US" b="0" i="0" dirty="0"/>
            <a:t>All inactive investigation data are public (subject to several exceptions)</a:t>
          </a:r>
          <a:endParaRPr lang="en-US" dirty="0"/>
        </a:p>
      </dgm:t>
    </dgm:pt>
    <dgm:pt modelId="{39B5F18D-7B42-474F-80DE-E11384859EB6}" type="parTrans" cxnId="{F05825D7-7BCD-4DCA-9F37-55318DC2E306}">
      <dgm:prSet/>
      <dgm:spPr/>
      <dgm:t>
        <a:bodyPr/>
        <a:lstStyle/>
        <a:p>
          <a:endParaRPr lang="en-US"/>
        </a:p>
      </dgm:t>
    </dgm:pt>
    <dgm:pt modelId="{30E7226B-6F54-45C9-8ADC-F951C637C974}" type="sibTrans" cxnId="{F05825D7-7BCD-4DCA-9F37-55318DC2E306}">
      <dgm:prSet/>
      <dgm:spPr/>
      <dgm:t>
        <a:bodyPr/>
        <a:lstStyle/>
        <a:p>
          <a:endParaRPr lang="en-US"/>
        </a:p>
      </dgm:t>
    </dgm:pt>
    <dgm:pt modelId="{43557223-526F-4D62-B177-0748AC0B066B}">
      <dgm:prSet/>
      <dgm:spPr/>
      <dgm:t>
        <a:bodyPr/>
        <a:lstStyle/>
        <a:p>
          <a:r>
            <a:rPr lang="en-US" dirty="0"/>
            <a:t>No investigation = Data are presumptively public</a:t>
          </a:r>
        </a:p>
      </dgm:t>
    </dgm:pt>
    <dgm:pt modelId="{39BAD607-5A16-48D3-834A-E8AA98654F8A}" type="sibTrans" cxnId="{67BA14ED-0414-4BCE-A29A-647B6C517FA7}">
      <dgm:prSet/>
      <dgm:spPr/>
      <dgm:t>
        <a:bodyPr/>
        <a:lstStyle/>
        <a:p>
          <a:endParaRPr lang="en-US"/>
        </a:p>
      </dgm:t>
    </dgm:pt>
    <dgm:pt modelId="{8F8767D6-6BBD-42F8-AECE-C3CDCC8985C9}" type="parTrans" cxnId="{67BA14ED-0414-4BCE-A29A-647B6C517FA7}">
      <dgm:prSet/>
      <dgm:spPr/>
      <dgm:t>
        <a:bodyPr/>
        <a:lstStyle/>
        <a:p>
          <a:endParaRPr lang="en-US"/>
        </a:p>
      </dgm:t>
    </dgm:pt>
    <dgm:pt modelId="{59C5E947-0BAF-4E3E-B4C4-EA4BD71BFB67}" type="pres">
      <dgm:prSet presAssocID="{DF9BADAE-F1AC-4505-8246-5AE5C5EC9030}" presName="linear" presStyleCnt="0">
        <dgm:presLayoutVars>
          <dgm:animLvl val="lvl"/>
          <dgm:resizeHandles val="exact"/>
        </dgm:presLayoutVars>
      </dgm:prSet>
      <dgm:spPr/>
    </dgm:pt>
    <dgm:pt modelId="{C682DCFB-7B32-40D0-96D8-E7580C23D936}" type="pres">
      <dgm:prSet presAssocID="{69AA91E7-E84A-425A-9FE0-060055AECA9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327BA93-9901-434E-B20D-A18CAD9FEF70}" type="pres">
      <dgm:prSet presAssocID="{69AA91E7-E84A-425A-9FE0-060055AECA9C}" presName="childText" presStyleLbl="revTx" presStyleIdx="0" presStyleCnt="1">
        <dgm:presLayoutVars>
          <dgm:bulletEnabled val="1"/>
        </dgm:presLayoutVars>
      </dgm:prSet>
      <dgm:spPr/>
    </dgm:pt>
    <dgm:pt modelId="{16A963B7-6E3C-45EE-87C1-979BD3326CFF}" type="pres">
      <dgm:prSet presAssocID="{43557223-526F-4D62-B177-0748AC0B066B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B565F18-AC03-4DD1-9113-25FDD082B8E1}" type="presOf" srcId="{69AA91E7-E84A-425A-9FE0-060055AECA9C}" destId="{C682DCFB-7B32-40D0-96D8-E7580C23D936}" srcOrd="0" destOrd="0" presId="urn:microsoft.com/office/officeart/2005/8/layout/vList2"/>
    <dgm:cxn modelId="{E17AE42C-7469-4BC8-8242-FF14BB9B6216}" type="presOf" srcId="{43557223-526F-4D62-B177-0748AC0B066B}" destId="{16A963B7-6E3C-45EE-87C1-979BD3326CFF}" srcOrd="0" destOrd="0" presId="urn:microsoft.com/office/officeart/2005/8/layout/vList2"/>
    <dgm:cxn modelId="{309A3630-7A03-4D8E-BCCE-626666140105}" type="presOf" srcId="{94594A9E-BC38-4F5E-B01A-28F17EF129A4}" destId="{9327BA93-9901-434E-B20D-A18CAD9FEF70}" srcOrd="0" destOrd="6" presId="urn:microsoft.com/office/officeart/2005/8/layout/vList2"/>
    <dgm:cxn modelId="{7F4F7534-C2DA-4F57-BDB2-B53774D98C86}" type="presOf" srcId="{DFC8857B-3B07-4B91-B127-1A84682F2BEE}" destId="{9327BA93-9901-434E-B20D-A18CAD9FEF70}" srcOrd="0" destOrd="1" presId="urn:microsoft.com/office/officeart/2005/8/layout/vList2"/>
    <dgm:cxn modelId="{85C06941-E69E-4EC8-A229-64C92505C864}" type="presOf" srcId="{246AE1F9-74D8-4AE7-8537-68DF6D0AD50C}" destId="{9327BA93-9901-434E-B20D-A18CAD9FEF70}" srcOrd="0" destOrd="3" presId="urn:microsoft.com/office/officeart/2005/8/layout/vList2"/>
    <dgm:cxn modelId="{BC40EF44-3DA2-4E56-9122-24646F1F457B}" type="presOf" srcId="{34B29279-3BFC-4FC5-B98E-9B2CC9DA823F}" destId="{9327BA93-9901-434E-B20D-A18CAD9FEF70}" srcOrd="0" destOrd="5" presId="urn:microsoft.com/office/officeart/2005/8/layout/vList2"/>
    <dgm:cxn modelId="{E1377347-BCE7-4127-AA46-487316B42A5E}" srcId="{69AA91E7-E84A-425A-9FE0-060055AECA9C}" destId="{27681C94-AA12-4F76-B2FB-576D350C2F7D}" srcOrd="0" destOrd="0" parTransId="{1A4CA47C-68B5-4C71-B9DD-34227D64EFD7}" sibTransId="{72074A33-9BCB-4ADB-A76B-0BDD4BA29BED}"/>
    <dgm:cxn modelId="{DE900D6A-2F31-4759-9EB5-6FBF3A6F1E79}" type="presOf" srcId="{B4DAF078-F4C2-4C86-B922-32F58A381FD9}" destId="{9327BA93-9901-434E-B20D-A18CAD9FEF70}" srcOrd="0" destOrd="4" presId="urn:microsoft.com/office/officeart/2005/8/layout/vList2"/>
    <dgm:cxn modelId="{FE3F8955-0B9B-463B-B513-ED9AF408CD79}" srcId="{DFC8857B-3B07-4B91-B127-1A84682F2BEE}" destId="{34CD0DF7-C398-4AEA-8DA9-58AAA3C021B0}" srcOrd="0" destOrd="0" parTransId="{9EF5FB11-45E4-4412-8695-A3A7D63A8C2C}" sibTransId="{2CCC5928-C54D-4767-8A12-589A25E47A01}"/>
    <dgm:cxn modelId="{694BA559-3A22-4059-BE84-6A85EF4E7FF6}" srcId="{DFC8857B-3B07-4B91-B127-1A84682F2BEE}" destId="{34B29279-3BFC-4FC5-B98E-9B2CC9DA823F}" srcOrd="3" destOrd="0" parTransId="{391672BD-802E-4056-B3DF-7E66BC3EC91C}" sibTransId="{0F025367-CDD7-468B-80C9-F947BF5A16D1}"/>
    <dgm:cxn modelId="{B132AA81-0D6F-4109-B5C0-30DE514D38A0}" type="presOf" srcId="{DF9BADAE-F1AC-4505-8246-5AE5C5EC9030}" destId="{59C5E947-0BAF-4E3E-B4C4-EA4BD71BFB67}" srcOrd="0" destOrd="0" presId="urn:microsoft.com/office/officeart/2005/8/layout/vList2"/>
    <dgm:cxn modelId="{F79E3B82-C288-4710-85CB-3EB303B8146E}" srcId="{27681C94-AA12-4F76-B2FB-576D350C2F7D}" destId="{DFC8857B-3B07-4B91-B127-1A84682F2BEE}" srcOrd="0" destOrd="0" parTransId="{5856638B-CC73-43BF-84D4-1E61A40923D7}" sibTransId="{BB7D3D3B-1FC2-46AA-8FA7-5BB152B45BB8}"/>
    <dgm:cxn modelId="{2852AC84-7105-43FB-BCB0-E70649EE2D56}" srcId="{DFC8857B-3B07-4B91-B127-1A84682F2BEE}" destId="{B4DAF078-F4C2-4C86-B922-32F58A381FD9}" srcOrd="2" destOrd="0" parTransId="{D236D2A8-A77D-48E8-84AE-6FF361773AF9}" sibTransId="{32AD60C4-2650-4D8C-A341-74F3A3126E19}"/>
    <dgm:cxn modelId="{DA2444B1-6FF2-4729-856E-E0CEC323EB51}" type="presOf" srcId="{34CD0DF7-C398-4AEA-8DA9-58AAA3C021B0}" destId="{9327BA93-9901-434E-B20D-A18CAD9FEF70}" srcOrd="0" destOrd="2" presId="urn:microsoft.com/office/officeart/2005/8/layout/vList2"/>
    <dgm:cxn modelId="{A7AF7FB7-69E3-4614-BA33-4510B69F5326}" srcId="{DF9BADAE-F1AC-4505-8246-5AE5C5EC9030}" destId="{69AA91E7-E84A-425A-9FE0-060055AECA9C}" srcOrd="0" destOrd="0" parTransId="{E2773A89-D3F3-4261-B658-A6061BC946B6}" sibTransId="{DE8E5065-EF55-4066-9921-A1A377152849}"/>
    <dgm:cxn modelId="{14345DBB-9F46-4DAF-AA9A-E41B78C23955}" srcId="{69AA91E7-E84A-425A-9FE0-060055AECA9C}" destId="{94594A9E-BC38-4F5E-B01A-28F17EF129A4}" srcOrd="1" destOrd="0" parTransId="{816A2DE8-015E-4CB4-BE3E-29993D019517}" sibTransId="{D1CBA23B-346F-4A18-9023-F46AA25C0216}"/>
    <dgm:cxn modelId="{DB4C6EC1-C215-4204-AD84-548D53267C39}" type="presOf" srcId="{27681C94-AA12-4F76-B2FB-576D350C2F7D}" destId="{9327BA93-9901-434E-B20D-A18CAD9FEF70}" srcOrd="0" destOrd="0" presId="urn:microsoft.com/office/officeart/2005/8/layout/vList2"/>
    <dgm:cxn modelId="{F33AF9D5-7742-4AC7-9D25-939E82C70507}" type="presOf" srcId="{AC709CE1-46C8-4157-97FD-DA820C667E15}" destId="{9327BA93-9901-434E-B20D-A18CAD9FEF70}" srcOrd="0" destOrd="7" presId="urn:microsoft.com/office/officeart/2005/8/layout/vList2"/>
    <dgm:cxn modelId="{F05825D7-7BCD-4DCA-9F37-55318DC2E306}" srcId="{94594A9E-BC38-4F5E-B01A-28F17EF129A4}" destId="{AC709CE1-46C8-4157-97FD-DA820C667E15}" srcOrd="0" destOrd="0" parTransId="{39B5F18D-7B42-474F-80DE-E11384859EB6}" sibTransId="{30E7226B-6F54-45C9-8ADC-F951C637C974}"/>
    <dgm:cxn modelId="{EBF585EA-40E2-431C-AF6A-57D5D4190648}" srcId="{DFC8857B-3B07-4B91-B127-1A84682F2BEE}" destId="{246AE1F9-74D8-4AE7-8537-68DF6D0AD50C}" srcOrd="1" destOrd="0" parTransId="{670F05DA-9FDF-4337-8B72-571EBCF3254C}" sibTransId="{3FDFB0A4-91D9-4E1D-AF33-2EE3911F515C}"/>
    <dgm:cxn modelId="{67BA14ED-0414-4BCE-A29A-647B6C517FA7}" srcId="{DF9BADAE-F1AC-4505-8246-5AE5C5EC9030}" destId="{43557223-526F-4D62-B177-0748AC0B066B}" srcOrd="1" destOrd="0" parTransId="{8F8767D6-6BBD-42F8-AECE-C3CDCC8985C9}" sibTransId="{39BAD607-5A16-48D3-834A-E8AA98654F8A}"/>
    <dgm:cxn modelId="{9C0AB5F2-D7D1-4249-A927-A6CC06876EE3}" type="presParOf" srcId="{59C5E947-0BAF-4E3E-B4C4-EA4BD71BFB67}" destId="{C682DCFB-7B32-40D0-96D8-E7580C23D936}" srcOrd="0" destOrd="0" presId="urn:microsoft.com/office/officeart/2005/8/layout/vList2"/>
    <dgm:cxn modelId="{42F47844-FD42-462F-A6F6-253B77E51556}" type="presParOf" srcId="{59C5E947-0BAF-4E3E-B4C4-EA4BD71BFB67}" destId="{9327BA93-9901-434E-B20D-A18CAD9FEF70}" srcOrd="1" destOrd="0" presId="urn:microsoft.com/office/officeart/2005/8/layout/vList2"/>
    <dgm:cxn modelId="{4CE1238F-9DAE-4525-BEE6-297BB662048A}" type="presParOf" srcId="{59C5E947-0BAF-4E3E-B4C4-EA4BD71BFB67}" destId="{16A963B7-6E3C-45EE-87C1-979BD3326CF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FAEF89-3558-494A-8A04-D1B811C1772F}" type="doc">
      <dgm:prSet loTypeId="urn:microsoft.com/office/officeart/2005/8/layout/hierarchy1" loCatId="hierarchy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8505F1B-2B68-4F6E-B7BB-98E06C79AF7B}">
      <dgm:prSet/>
      <dgm:spPr/>
      <dgm:t>
        <a:bodyPr/>
        <a:lstStyle/>
        <a:p>
          <a:r>
            <a:rPr lang="en-US" dirty="0"/>
            <a:t>Must have </a:t>
          </a:r>
          <a:r>
            <a:rPr lang="en-US" b="1" dirty="0"/>
            <a:t>procedures</a:t>
          </a:r>
          <a:r>
            <a:rPr lang="en-US" dirty="0"/>
            <a:t> to acquire and protect certain identities</a:t>
          </a:r>
        </a:p>
      </dgm:t>
    </dgm:pt>
    <dgm:pt modelId="{A525D461-50E1-4D55-9074-C2992AA7D5EA}" type="parTrans" cxnId="{B20FED09-2718-4797-A8CB-7B1486C9FAAB}">
      <dgm:prSet/>
      <dgm:spPr/>
      <dgm:t>
        <a:bodyPr/>
        <a:lstStyle/>
        <a:p>
          <a:endParaRPr lang="en-US"/>
        </a:p>
      </dgm:t>
    </dgm:pt>
    <dgm:pt modelId="{93D68025-BAA7-40E1-AC25-3E36AEFD0E9E}" type="sibTrans" cxnId="{B20FED09-2718-4797-A8CB-7B1486C9FAAB}">
      <dgm:prSet/>
      <dgm:spPr/>
      <dgm:t>
        <a:bodyPr/>
        <a:lstStyle/>
        <a:p>
          <a:endParaRPr lang="en-US"/>
        </a:p>
      </dgm:t>
    </dgm:pt>
    <dgm:pt modelId="{6EA3B29E-B1CC-4F21-852A-DB9E07DA9041}">
      <dgm:prSet/>
      <dgm:spPr/>
      <dgm:t>
        <a:bodyPr/>
        <a:lstStyle/>
        <a:p>
          <a:r>
            <a:rPr lang="en-US" dirty="0"/>
            <a:t>Protected identities are </a:t>
          </a:r>
          <a:r>
            <a:rPr lang="en-US" b="1" dirty="0"/>
            <a:t>private</a:t>
          </a:r>
        </a:p>
      </dgm:t>
    </dgm:pt>
    <dgm:pt modelId="{8171AE24-1776-400A-9F47-A5FFB71FA1F2}" type="parTrans" cxnId="{2E7BFC32-DD0C-4910-9BF7-25330956BA91}">
      <dgm:prSet/>
      <dgm:spPr/>
      <dgm:t>
        <a:bodyPr/>
        <a:lstStyle/>
        <a:p>
          <a:endParaRPr lang="en-US"/>
        </a:p>
      </dgm:t>
    </dgm:pt>
    <dgm:pt modelId="{047448A1-58A8-4FAD-A412-BA08B77677B0}" type="sibTrans" cxnId="{2E7BFC32-DD0C-4910-9BF7-25330956BA91}">
      <dgm:prSet/>
      <dgm:spPr/>
      <dgm:t>
        <a:bodyPr/>
        <a:lstStyle/>
        <a:p>
          <a:endParaRPr lang="en-US"/>
        </a:p>
      </dgm:t>
    </dgm:pt>
    <dgm:pt modelId="{C468DFBD-D362-4C20-9EC6-374475C2422C}">
      <dgm:prSet/>
      <dgm:spPr/>
      <dgm:t>
        <a:bodyPr/>
        <a:lstStyle/>
        <a:p>
          <a:r>
            <a:rPr lang="en-US" b="1" dirty="0"/>
            <a:t>Identity</a:t>
          </a:r>
          <a:r>
            <a:rPr lang="en-US" dirty="0"/>
            <a:t> is more than a name</a:t>
          </a:r>
        </a:p>
      </dgm:t>
    </dgm:pt>
    <dgm:pt modelId="{7DDD5BB8-F6AA-4413-9CC8-2A16C1BC8F12}" type="parTrans" cxnId="{B90C688E-6416-4EBC-99B4-9973466EAFAC}">
      <dgm:prSet/>
      <dgm:spPr/>
      <dgm:t>
        <a:bodyPr/>
        <a:lstStyle/>
        <a:p>
          <a:endParaRPr lang="en-US"/>
        </a:p>
      </dgm:t>
    </dgm:pt>
    <dgm:pt modelId="{C7D4EB46-E2D0-4AC9-BEA3-555F501BE160}" type="sibTrans" cxnId="{B90C688E-6416-4EBC-99B4-9973466EAFAC}">
      <dgm:prSet/>
      <dgm:spPr/>
      <dgm:t>
        <a:bodyPr/>
        <a:lstStyle/>
        <a:p>
          <a:endParaRPr lang="en-US"/>
        </a:p>
      </dgm:t>
    </dgm:pt>
    <dgm:pt modelId="{4BDBB7BE-3B8F-4F6E-907B-297077F2103C}" type="pres">
      <dgm:prSet presAssocID="{8CFAEF89-3558-494A-8A04-D1B811C1772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0763A76-9246-437C-8FF0-40F151782C3C}" type="pres">
      <dgm:prSet presAssocID="{88505F1B-2B68-4F6E-B7BB-98E06C79AF7B}" presName="hierRoot1" presStyleCnt="0"/>
      <dgm:spPr/>
    </dgm:pt>
    <dgm:pt modelId="{BC020F92-3F42-402D-B7B6-C8DA86E070C0}" type="pres">
      <dgm:prSet presAssocID="{88505F1B-2B68-4F6E-B7BB-98E06C79AF7B}" presName="composite" presStyleCnt="0"/>
      <dgm:spPr/>
    </dgm:pt>
    <dgm:pt modelId="{DF227953-2B68-462A-9851-C01E6DE27B1A}" type="pres">
      <dgm:prSet presAssocID="{88505F1B-2B68-4F6E-B7BB-98E06C79AF7B}" presName="background" presStyleLbl="node0" presStyleIdx="0" presStyleCnt="3"/>
      <dgm:spPr>
        <a:solidFill>
          <a:schemeClr val="accent2"/>
        </a:solidFill>
      </dgm:spPr>
    </dgm:pt>
    <dgm:pt modelId="{F54135A9-5B8B-4E69-9D41-813F9C78FABB}" type="pres">
      <dgm:prSet presAssocID="{88505F1B-2B68-4F6E-B7BB-98E06C79AF7B}" presName="text" presStyleLbl="fgAcc0" presStyleIdx="0" presStyleCnt="3">
        <dgm:presLayoutVars>
          <dgm:chPref val="3"/>
        </dgm:presLayoutVars>
      </dgm:prSet>
      <dgm:spPr/>
    </dgm:pt>
    <dgm:pt modelId="{0B0A4621-BE1E-447E-A0B6-B0D92B1CA765}" type="pres">
      <dgm:prSet presAssocID="{88505F1B-2B68-4F6E-B7BB-98E06C79AF7B}" presName="hierChild2" presStyleCnt="0"/>
      <dgm:spPr/>
    </dgm:pt>
    <dgm:pt modelId="{D0AFB3AF-D639-4D4A-AC82-4C602C7BF461}" type="pres">
      <dgm:prSet presAssocID="{6EA3B29E-B1CC-4F21-852A-DB9E07DA9041}" presName="hierRoot1" presStyleCnt="0"/>
      <dgm:spPr/>
    </dgm:pt>
    <dgm:pt modelId="{AE658E89-1B47-4017-9F2A-3B84A3B44ABC}" type="pres">
      <dgm:prSet presAssocID="{6EA3B29E-B1CC-4F21-852A-DB9E07DA9041}" presName="composite" presStyleCnt="0"/>
      <dgm:spPr/>
    </dgm:pt>
    <dgm:pt modelId="{2E57F240-8E40-4936-BE0F-6BBAE35623AC}" type="pres">
      <dgm:prSet presAssocID="{6EA3B29E-B1CC-4F21-852A-DB9E07DA9041}" presName="background" presStyleLbl="node0" presStyleIdx="1" presStyleCnt="3"/>
      <dgm:spPr>
        <a:solidFill>
          <a:schemeClr val="accent2"/>
        </a:solidFill>
      </dgm:spPr>
    </dgm:pt>
    <dgm:pt modelId="{F846E8D9-2806-47C9-B391-9E111D6C49EA}" type="pres">
      <dgm:prSet presAssocID="{6EA3B29E-B1CC-4F21-852A-DB9E07DA9041}" presName="text" presStyleLbl="fgAcc0" presStyleIdx="1" presStyleCnt="3">
        <dgm:presLayoutVars>
          <dgm:chPref val="3"/>
        </dgm:presLayoutVars>
      </dgm:prSet>
      <dgm:spPr/>
    </dgm:pt>
    <dgm:pt modelId="{1F8C46F8-D987-4D93-B059-A28B0C6FA9BA}" type="pres">
      <dgm:prSet presAssocID="{6EA3B29E-B1CC-4F21-852A-DB9E07DA9041}" presName="hierChild2" presStyleCnt="0"/>
      <dgm:spPr/>
    </dgm:pt>
    <dgm:pt modelId="{68DEA34D-EBF0-47F4-BC36-B21225DFDAA7}" type="pres">
      <dgm:prSet presAssocID="{C468DFBD-D362-4C20-9EC6-374475C2422C}" presName="hierRoot1" presStyleCnt="0"/>
      <dgm:spPr/>
    </dgm:pt>
    <dgm:pt modelId="{028392FC-211D-4048-9C66-997940FE230E}" type="pres">
      <dgm:prSet presAssocID="{C468DFBD-D362-4C20-9EC6-374475C2422C}" presName="composite" presStyleCnt="0"/>
      <dgm:spPr/>
    </dgm:pt>
    <dgm:pt modelId="{A7E2626C-BF47-4557-BE90-1911D6B52588}" type="pres">
      <dgm:prSet presAssocID="{C468DFBD-D362-4C20-9EC6-374475C2422C}" presName="background" presStyleLbl="node0" presStyleIdx="2" presStyleCnt="3"/>
      <dgm:spPr>
        <a:solidFill>
          <a:schemeClr val="accent2"/>
        </a:solidFill>
      </dgm:spPr>
    </dgm:pt>
    <dgm:pt modelId="{B61EC3EE-1028-4EB0-95C6-DE075290675D}" type="pres">
      <dgm:prSet presAssocID="{C468DFBD-D362-4C20-9EC6-374475C2422C}" presName="text" presStyleLbl="fgAcc0" presStyleIdx="2" presStyleCnt="3">
        <dgm:presLayoutVars>
          <dgm:chPref val="3"/>
        </dgm:presLayoutVars>
      </dgm:prSet>
      <dgm:spPr/>
    </dgm:pt>
    <dgm:pt modelId="{F33AEDD6-2439-46D6-BD9D-41C3B9FF488D}" type="pres">
      <dgm:prSet presAssocID="{C468DFBD-D362-4C20-9EC6-374475C2422C}" presName="hierChild2" presStyleCnt="0"/>
      <dgm:spPr/>
    </dgm:pt>
  </dgm:ptLst>
  <dgm:cxnLst>
    <dgm:cxn modelId="{B20FED09-2718-4797-A8CB-7B1486C9FAAB}" srcId="{8CFAEF89-3558-494A-8A04-D1B811C1772F}" destId="{88505F1B-2B68-4F6E-B7BB-98E06C79AF7B}" srcOrd="0" destOrd="0" parTransId="{A525D461-50E1-4D55-9074-C2992AA7D5EA}" sibTransId="{93D68025-BAA7-40E1-AC25-3E36AEFD0E9E}"/>
    <dgm:cxn modelId="{2E7BFC32-DD0C-4910-9BF7-25330956BA91}" srcId="{8CFAEF89-3558-494A-8A04-D1B811C1772F}" destId="{6EA3B29E-B1CC-4F21-852A-DB9E07DA9041}" srcOrd="1" destOrd="0" parTransId="{8171AE24-1776-400A-9F47-A5FFB71FA1F2}" sibTransId="{047448A1-58A8-4FAD-A412-BA08B77677B0}"/>
    <dgm:cxn modelId="{42C02934-B265-4917-8DC1-D6BFECA7F7A7}" type="presOf" srcId="{C468DFBD-D362-4C20-9EC6-374475C2422C}" destId="{B61EC3EE-1028-4EB0-95C6-DE075290675D}" srcOrd="0" destOrd="0" presId="urn:microsoft.com/office/officeart/2005/8/layout/hierarchy1"/>
    <dgm:cxn modelId="{B90C688E-6416-4EBC-99B4-9973466EAFAC}" srcId="{8CFAEF89-3558-494A-8A04-D1B811C1772F}" destId="{C468DFBD-D362-4C20-9EC6-374475C2422C}" srcOrd="2" destOrd="0" parTransId="{7DDD5BB8-F6AA-4413-9CC8-2A16C1BC8F12}" sibTransId="{C7D4EB46-E2D0-4AC9-BEA3-555F501BE160}"/>
    <dgm:cxn modelId="{100B7BB7-88BA-46DB-9CD3-9A135AA2823B}" type="presOf" srcId="{88505F1B-2B68-4F6E-B7BB-98E06C79AF7B}" destId="{F54135A9-5B8B-4E69-9D41-813F9C78FABB}" srcOrd="0" destOrd="0" presId="urn:microsoft.com/office/officeart/2005/8/layout/hierarchy1"/>
    <dgm:cxn modelId="{CEC6F5F0-E028-4871-B439-CE8DD4E74D13}" type="presOf" srcId="{6EA3B29E-B1CC-4F21-852A-DB9E07DA9041}" destId="{F846E8D9-2806-47C9-B391-9E111D6C49EA}" srcOrd="0" destOrd="0" presId="urn:microsoft.com/office/officeart/2005/8/layout/hierarchy1"/>
    <dgm:cxn modelId="{8E003CF3-1EFE-4DF1-BC88-1216FD859607}" type="presOf" srcId="{8CFAEF89-3558-494A-8A04-D1B811C1772F}" destId="{4BDBB7BE-3B8F-4F6E-907B-297077F2103C}" srcOrd="0" destOrd="0" presId="urn:microsoft.com/office/officeart/2005/8/layout/hierarchy1"/>
    <dgm:cxn modelId="{93A06F34-532A-4637-ACA3-FD581495B6C5}" type="presParOf" srcId="{4BDBB7BE-3B8F-4F6E-907B-297077F2103C}" destId="{30763A76-9246-437C-8FF0-40F151782C3C}" srcOrd="0" destOrd="0" presId="urn:microsoft.com/office/officeart/2005/8/layout/hierarchy1"/>
    <dgm:cxn modelId="{C2C05A76-A3A5-40E4-9F6D-E9F851E09858}" type="presParOf" srcId="{30763A76-9246-437C-8FF0-40F151782C3C}" destId="{BC020F92-3F42-402D-B7B6-C8DA86E070C0}" srcOrd="0" destOrd="0" presId="urn:microsoft.com/office/officeart/2005/8/layout/hierarchy1"/>
    <dgm:cxn modelId="{45F08023-7BA9-4E17-B184-F5EB55E6F421}" type="presParOf" srcId="{BC020F92-3F42-402D-B7B6-C8DA86E070C0}" destId="{DF227953-2B68-462A-9851-C01E6DE27B1A}" srcOrd="0" destOrd="0" presId="urn:microsoft.com/office/officeart/2005/8/layout/hierarchy1"/>
    <dgm:cxn modelId="{38CC3C9A-A83D-498A-88E7-7283E80472C6}" type="presParOf" srcId="{BC020F92-3F42-402D-B7B6-C8DA86E070C0}" destId="{F54135A9-5B8B-4E69-9D41-813F9C78FABB}" srcOrd="1" destOrd="0" presId="urn:microsoft.com/office/officeart/2005/8/layout/hierarchy1"/>
    <dgm:cxn modelId="{E6B16CA4-DB9B-4029-A2F0-C03A66C0F429}" type="presParOf" srcId="{30763A76-9246-437C-8FF0-40F151782C3C}" destId="{0B0A4621-BE1E-447E-A0B6-B0D92B1CA765}" srcOrd="1" destOrd="0" presId="urn:microsoft.com/office/officeart/2005/8/layout/hierarchy1"/>
    <dgm:cxn modelId="{4C7D31E6-2495-4788-AE56-D26F7EC79614}" type="presParOf" srcId="{4BDBB7BE-3B8F-4F6E-907B-297077F2103C}" destId="{D0AFB3AF-D639-4D4A-AC82-4C602C7BF461}" srcOrd="1" destOrd="0" presId="urn:microsoft.com/office/officeart/2005/8/layout/hierarchy1"/>
    <dgm:cxn modelId="{EA2FFA1B-A6F5-4DB3-98AE-BBB2785FCBD7}" type="presParOf" srcId="{D0AFB3AF-D639-4D4A-AC82-4C602C7BF461}" destId="{AE658E89-1B47-4017-9F2A-3B84A3B44ABC}" srcOrd="0" destOrd="0" presId="urn:microsoft.com/office/officeart/2005/8/layout/hierarchy1"/>
    <dgm:cxn modelId="{F1E75EB1-8208-4990-BEF1-47F09BBBC14F}" type="presParOf" srcId="{AE658E89-1B47-4017-9F2A-3B84A3B44ABC}" destId="{2E57F240-8E40-4936-BE0F-6BBAE35623AC}" srcOrd="0" destOrd="0" presId="urn:microsoft.com/office/officeart/2005/8/layout/hierarchy1"/>
    <dgm:cxn modelId="{D2FBCC78-59D1-4D71-A465-AE23E7069294}" type="presParOf" srcId="{AE658E89-1B47-4017-9F2A-3B84A3B44ABC}" destId="{F846E8D9-2806-47C9-B391-9E111D6C49EA}" srcOrd="1" destOrd="0" presId="urn:microsoft.com/office/officeart/2005/8/layout/hierarchy1"/>
    <dgm:cxn modelId="{F819618D-BA09-4583-ADAD-7A34568DA42C}" type="presParOf" srcId="{D0AFB3AF-D639-4D4A-AC82-4C602C7BF461}" destId="{1F8C46F8-D987-4D93-B059-A28B0C6FA9BA}" srcOrd="1" destOrd="0" presId="urn:microsoft.com/office/officeart/2005/8/layout/hierarchy1"/>
    <dgm:cxn modelId="{C487F858-E65F-43DC-9A20-21973E766958}" type="presParOf" srcId="{4BDBB7BE-3B8F-4F6E-907B-297077F2103C}" destId="{68DEA34D-EBF0-47F4-BC36-B21225DFDAA7}" srcOrd="2" destOrd="0" presId="urn:microsoft.com/office/officeart/2005/8/layout/hierarchy1"/>
    <dgm:cxn modelId="{7CB9C84C-0ADE-4E4A-9907-457876A4A3D8}" type="presParOf" srcId="{68DEA34D-EBF0-47F4-BC36-B21225DFDAA7}" destId="{028392FC-211D-4048-9C66-997940FE230E}" srcOrd="0" destOrd="0" presId="urn:microsoft.com/office/officeart/2005/8/layout/hierarchy1"/>
    <dgm:cxn modelId="{B06096D6-2BCC-4AA5-87B3-B86392B1656C}" type="presParOf" srcId="{028392FC-211D-4048-9C66-997940FE230E}" destId="{A7E2626C-BF47-4557-BE90-1911D6B52588}" srcOrd="0" destOrd="0" presId="urn:microsoft.com/office/officeart/2005/8/layout/hierarchy1"/>
    <dgm:cxn modelId="{B3BF5EDE-FBAA-4E8C-B321-D4D1A56755C6}" type="presParOf" srcId="{028392FC-211D-4048-9C66-997940FE230E}" destId="{B61EC3EE-1028-4EB0-95C6-DE075290675D}" srcOrd="1" destOrd="0" presId="urn:microsoft.com/office/officeart/2005/8/layout/hierarchy1"/>
    <dgm:cxn modelId="{460892F6-E558-4305-B755-24E052DAF1E2}" type="presParOf" srcId="{68DEA34D-EBF0-47F4-BC36-B21225DFDAA7}" destId="{F33AEDD6-2439-46D6-BD9D-41C3B9FF48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682E7C-F31E-4C5E-B75A-3B2DB75D4E32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D9E9E7-C4F5-499D-B855-D6079E1794D8}">
      <dgm:prSet/>
      <dgm:spPr/>
      <dgm:t>
        <a:bodyPr/>
        <a:lstStyle/>
        <a:p>
          <a:r>
            <a:rPr lang="en-US" dirty="0"/>
            <a:t>LEA may exchange not public data with: </a:t>
          </a:r>
        </a:p>
      </dgm:t>
    </dgm:pt>
    <dgm:pt modelId="{FF6B07DD-EE21-4C0D-8AF9-0A9E4BCA866A}" type="parTrans" cxnId="{029C81AE-18CE-4CA7-87FB-971B1978CCB5}">
      <dgm:prSet/>
      <dgm:spPr/>
      <dgm:t>
        <a:bodyPr/>
        <a:lstStyle/>
        <a:p>
          <a:endParaRPr lang="en-US"/>
        </a:p>
      </dgm:t>
    </dgm:pt>
    <dgm:pt modelId="{F9F1FF9F-4E42-409F-918B-650458AA98A3}" type="sibTrans" cxnId="{029C81AE-18CE-4CA7-87FB-971B1978CCB5}">
      <dgm:prSet/>
      <dgm:spPr/>
      <dgm:t>
        <a:bodyPr/>
        <a:lstStyle/>
        <a:p>
          <a:endParaRPr lang="en-US"/>
        </a:p>
      </dgm:t>
    </dgm:pt>
    <dgm:pt modelId="{E144E678-0CB9-481C-B76A-4D6B0736AF3F}">
      <dgm:prSet/>
      <dgm:spPr/>
      <dgm:t>
        <a:bodyPr/>
        <a:lstStyle/>
        <a:p>
          <a:r>
            <a:rPr lang="en-US" b="0" i="0" dirty="0"/>
            <a:t>A tribal agency, facility, service provider, vulnerable adult, primary support person for a vulnerable adult, state licensing board, federal or state agency, the ombudsman for long-term care, or the ombudsman for mental health and developmental disabilities, and local county agencies</a:t>
          </a:r>
          <a:endParaRPr lang="en-US" dirty="0"/>
        </a:p>
      </dgm:t>
    </dgm:pt>
    <dgm:pt modelId="{D4AC6531-51B1-4C33-995D-3A430581E142}" type="parTrans" cxnId="{8F79B52A-62BA-4BDA-B7F6-47130FBDD4C6}">
      <dgm:prSet/>
      <dgm:spPr/>
      <dgm:t>
        <a:bodyPr/>
        <a:lstStyle/>
        <a:p>
          <a:endParaRPr lang="en-US"/>
        </a:p>
      </dgm:t>
    </dgm:pt>
    <dgm:pt modelId="{5AD4492B-EC52-48FB-B8D2-B3AFBFAB0FFB}" type="sibTrans" cxnId="{8F79B52A-62BA-4BDA-B7F6-47130FBDD4C6}">
      <dgm:prSet/>
      <dgm:spPr/>
      <dgm:t>
        <a:bodyPr/>
        <a:lstStyle/>
        <a:p>
          <a:endParaRPr lang="en-US"/>
        </a:p>
      </dgm:t>
    </dgm:pt>
    <dgm:pt modelId="{49967220-D160-48F3-8523-1DA247EEFA9A}">
      <dgm:prSet/>
      <dgm:spPr/>
      <dgm:t>
        <a:bodyPr/>
        <a:lstStyle/>
        <a:p>
          <a:r>
            <a:rPr lang="en-US"/>
            <a:t>IF the data are pertinent and necessary to:</a:t>
          </a:r>
        </a:p>
      </dgm:t>
    </dgm:pt>
    <dgm:pt modelId="{9C0676FB-2B53-4821-AC6D-412F1D1E61C6}" type="parTrans" cxnId="{C3A948F7-7342-4805-9411-3D161B622F61}">
      <dgm:prSet/>
      <dgm:spPr/>
      <dgm:t>
        <a:bodyPr/>
        <a:lstStyle/>
        <a:p>
          <a:endParaRPr lang="en-US"/>
        </a:p>
      </dgm:t>
    </dgm:pt>
    <dgm:pt modelId="{6E420DD5-2E38-4D25-A692-56B48C74C114}" type="sibTrans" cxnId="{C3A948F7-7342-4805-9411-3D161B622F61}">
      <dgm:prSet/>
      <dgm:spPr/>
      <dgm:t>
        <a:bodyPr/>
        <a:lstStyle/>
        <a:p>
          <a:endParaRPr lang="en-US"/>
        </a:p>
      </dgm:t>
    </dgm:pt>
    <dgm:pt modelId="{C1B93E1E-2FB9-4375-AAE7-2DE3555E040F}">
      <dgm:prSet/>
      <dgm:spPr/>
      <dgm:t>
        <a:bodyPr/>
        <a:lstStyle/>
        <a:p>
          <a:r>
            <a:rPr lang="en-US" b="0" i="0"/>
            <a:t>Prevent further maltreatment of a vulnerable adult</a:t>
          </a:r>
          <a:endParaRPr lang="en-US"/>
        </a:p>
      </dgm:t>
    </dgm:pt>
    <dgm:pt modelId="{6A3ACF40-26DC-4426-91C0-FBFCE464FB48}" type="parTrans" cxnId="{70719929-15CE-4B5E-A6B0-4A3E09D8817C}">
      <dgm:prSet/>
      <dgm:spPr/>
      <dgm:t>
        <a:bodyPr/>
        <a:lstStyle/>
        <a:p>
          <a:endParaRPr lang="en-US"/>
        </a:p>
      </dgm:t>
    </dgm:pt>
    <dgm:pt modelId="{23D1CC65-7BB4-40F2-B644-FC053E438FA7}" type="sibTrans" cxnId="{70719929-15CE-4B5E-A6B0-4A3E09D8817C}">
      <dgm:prSet/>
      <dgm:spPr/>
      <dgm:t>
        <a:bodyPr/>
        <a:lstStyle/>
        <a:p>
          <a:endParaRPr lang="en-US"/>
        </a:p>
      </dgm:t>
    </dgm:pt>
    <dgm:pt modelId="{ECC88D58-F527-4847-8FC3-03382BAF0038}">
      <dgm:prSet/>
      <dgm:spPr/>
      <dgm:t>
        <a:bodyPr/>
        <a:lstStyle/>
        <a:p>
          <a:r>
            <a:rPr lang="en-US" b="0" i="0"/>
            <a:t>Safeguard a vulnerable adult</a:t>
          </a:r>
          <a:endParaRPr lang="en-US"/>
        </a:p>
      </dgm:t>
    </dgm:pt>
    <dgm:pt modelId="{DA0E9EFD-2ABE-4A08-A0DD-F18C90382872}" type="parTrans" cxnId="{516574F4-EFB8-48B0-9687-6618F19E757D}">
      <dgm:prSet/>
      <dgm:spPr/>
      <dgm:t>
        <a:bodyPr/>
        <a:lstStyle/>
        <a:p>
          <a:endParaRPr lang="en-US"/>
        </a:p>
      </dgm:t>
    </dgm:pt>
    <dgm:pt modelId="{9926D04E-E749-404E-8676-C30400C67FFC}" type="sibTrans" cxnId="{516574F4-EFB8-48B0-9687-6618F19E757D}">
      <dgm:prSet/>
      <dgm:spPr/>
      <dgm:t>
        <a:bodyPr/>
        <a:lstStyle/>
        <a:p>
          <a:endParaRPr lang="en-US"/>
        </a:p>
      </dgm:t>
    </dgm:pt>
    <dgm:pt modelId="{AB2F5488-1AE0-4FBA-8A4E-67CF71E18D48}">
      <dgm:prSet/>
      <dgm:spPr/>
      <dgm:t>
        <a:bodyPr/>
        <a:lstStyle/>
        <a:p>
          <a:r>
            <a:rPr lang="en-US" b="0" i="0" dirty="0"/>
            <a:t>For an investigation under §626.557</a:t>
          </a:r>
          <a:endParaRPr lang="en-US" dirty="0"/>
        </a:p>
      </dgm:t>
    </dgm:pt>
    <dgm:pt modelId="{11608E07-AA60-498F-8E1C-7D14C304BCD6}" type="parTrans" cxnId="{4257A8D7-E131-4787-B077-0408C2CA8A4F}">
      <dgm:prSet/>
      <dgm:spPr/>
      <dgm:t>
        <a:bodyPr/>
        <a:lstStyle/>
        <a:p>
          <a:endParaRPr lang="en-US"/>
        </a:p>
      </dgm:t>
    </dgm:pt>
    <dgm:pt modelId="{68C97A01-A09E-4DFD-AF32-827A721B8ACF}" type="sibTrans" cxnId="{4257A8D7-E131-4787-B077-0408C2CA8A4F}">
      <dgm:prSet/>
      <dgm:spPr/>
      <dgm:t>
        <a:bodyPr/>
        <a:lstStyle/>
        <a:p>
          <a:endParaRPr lang="en-US"/>
        </a:p>
      </dgm:t>
    </dgm:pt>
    <dgm:pt modelId="{59119D29-89DC-4316-A867-48CF6A6F0354}" type="pres">
      <dgm:prSet presAssocID="{41682E7C-F31E-4C5E-B75A-3B2DB75D4E32}" presName="linear" presStyleCnt="0">
        <dgm:presLayoutVars>
          <dgm:dir/>
          <dgm:animLvl val="lvl"/>
          <dgm:resizeHandles val="exact"/>
        </dgm:presLayoutVars>
      </dgm:prSet>
      <dgm:spPr/>
    </dgm:pt>
    <dgm:pt modelId="{FE3F73DE-204A-4C37-85F0-713FAC4D6181}" type="pres">
      <dgm:prSet presAssocID="{4ED9E9E7-C4F5-499D-B855-D6079E1794D8}" presName="parentLin" presStyleCnt="0"/>
      <dgm:spPr/>
    </dgm:pt>
    <dgm:pt modelId="{E8ECA4AD-747E-4D69-AE1A-977C37D93233}" type="pres">
      <dgm:prSet presAssocID="{4ED9E9E7-C4F5-499D-B855-D6079E1794D8}" presName="parentLeftMargin" presStyleLbl="node1" presStyleIdx="0" presStyleCnt="2"/>
      <dgm:spPr/>
    </dgm:pt>
    <dgm:pt modelId="{6F0F2103-2455-4ECE-AF07-9577DD527E17}" type="pres">
      <dgm:prSet presAssocID="{4ED9E9E7-C4F5-499D-B855-D6079E1794D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328D9EB-1450-46FA-B38B-77AC515987A5}" type="pres">
      <dgm:prSet presAssocID="{4ED9E9E7-C4F5-499D-B855-D6079E1794D8}" presName="negativeSpace" presStyleCnt="0"/>
      <dgm:spPr/>
    </dgm:pt>
    <dgm:pt modelId="{13F329CD-A76D-4302-ACFC-E690DAF8499E}" type="pres">
      <dgm:prSet presAssocID="{4ED9E9E7-C4F5-499D-B855-D6079E1794D8}" presName="childText" presStyleLbl="conFgAcc1" presStyleIdx="0" presStyleCnt="2">
        <dgm:presLayoutVars>
          <dgm:bulletEnabled val="1"/>
        </dgm:presLayoutVars>
      </dgm:prSet>
      <dgm:spPr/>
    </dgm:pt>
    <dgm:pt modelId="{F4B41421-B370-4828-8D8C-C89716938AF4}" type="pres">
      <dgm:prSet presAssocID="{F9F1FF9F-4E42-409F-918B-650458AA98A3}" presName="spaceBetweenRectangles" presStyleCnt="0"/>
      <dgm:spPr/>
    </dgm:pt>
    <dgm:pt modelId="{4177A877-5926-4C8D-BE13-4DCD1E4EEC89}" type="pres">
      <dgm:prSet presAssocID="{49967220-D160-48F3-8523-1DA247EEFA9A}" presName="parentLin" presStyleCnt="0"/>
      <dgm:spPr/>
    </dgm:pt>
    <dgm:pt modelId="{884D4F5E-FB2C-4D0C-AD40-89F7E7BD12FE}" type="pres">
      <dgm:prSet presAssocID="{49967220-D160-48F3-8523-1DA247EEFA9A}" presName="parentLeftMargin" presStyleLbl="node1" presStyleIdx="0" presStyleCnt="2"/>
      <dgm:spPr/>
    </dgm:pt>
    <dgm:pt modelId="{57243B24-D3E8-4054-AF5B-0299A0A0A564}" type="pres">
      <dgm:prSet presAssocID="{49967220-D160-48F3-8523-1DA247EEFA9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F9CC714-412D-4074-99F0-9A035C401006}" type="pres">
      <dgm:prSet presAssocID="{49967220-D160-48F3-8523-1DA247EEFA9A}" presName="negativeSpace" presStyleCnt="0"/>
      <dgm:spPr/>
    </dgm:pt>
    <dgm:pt modelId="{ABD8C346-188E-4B52-8C3D-D7649D58FEF6}" type="pres">
      <dgm:prSet presAssocID="{49967220-D160-48F3-8523-1DA247EEFA9A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1AB5E20-BAF2-4D1A-B3EA-096C78BEFE00}" type="presOf" srcId="{41682E7C-F31E-4C5E-B75A-3B2DB75D4E32}" destId="{59119D29-89DC-4316-A867-48CF6A6F0354}" srcOrd="0" destOrd="0" presId="urn:microsoft.com/office/officeart/2005/8/layout/list1"/>
    <dgm:cxn modelId="{C9C8DF21-52B8-4BCF-B2C5-8B9ED025270B}" type="presOf" srcId="{4ED9E9E7-C4F5-499D-B855-D6079E1794D8}" destId="{E8ECA4AD-747E-4D69-AE1A-977C37D93233}" srcOrd="0" destOrd="0" presId="urn:microsoft.com/office/officeart/2005/8/layout/list1"/>
    <dgm:cxn modelId="{70719929-15CE-4B5E-A6B0-4A3E09D8817C}" srcId="{49967220-D160-48F3-8523-1DA247EEFA9A}" destId="{C1B93E1E-2FB9-4375-AAE7-2DE3555E040F}" srcOrd="0" destOrd="0" parTransId="{6A3ACF40-26DC-4426-91C0-FBFCE464FB48}" sibTransId="{23D1CC65-7BB4-40F2-B644-FC053E438FA7}"/>
    <dgm:cxn modelId="{8F79B52A-62BA-4BDA-B7F6-47130FBDD4C6}" srcId="{4ED9E9E7-C4F5-499D-B855-D6079E1794D8}" destId="{E144E678-0CB9-481C-B76A-4D6B0736AF3F}" srcOrd="0" destOrd="0" parTransId="{D4AC6531-51B1-4C33-995D-3A430581E142}" sibTransId="{5AD4492B-EC52-48FB-B8D2-B3AFBFAB0FFB}"/>
    <dgm:cxn modelId="{C3554177-A1B2-4895-8BD5-E98F84AE823A}" type="presOf" srcId="{49967220-D160-48F3-8523-1DA247EEFA9A}" destId="{57243B24-D3E8-4054-AF5B-0299A0A0A564}" srcOrd="1" destOrd="0" presId="urn:microsoft.com/office/officeart/2005/8/layout/list1"/>
    <dgm:cxn modelId="{0E19E09F-2524-499C-8F84-AF95DFE4BA5B}" type="presOf" srcId="{AB2F5488-1AE0-4FBA-8A4E-67CF71E18D48}" destId="{ABD8C346-188E-4B52-8C3D-D7649D58FEF6}" srcOrd="0" destOrd="2" presId="urn:microsoft.com/office/officeart/2005/8/layout/list1"/>
    <dgm:cxn modelId="{5ABA71A4-CAF4-4432-B6E7-6BC51E1189F1}" type="presOf" srcId="{4ED9E9E7-C4F5-499D-B855-D6079E1794D8}" destId="{6F0F2103-2455-4ECE-AF07-9577DD527E17}" srcOrd="1" destOrd="0" presId="urn:microsoft.com/office/officeart/2005/8/layout/list1"/>
    <dgm:cxn modelId="{029C81AE-18CE-4CA7-87FB-971B1978CCB5}" srcId="{41682E7C-F31E-4C5E-B75A-3B2DB75D4E32}" destId="{4ED9E9E7-C4F5-499D-B855-D6079E1794D8}" srcOrd="0" destOrd="0" parTransId="{FF6B07DD-EE21-4C0D-8AF9-0A9E4BCA866A}" sibTransId="{F9F1FF9F-4E42-409F-918B-650458AA98A3}"/>
    <dgm:cxn modelId="{72A8AEBB-2FC4-450A-AD2B-DFF7273892BF}" type="presOf" srcId="{C1B93E1E-2FB9-4375-AAE7-2DE3555E040F}" destId="{ABD8C346-188E-4B52-8C3D-D7649D58FEF6}" srcOrd="0" destOrd="0" presId="urn:microsoft.com/office/officeart/2005/8/layout/list1"/>
    <dgm:cxn modelId="{616081CA-3ADC-4F3C-936F-CD48C27F58AA}" type="presOf" srcId="{ECC88D58-F527-4847-8FC3-03382BAF0038}" destId="{ABD8C346-188E-4B52-8C3D-D7649D58FEF6}" srcOrd="0" destOrd="1" presId="urn:microsoft.com/office/officeart/2005/8/layout/list1"/>
    <dgm:cxn modelId="{B29BE3CF-569F-4B80-98B0-6F16071A5CA4}" type="presOf" srcId="{49967220-D160-48F3-8523-1DA247EEFA9A}" destId="{884D4F5E-FB2C-4D0C-AD40-89F7E7BD12FE}" srcOrd="0" destOrd="0" presId="urn:microsoft.com/office/officeart/2005/8/layout/list1"/>
    <dgm:cxn modelId="{57AA74D3-65CB-4060-AC35-852917F2D616}" type="presOf" srcId="{E144E678-0CB9-481C-B76A-4D6B0736AF3F}" destId="{13F329CD-A76D-4302-ACFC-E690DAF8499E}" srcOrd="0" destOrd="0" presId="urn:microsoft.com/office/officeart/2005/8/layout/list1"/>
    <dgm:cxn modelId="{4257A8D7-E131-4787-B077-0408C2CA8A4F}" srcId="{49967220-D160-48F3-8523-1DA247EEFA9A}" destId="{AB2F5488-1AE0-4FBA-8A4E-67CF71E18D48}" srcOrd="2" destOrd="0" parTransId="{11608E07-AA60-498F-8E1C-7D14C304BCD6}" sibTransId="{68C97A01-A09E-4DFD-AF32-827A721B8ACF}"/>
    <dgm:cxn modelId="{516574F4-EFB8-48B0-9687-6618F19E757D}" srcId="{49967220-D160-48F3-8523-1DA247EEFA9A}" destId="{ECC88D58-F527-4847-8FC3-03382BAF0038}" srcOrd="1" destOrd="0" parTransId="{DA0E9EFD-2ABE-4A08-A0DD-F18C90382872}" sibTransId="{9926D04E-E749-404E-8676-C30400C67FFC}"/>
    <dgm:cxn modelId="{C3A948F7-7342-4805-9411-3D161B622F61}" srcId="{41682E7C-F31E-4C5E-B75A-3B2DB75D4E32}" destId="{49967220-D160-48F3-8523-1DA247EEFA9A}" srcOrd="1" destOrd="0" parTransId="{9C0676FB-2B53-4821-AC6D-412F1D1E61C6}" sibTransId="{6E420DD5-2E38-4D25-A692-56B48C74C114}"/>
    <dgm:cxn modelId="{8FCEC08E-FC7B-4156-96D3-BB446CF985BF}" type="presParOf" srcId="{59119D29-89DC-4316-A867-48CF6A6F0354}" destId="{FE3F73DE-204A-4C37-85F0-713FAC4D6181}" srcOrd="0" destOrd="0" presId="urn:microsoft.com/office/officeart/2005/8/layout/list1"/>
    <dgm:cxn modelId="{9DB17935-59D0-41D3-A412-9119CB3D39F1}" type="presParOf" srcId="{FE3F73DE-204A-4C37-85F0-713FAC4D6181}" destId="{E8ECA4AD-747E-4D69-AE1A-977C37D93233}" srcOrd="0" destOrd="0" presId="urn:microsoft.com/office/officeart/2005/8/layout/list1"/>
    <dgm:cxn modelId="{4292647B-0456-4BF1-ADD9-3DD038181B75}" type="presParOf" srcId="{FE3F73DE-204A-4C37-85F0-713FAC4D6181}" destId="{6F0F2103-2455-4ECE-AF07-9577DD527E17}" srcOrd="1" destOrd="0" presId="urn:microsoft.com/office/officeart/2005/8/layout/list1"/>
    <dgm:cxn modelId="{BC620B15-B144-4386-BB93-88B0C1FF8C75}" type="presParOf" srcId="{59119D29-89DC-4316-A867-48CF6A6F0354}" destId="{2328D9EB-1450-46FA-B38B-77AC515987A5}" srcOrd="1" destOrd="0" presId="urn:microsoft.com/office/officeart/2005/8/layout/list1"/>
    <dgm:cxn modelId="{9CC8EBAB-74BB-41D8-9A8E-CCB22970F7F3}" type="presParOf" srcId="{59119D29-89DC-4316-A867-48CF6A6F0354}" destId="{13F329CD-A76D-4302-ACFC-E690DAF8499E}" srcOrd="2" destOrd="0" presId="urn:microsoft.com/office/officeart/2005/8/layout/list1"/>
    <dgm:cxn modelId="{88E7B850-42F0-4646-8B29-648A955DC2A2}" type="presParOf" srcId="{59119D29-89DC-4316-A867-48CF6A6F0354}" destId="{F4B41421-B370-4828-8D8C-C89716938AF4}" srcOrd="3" destOrd="0" presId="urn:microsoft.com/office/officeart/2005/8/layout/list1"/>
    <dgm:cxn modelId="{01F24D9B-141E-45C6-8699-D00E3C605107}" type="presParOf" srcId="{59119D29-89DC-4316-A867-48CF6A6F0354}" destId="{4177A877-5926-4C8D-BE13-4DCD1E4EEC89}" srcOrd="4" destOrd="0" presId="urn:microsoft.com/office/officeart/2005/8/layout/list1"/>
    <dgm:cxn modelId="{410DE6BF-62CC-4BEA-9BCC-CB57203BF3CD}" type="presParOf" srcId="{4177A877-5926-4C8D-BE13-4DCD1E4EEC89}" destId="{884D4F5E-FB2C-4D0C-AD40-89F7E7BD12FE}" srcOrd="0" destOrd="0" presId="urn:microsoft.com/office/officeart/2005/8/layout/list1"/>
    <dgm:cxn modelId="{DE3D08A0-1F67-4D99-B58B-78E9B815000F}" type="presParOf" srcId="{4177A877-5926-4C8D-BE13-4DCD1E4EEC89}" destId="{57243B24-D3E8-4054-AF5B-0299A0A0A564}" srcOrd="1" destOrd="0" presId="urn:microsoft.com/office/officeart/2005/8/layout/list1"/>
    <dgm:cxn modelId="{B3FFFF43-CFDA-4809-BC48-BA6B24659EEE}" type="presParOf" srcId="{59119D29-89DC-4316-A867-48CF6A6F0354}" destId="{4F9CC714-412D-4074-99F0-9A035C401006}" srcOrd="5" destOrd="0" presId="urn:microsoft.com/office/officeart/2005/8/layout/list1"/>
    <dgm:cxn modelId="{C8A38BC4-3A30-4DBB-B1AB-6630FFDE0E0B}" type="presParOf" srcId="{59119D29-89DC-4316-A867-48CF6A6F0354}" destId="{ABD8C346-188E-4B52-8C3D-D7649D58FEF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682E7C-F31E-4C5E-B75A-3B2DB75D4E32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D9E9E7-C4F5-499D-B855-D6079E1794D8}">
      <dgm:prSet/>
      <dgm:spPr/>
      <dgm:t>
        <a:bodyPr/>
        <a:lstStyle/>
        <a:p>
          <a:r>
            <a:rPr lang="en-US" dirty="0"/>
            <a:t>LEA may exchange not public data with </a:t>
          </a:r>
        </a:p>
      </dgm:t>
    </dgm:pt>
    <dgm:pt modelId="{FF6B07DD-EE21-4C0D-8AF9-0A9E4BCA866A}" type="parTrans" cxnId="{029C81AE-18CE-4CA7-87FB-971B1978CCB5}">
      <dgm:prSet/>
      <dgm:spPr/>
      <dgm:t>
        <a:bodyPr/>
        <a:lstStyle/>
        <a:p>
          <a:endParaRPr lang="en-US"/>
        </a:p>
      </dgm:t>
    </dgm:pt>
    <dgm:pt modelId="{F9F1FF9F-4E42-409F-918B-650458AA98A3}" type="sibTrans" cxnId="{029C81AE-18CE-4CA7-87FB-971B1978CCB5}">
      <dgm:prSet/>
      <dgm:spPr/>
      <dgm:t>
        <a:bodyPr/>
        <a:lstStyle/>
        <a:p>
          <a:endParaRPr lang="en-US"/>
        </a:p>
      </dgm:t>
    </dgm:pt>
    <dgm:pt modelId="{E144E678-0CB9-481C-B76A-4D6B0736AF3F}">
      <dgm:prSet/>
      <dgm:spPr/>
      <dgm:t>
        <a:bodyPr/>
        <a:lstStyle/>
        <a:p>
          <a:r>
            <a:rPr lang="en-US" dirty="0"/>
            <a:t>Local welfare agencies</a:t>
          </a:r>
        </a:p>
      </dgm:t>
    </dgm:pt>
    <dgm:pt modelId="{D4AC6531-51B1-4C33-995D-3A430581E142}" type="parTrans" cxnId="{8F79B52A-62BA-4BDA-B7F6-47130FBDD4C6}">
      <dgm:prSet/>
      <dgm:spPr/>
      <dgm:t>
        <a:bodyPr/>
        <a:lstStyle/>
        <a:p>
          <a:endParaRPr lang="en-US"/>
        </a:p>
      </dgm:t>
    </dgm:pt>
    <dgm:pt modelId="{5AD4492B-EC52-48FB-B8D2-B3AFBFAB0FFB}" type="sibTrans" cxnId="{8F79B52A-62BA-4BDA-B7F6-47130FBDD4C6}">
      <dgm:prSet/>
      <dgm:spPr/>
      <dgm:t>
        <a:bodyPr/>
        <a:lstStyle/>
        <a:p>
          <a:endParaRPr lang="en-US"/>
        </a:p>
      </dgm:t>
    </dgm:pt>
    <dgm:pt modelId="{49967220-D160-48F3-8523-1DA247EEFA9A}">
      <dgm:prSet/>
      <dgm:spPr/>
      <dgm:t>
        <a:bodyPr/>
        <a:lstStyle/>
        <a:p>
          <a:r>
            <a:rPr lang="en-US" dirty="0"/>
            <a:t>To coordinate investigations and avoid duplication </a:t>
          </a:r>
        </a:p>
      </dgm:t>
    </dgm:pt>
    <dgm:pt modelId="{9C0676FB-2B53-4821-AC6D-412F1D1E61C6}" type="parTrans" cxnId="{C3A948F7-7342-4805-9411-3D161B622F61}">
      <dgm:prSet/>
      <dgm:spPr/>
      <dgm:t>
        <a:bodyPr/>
        <a:lstStyle/>
        <a:p>
          <a:endParaRPr lang="en-US"/>
        </a:p>
      </dgm:t>
    </dgm:pt>
    <dgm:pt modelId="{6E420DD5-2E38-4D25-A692-56B48C74C114}" type="sibTrans" cxnId="{C3A948F7-7342-4805-9411-3D161B622F61}">
      <dgm:prSet/>
      <dgm:spPr/>
      <dgm:t>
        <a:bodyPr/>
        <a:lstStyle/>
        <a:p>
          <a:endParaRPr lang="en-US"/>
        </a:p>
      </dgm:t>
    </dgm:pt>
    <dgm:pt modelId="{C1B93E1E-2FB9-4375-AAE7-2DE3555E040F}">
      <dgm:prSet/>
      <dgm:spPr/>
      <dgm:t>
        <a:bodyPr/>
        <a:lstStyle/>
        <a:p>
          <a:r>
            <a:rPr lang="en-US" dirty="0"/>
            <a:t>Broad authority to share not public data includes active investigative data</a:t>
          </a:r>
        </a:p>
      </dgm:t>
    </dgm:pt>
    <dgm:pt modelId="{6A3ACF40-26DC-4426-91C0-FBFCE464FB48}" type="parTrans" cxnId="{70719929-15CE-4B5E-A6B0-4A3E09D8817C}">
      <dgm:prSet/>
      <dgm:spPr/>
      <dgm:t>
        <a:bodyPr/>
        <a:lstStyle/>
        <a:p>
          <a:endParaRPr lang="en-US"/>
        </a:p>
      </dgm:t>
    </dgm:pt>
    <dgm:pt modelId="{23D1CC65-7BB4-40F2-B644-FC053E438FA7}" type="sibTrans" cxnId="{70719929-15CE-4B5E-A6B0-4A3E09D8817C}">
      <dgm:prSet/>
      <dgm:spPr/>
      <dgm:t>
        <a:bodyPr/>
        <a:lstStyle/>
        <a:p>
          <a:endParaRPr lang="en-US"/>
        </a:p>
      </dgm:t>
    </dgm:pt>
    <dgm:pt modelId="{17BBB92E-F44E-4417-9FDD-4DDAD91C841E}">
      <dgm:prSet/>
      <dgm:spPr/>
      <dgm:t>
        <a:bodyPr/>
        <a:lstStyle/>
        <a:p>
          <a:r>
            <a:rPr lang="en-US"/>
            <a:t>Department of Health</a:t>
          </a:r>
          <a:endParaRPr lang="en-US" dirty="0"/>
        </a:p>
      </dgm:t>
    </dgm:pt>
    <dgm:pt modelId="{85687CE1-6636-47BC-A681-DE07556B8D3E}" type="parTrans" cxnId="{31F80B69-5F55-484D-A324-193F830FA38F}">
      <dgm:prSet/>
      <dgm:spPr/>
      <dgm:t>
        <a:bodyPr/>
        <a:lstStyle/>
        <a:p>
          <a:endParaRPr lang="en-US"/>
        </a:p>
      </dgm:t>
    </dgm:pt>
    <dgm:pt modelId="{BC303E5D-250A-4FAD-8ED3-AC176B9AD2FF}" type="sibTrans" cxnId="{31F80B69-5F55-484D-A324-193F830FA38F}">
      <dgm:prSet/>
      <dgm:spPr/>
      <dgm:t>
        <a:bodyPr/>
        <a:lstStyle/>
        <a:p>
          <a:endParaRPr lang="en-US"/>
        </a:p>
      </dgm:t>
    </dgm:pt>
    <dgm:pt modelId="{F7DD9714-EB1D-45A3-A1B6-CE71FFD24D0A}">
      <dgm:prSet/>
      <dgm:spPr/>
      <dgm:t>
        <a:bodyPr/>
        <a:lstStyle/>
        <a:p>
          <a:r>
            <a:rPr lang="en-US" dirty="0"/>
            <a:t>Department of Human Services</a:t>
          </a:r>
        </a:p>
      </dgm:t>
    </dgm:pt>
    <dgm:pt modelId="{EE4A3F37-0BF0-449A-AC5A-88DC21AD5EE9}" type="parTrans" cxnId="{A5B87F38-562F-4EA9-B1BE-DB7B7DE95742}">
      <dgm:prSet/>
      <dgm:spPr/>
      <dgm:t>
        <a:bodyPr/>
        <a:lstStyle/>
        <a:p>
          <a:endParaRPr lang="en-US"/>
        </a:p>
      </dgm:t>
    </dgm:pt>
    <dgm:pt modelId="{52BAFBB7-A0D9-412B-AE46-90BC501C5FAD}" type="sibTrans" cxnId="{A5B87F38-562F-4EA9-B1BE-DB7B7DE95742}">
      <dgm:prSet/>
      <dgm:spPr/>
      <dgm:t>
        <a:bodyPr/>
        <a:lstStyle/>
        <a:p>
          <a:endParaRPr lang="en-US"/>
        </a:p>
      </dgm:t>
    </dgm:pt>
    <dgm:pt modelId="{769F5E8F-87D9-45F4-8FB2-72E8BEADFB25}">
      <dgm:prSet/>
      <dgm:spPr/>
      <dgm:t>
        <a:bodyPr/>
        <a:lstStyle/>
        <a:p>
          <a:r>
            <a:rPr lang="en-US" dirty="0"/>
            <a:t>Department of Education</a:t>
          </a:r>
        </a:p>
      </dgm:t>
    </dgm:pt>
    <dgm:pt modelId="{C816C2F7-8629-4815-94F7-985FEA53EDDE}" type="parTrans" cxnId="{A208A43F-8A8B-439C-A10A-904732581E85}">
      <dgm:prSet/>
      <dgm:spPr/>
      <dgm:t>
        <a:bodyPr/>
        <a:lstStyle/>
        <a:p>
          <a:endParaRPr lang="en-US"/>
        </a:p>
      </dgm:t>
    </dgm:pt>
    <dgm:pt modelId="{14AD3EE0-5337-41B0-8972-11C89927B6B4}" type="sibTrans" cxnId="{A208A43F-8A8B-439C-A10A-904732581E85}">
      <dgm:prSet/>
      <dgm:spPr/>
      <dgm:t>
        <a:bodyPr/>
        <a:lstStyle/>
        <a:p>
          <a:endParaRPr lang="en-US"/>
        </a:p>
      </dgm:t>
    </dgm:pt>
    <dgm:pt modelId="{DD04DC58-D9C2-4AD4-A054-FFB5D7C947F2}">
      <dgm:prSet/>
      <dgm:spPr/>
      <dgm:t>
        <a:bodyPr/>
        <a:lstStyle/>
        <a:p>
          <a:r>
            <a:rPr lang="en-US" dirty="0"/>
            <a:t>State and local child mortality review panel</a:t>
          </a:r>
        </a:p>
      </dgm:t>
    </dgm:pt>
    <dgm:pt modelId="{CC230853-FC78-43BA-95B8-45BA6AB1C83F}" type="parTrans" cxnId="{D04A06B7-E9D1-4D38-B63A-C77D14DA0843}">
      <dgm:prSet/>
      <dgm:spPr/>
      <dgm:t>
        <a:bodyPr/>
        <a:lstStyle/>
        <a:p>
          <a:endParaRPr lang="en-US"/>
        </a:p>
      </dgm:t>
    </dgm:pt>
    <dgm:pt modelId="{11EDFF2B-27D4-47FB-8BD1-5D6240B5D819}" type="sibTrans" cxnId="{D04A06B7-E9D1-4D38-B63A-C77D14DA0843}">
      <dgm:prSet/>
      <dgm:spPr/>
      <dgm:t>
        <a:bodyPr/>
        <a:lstStyle/>
        <a:p>
          <a:endParaRPr lang="en-US"/>
        </a:p>
      </dgm:t>
    </dgm:pt>
    <dgm:pt modelId="{A3B8B547-B6F2-41AB-AD39-DDB8D3A0C55C}">
      <dgm:prSet/>
      <dgm:spPr/>
      <dgm:t>
        <a:bodyPr/>
        <a:lstStyle/>
        <a:p>
          <a:r>
            <a:rPr lang="en-US" dirty="0"/>
            <a:t>Must notify PELSB (teacher licensure board)</a:t>
          </a:r>
        </a:p>
      </dgm:t>
    </dgm:pt>
    <dgm:pt modelId="{B474A08A-72D6-4880-9A28-D83FF06B61EB}" type="parTrans" cxnId="{98241687-910B-4549-80FA-FEEC045C5FCE}">
      <dgm:prSet/>
      <dgm:spPr/>
      <dgm:t>
        <a:bodyPr/>
        <a:lstStyle/>
        <a:p>
          <a:endParaRPr lang="en-US"/>
        </a:p>
      </dgm:t>
    </dgm:pt>
    <dgm:pt modelId="{778E68FE-FCBE-457F-928F-00A57089D801}" type="sibTrans" cxnId="{98241687-910B-4549-80FA-FEEC045C5FCE}">
      <dgm:prSet/>
      <dgm:spPr/>
      <dgm:t>
        <a:bodyPr/>
        <a:lstStyle/>
        <a:p>
          <a:endParaRPr lang="en-US"/>
        </a:p>
      </dgm:t>
    </dgm:pt>
    <dgm:pt modelId="{D2787D16-6F12-4E2E-858C-F336A792AC3F}">
      <dgm:prSet/>
      <dgm:spPr/>
      <dgm:t>
        <a:bodyPr/>
        <a:lstStyle/>
        <a:p>
          <a:r>
            <a:rPr lang="en-US" dirty="0"/>
            <a:t>When a licensee has been found to have abused a student (§260E.12)</a:t>
          </a:r>
        </a:p>
      </dgm:t>
    </dgm:pt>
    <dgm:pt modelId="{BA665DEC-4F59-4375-BC7A-92E195882602}" type="parTrans" cxnId="{3A82D7C4-C547-43DF-B1F5-34CE51CBC1E4}">
      <dgm:prSet/>
      <dgm:spPr/>
      <dgm:t>
        <a:bodyPr/>
        <a:lstStyle/>
        <a:p>
          <a:endParaRPr lang="en-US"/>
        </a:p>
      </dgm:t>
    </dgm:pt>
    <dgm:pt modelId="{073FE765-71F3-40F4-A668-D649B483CA2A}" type="sibTrans" cxnId="{3A82D7C4-C547-43DF-B1F5-34CE51CBC1E4}">
      <dgm:prSet/>
      <dgm:spPr/>
      <dgm:t>
        <a:bodyPr/>
        <a:lstStyle/>
        <a:p>
          <a:endParaRPr lang="en-US"/>
        </a:p>
      </dgm:t>
    </dgm:pt>
    <dgm:pt modelId="{A09B9C08-14AB-4182-9A6A-66E54782A1F9}">
      <dgm:prSet/>
      <dgm:spPr/>
      <dgm:t>
        <a:bodyPr/>
        <a:lstStyle/>
        <a:p>
          <a:r>
            <a:rPr lang="en-US" dirty="0"/>
            <a:t>The civil investigatory entity will maintain LE data as confidential/protected non-public until it is inactive. </a:t>
          </a:r>
        </a:p>
      </dgm:t>
    </dgm:pt>
    <dgm:pt modelId="{7D2A4834-C499-481E-A5CF-3FDAB252C9C9}" type="parTrans" cxnId="{AD29A139-35C3-4DD9-AA63-D6BFDEF5FE47}">
      <dgm:prSet/>
      <dgm:spPr/>
      <dgm:t>
        <a:bodyPr/>
        <a:lstStyle/>
        <a:p>
          <a:endParaRPr lang="en-US"/>
        </a:p>
      </dgm:t>
    </dgm:pt>
    <dgm:pt modelId="{A19DB0C7-3D8E-450E-B149-1BCDAB583B8E}" type="sibTrans" cxnId="{AD29A139-35C3-4DD9-AA63-D6BFDEF5FE47}">
      <dgm:prSet/>
      <dgm:spPr/>
      <dgm:t>
        <a:bodyPr/>
        <a:lstStyle/>
        <a:p>
          <a:endParaRPr lang="en-US"/>
        </a:p>
      </dgm:t>
    </dgm:pt>
    <dgm:pt modelId="{59119D29-89DC-4316-A867-48CF6A6F0354}" type="pres">
      <dgm:prSet presAssocID="{41682E7C-F31E-4C5E-B75A-3B2DB75D4E32}" presName="linear" presStyleCnt="0">
        <dgm:presLayoutVars>
          <dgm:dir/>
          <dgm:animLvl val="lvl"/>
          <dgm:resizeHandles val="exact"/>
        </dgm:presLayoutVars>
      </dgm:prSet>
      <dgm:spPr/>
    </dgm:pt>
    <dgm:pt modelId="{FE3F73DE-204A-4C37-85F0-713FAC4D6181}" type="pres">
      <dgm:prSet presAssocID="{4ED9E9E7-C4F5-499D-B855-D6079E1794D8}" presName="parentLin" presStyleCnt="0"/>
      <dgm:spPr/>
    </dgm:pt>
    <dgm:pt modelId="{E8ECA4AD-747E-4D69-AE1A-977C37D93233}" type="pres">
      <dgm:prSet presAssocID="{4ED9E9E7-C4F5-499D-B855-D6079E1794D8}" presName="parentLeftMargin" presStyleLbl="node1" presStyleIdx="0" presStyleCnt="3"/>
      <dgm:spPr/>
    </dgm:pt>
    <dgm:pt modelId="{6F0F2103-2455-4ECE-AF07-9577DD527E17}" type="pres">
      <dgm:prSet presAssocID="{4ED9E9E7-C4F5-499D-B855-D6079E1794D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328D9EB-1450-46FA-B38B-77AC515987A5}" type="pres">
      <dgm:prSet presAssocID="{4ED9E9E7-C4F5-499D-B855-D6079E1794D8}" presName="negativeSpace" presStyleCnt="0"/>
      <dgm:spPr/>
    </dgm:pt>
    <dgm:pt modelId="{13F329CD-A76D-4302-ACFC-E690DAF8499E}" type="pres">
      <dgm:prSet presAssocID="{4ED9E9E7-C4F5-499D-B855-D6079E1794D8}" presName="childText" presStyleLbl="conFgAcc1" presStyleIdx="0" presStyleCnt="3">
        <dgm:presLayoutVars>
          <dgm:bulletEnabled val="1"/>
        </dgm:presLayoutVars>
      </dgm:prSet>
      <dgm:spPr/>
    </dgm:pt>
    <dgm:pt modelId="{F4B41421-B370-4828-8D8C-C89716938AF4}" type="pres">
      <dgm:prSet presAssocID="{F9F1FF9F-4E42-409F-918B-650458AA98A3}" presName="spaceBetweenRectangles" presStyleCnt="0"/>
      <dgm:spPr/>
    </dgm:pt>
    <dgm:pt modelId="{4177A877-5926-4C8D-BE13-4DCD1E4EEC89}" type="pres">
      <dgm:prSet presAssocID="{49967220-D160-48F3-8523-1DA247EEFA9A}" presName="parentLin" presStyleCnt="0"/>
      <dgm:spPr/>
    </dgm:pt>
    <dgm:pt modelId="{884D4F5E-FB2C-4D0C-AD40-89F7E7BD12FE}" type="pres">
      <dgm:prSet presAssocID="{49967220-D160-48F3-8523-1DA247EEFA9A}" presName="parentLeftMargin" presStyleLbl="node1" presStyleIdx="0" presStyleCnt="3"/>
      <dgm:spPr/>
    </dgm:pt>
    <dgm:pt modelId="{57243B24-D3E8-4054-AF5B-0299A0A0A564}" type="pres">
      <dgm:prSet presAssocID="{49967220-D160-48F3-8523-1DA247EEFA9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F9CC714-412D-4074-99F0-9A035C401006}" type="pres">
      <dgm:prSet presAssocID="{49967220-D160-48F3-8523-1DA247EEFA9A}" presName="negativeSpace" presStyleCnt="0"/>
      <dgm:spPr/>
    </dgm:pt>
    <dgm:pt modelId="{ABD8C346-188E-4B52-8C3D-D7649D58FEF6}" type="pres">
      <dgm:prSet presAssocID="{49967220-D160-48F3-8523-1DA247EEFA9A}" presName="childText" presStyleLbl="conFgAcc1" presStyleIdx="1" presStyleCnt="3">
        <dgm:presLayoutVars>
          <dgm:bulletEnabled val="1"/>
        </dgm:presLayoutVars>
      </dgm:prSet>
      <dgm:spPr/>
    </dgm:pt>
    <dgm:pt modelId="{E30520CE-2C8D-40F0-92D9-0D5F8397D112}" type="pres">
      <dgm:prSet presAssocID="{6E420DD5-2E38-4D25-A692-56B48C74C114}" presName="spaceBetweenRectangles" presStyleCnt="0"/>
      <dgm:spPr/>
    </dgm:pt>
    <dgm:pt modelId="{3AF7269E-A519-464E-A47A-6608FC854E8C}" type="pres">
      <dgm:prSet presAssocID="{A3B8B547-B6F2-41AB-AD39-DDB8D3A0C55C}" presName="parentLin" presStyleCnt="0"/>
      <dgm:spPr/>
    </dgm:pt>
    <dgm:pt modelId="{E552CC6A-059D-42C3-8621-991E0D7F65C3}" type="pres">
      <dgm:prSet presAssocID="{A3B8B547-B6F2-41AB-AD39-DDB8D3A0C55C}" presName="parentLeftMargin" presStyleLbl="node1" presStyleIdx="1" presStyleCnt="3"/>
      <dgm:spPr/>
    </dgm:pt>
    <dgm:pt modelId="{17079011-62FD-428C-9809-414383264C56}" type="pres">
      <dgm:prSet presAssocID="{A3B8B547-B6F2-41AB-AD39-DDB8D3A0C55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ECBFD13-5F57-446F-AA35-5A5EA0888EF0}" type="pres">
      <dgm:prSet presAssocID="{A3B8B547-B6F2-41AB-AD39-DDB8D3A0C55C}" presName="negativeSpace" presStyleCnt="0"/>
      <dgm:spPr/>
    </dgm:pt>
    <dgm:pt modelId="{37D29060-5943-4C05-B2A9-478F2824BDA4}" type="pres">
      <dgm:prSet presAssocID="{A3B8B547-B6F2-41AB-AD39-DDB8D3A0C55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1CA151E-8077-4CEA-BADD-1945E3904B3B}" type="presOf" srcId="{F7DD9714-EB1D-45A3-A1B6-CE71FFD24D0A}" destId="{13F329CD-A76D-4302-ACFC-E690DAF8499E}" srcOrd="0" destOrd="2" presId="urn:microsoft.com/office/officeart/2005/8/layout/list1"/>
    <dgm:cxn modelId="{51AB5E20-BAF2-4D1A-B3EA-096C78BEFE00}" type="presOf" srcId="{41682E7C-F31E-4C5E-B75A-3B2DB75D4E32}" destId="{59119D29-89DC-4316-A867-48CF6A6F0354}" srcOrd="0" destOrd="0" presId="urn:microsoft.com/office/officeart/2005/8/layout/list1"/>
    <dgm:cxn modelId="{C9C8DF21-52B8-4BCF-B2C5-8B9ED025270B}" type="presOf" srcId="{4ED9E9E7-C4F5-499D-B855-D6079E1794D8}" destId="{E8ECA4AD-747E-4D69-AE1A-977C37D93233}" srcOrd="0" destOrd="0" presId="urn:microsoft.com/office/officeart/2005/8/layout/list1"/>
    <dgm:cxn modelId="{70719929-15CE-4B5E-A6B0-4A3E09D8817C}" srcId="{49967220-D160-48F3-8523-1DA247EEFA9A}" destId="{C1B93E1E-2FB9-4375-AAE7-2DE3555E040F}" srcOrd="0" destOrd="0" parTransId="{6A3ACF40-26DC-4426-91C0-FBFCE464FB48}" sibTransId="{23D1CC65-7BB4-40F2-B644-FC053E438FA7}"/>
    <dgm:cxn modelId="{774F982A-AC75-4ED3-8164-A70F7307C22C}" type="presOf" srcId="{769F5E8F-87D9-45F4-8FB2-72E8BEADFB25}" destId="{13F329CD-A76D-4302-ACFC-E690DAF8499E}" srcOrd="0" destOrd="3" presId="urn:microsoft.com/office/officeart/2005/8/layout/list1"/>
    <dgm:cxn modelId="{8F79B52A-62BA-4BDA-B7F6-47130FBDD4C6}" srcId="{4ED9E9E7-C4F5-499D-B855-D6079E1794D8}" destId="{E144E678-0CB9-481C-B76A-4D6B0736AF3F}" srcOrd="0" destOrd="0" parTransId="{D4AC6531-51B1-4C33-995D-3A430581E142}" sibTransId="{5AD4492B-EC52-48FB-B8D2-B3AFBFAB0FFB}"/>
    <dgm:cxn modelId="{BF86C42D-3415-4633-A036-1199C7800513}" type="presOf" srcId="{D2787D16-6F12-4E2E-858C-F336A792AC3F}" destId="{37D29060-5943-4C05-B2A9-478F2824BDA4}" srcOrd="0" destOrd="0" presId="urn:microsoft.com/office/officeart/2005/8/layout/list1"/>
    <dgm:cxn modelId="{A5B87F38-562F-4EA9-B1BE-DB7B7DE95742}" srcId="{4ED9E9E7-C4F5-499D-B855-D6079E1794D8}" destId="{F7DD9714-EB1D-45A3-A1B6-CE71FFD24D0A}" srcOrd="2" destOrd="0" parTransId="{EE4A3F37-0BF0-449A-AC5A-88DC21AD5EE9}" sibTransId="{52BAFBB7-A0D9-412B-AE46-90BC501C5FAD}"/>
    <dgm:cxn modelId="{AD29A139-35C3-4DD9-AA63-D6BFDEF5FE47}" srcId="{49967220-D160-48F3-8523-1DA247EEFA9A}" destId="{A09B9C08-14AB-4182-9A6A-66E54782A1F9}" srcOrd="1" destOrd="0" parTransId="{7D2A4834-C499-481E-A5CF-3FDAB252C9C9}" sibTransId="{A19DB0C7-3D8E-450E-B149-1BCDAB583B8E}"/>
    <dgm:cxn modelId="{A208A43F-8A8B-439C-A10A-904732581E85}" srcId="{4ED9E9E7-C4F5-499D-B855-D6079E1794D8}" destId="{769F5E8F-87D9-45F4-8FB2-72E8BEADFB25}" srcOrd="3" destOrd="0" parTransId="{C816C2F7-8629-4815-94F7-985FEA53EDDE}" sibTransId="{14AD3EE0-5337-41B0-8972-11C89927B6B4}"/>
    <dgm:cxn modelId="{31F80B69-5F55-484D-A324-193F830FA38F}" srcId="{4ED9E9E7-C4F5-499D-B855-D6079E1794D8}" destId="{17BBB92E-F44E-4417-9FDD-4DDAD91C841E}" srcOrd="1" destOrd="0" parTransId="{85687CE1-6636-47BC-A681-DE07556B8D3E}" sibTransId="{BC303E5D-250A-4FAD-8ED3-AC176B9AD2FF}"/>
    <dgm:cxn modelId="{C3554177-A1B2-4895-8BD5-E98F84AE823A}" type="presOf" srcId="{49967220-D160-48F3-8523-1DA247EEFA9A}" destId="{57243B24-D3E8-4054-AF5B-0299A0A0A564}" srcOrd="1" destOrd="0" presId="urn:microsoft.com/office/officeart/2005/8/layout/list1"/>
    <dgm:cxn modelId="{9471AF7A-9937-4F99-BAE4-0D4B858D4FD2}" type="presOf" srcId="{A3B8B547-B6F2-41AB-AD39-DDB8D3A0C55C}" destId="{E552CC6A-059D-42C3-8621-991E0D7F65C3}" srcOrd="0" destOrd="0" presId="urn:microsoft.com/office/officeart/2005/8/layout/list1"/>
    <dgm:cxn modelId="{98241687-910B-4549-80FA-FEEC045C5FCE}" srcId="{41682E7C-F31E-4C5E-B75A-3B2DB75D4E32}" destId="{A3B8B547-B6F2-41AB-AD39-DDB8D3A0C55C}" srcOrd="2" destOrd="0" parTransId="{B474A08A-72D6-4880-9A28-D83FF06B61EB}" sibTransId="{778E68FE-FCBE-457F-928F-00A57089D801}"/>
    <dgm:cxn modelId="{A4C3C599-0B7B-4A7E-84D2-D049DB0753FC}" type="presOf" srcId="{DD04DC58-D9C2-4AD4-A054-FFB5D7C947F2}" destId="{13F329CD-A76D-4302-ACFC-E690DAF8499E}" srcOrd="0" destOrd="4" presId="urn:microsoft.com/office/officeart/2005/8/layout/list1"/>
    <dgm:cxn modelId="{F95BF99E-D795-4293-99A2-A8618DB5E900}" type="presOf" srcId="{17BBB92E-F44E-4417-9FDD-4DDAD91C841E}" destId="{13F329CD-A76D-4302-ACFC-E690DAF8499E}" srcOrd="0" destOrd="1" presId="urn:microsoft.com/office/officeart/2005/8/layout/list1"/>
    <dgm:cxn modelId="{5ABA71A4-CAF4-4432-B6E7-6BC51E1189F1}" type="presOf" srcId="{4ED9E9E7-C4F5-499D-B855-D6079E1794D8}" destId="{6F0F2103-2455-4ECE-AF07-9577DD527E17}" srcOrd="1" destOrd="0" presId="urn:microsoft.com/office/officeart/2005/8/layout/list1"/>
    <dgm:cxn modelId="{029C81AE-18CE-4CA7-87FB-971B1978CCB5}" srcId="{41682E7C-F31E-4C5E-B75A-3B2DB75D4E32}" destId="{4ED9E9E7-C4F5-499D-B855-D6079E1794D8}" srcOrd="0" destOrd="0" parTransId="{FF6B07DD-EE21-4C0D-8AF9-0A9E4BCA866A}" sibTransId="{F9F1FF9F-4E42-409F-918B-650458AA98A3}"/>
    <dgm:cxn modelId="{AAC8D6B3-3850-42BB-9001-2F7270B02EA8}" type="presOf" srcId="{A09B9C08-14AB-4182-9A6A-66E54782A1F9}" destId="{ABD8C346-188E-4B52-8C3D-D7649D58FEF6}" srcOrd="0" destOrd="1" presId="urn:microsoft.com/office/officeart/2005/8/layout/list1"/>
    <dgm:cxn modelId="{D04A06B7-E9D1-4D38-B63A-C77D14DA0843}" srcId="{4ED9E9E7-C4F5-499D-B855-D6079E1794D8}" destId="{DD04DC58-D9C2-4AD4-A054-FFB5D7C947F2}" srcOrd="4" destOrd="0" parTransId="{CC230853-FC78-43BA-95B8-45BA6AB1C83F}" sibTransId="{11EDFF2B-27D4-47FB-8BD1-5D6240B5D819}"/>
    <dgm:cxn modelId="{72A8AEBB-2FC4-450A-AD2B-DFF7273892BF}" type="presOf" srcId="{C1B93E1E-2FB9-4375-AAE7-2DE3555E040F}" destId="{ABD8C346-188E-4B52-8C3D-D7649D58FEF6}" srcOrd="0" destOrd="0" presId="urn:microsoft.com/office/officeart/2005/8/layout/list1"/>
    <dgm:cxn modelId="{8F36CEBC-B4DC-461F-B90B-C885013711A2}" type="presOf" srcId="{A3B8B547-B6F2-41AB-AD39-DDB8D3A0C55C}" destId="{17079011-62FD-428C-9809-414383264C56}" srcOrd="1" destOrd="0" presId="urn:microsoft.com/office/officeart/2005/8/layout/list1"/>
    <dgm:cxn modelId="{3A82D7C4-C547-43DF-B1F5-34CE51CBC1E4}" srcId="{A3B8B547-B6F2-41AB-AD39-DDB8D3A0C55C}" destId="{D2787D16-6F12-4E2E-858C-F336A792AC3F}" srcOrd="0" destOrd="0" parTransId="{BA665DEC-4F59-4375-BC7A-92E195882602}" sibTransId="{073FE765-71F3-40F4-A668-D649B483CA2A}"/>
    <dgm:cxn modelId="{B29BE3CF-569F-4B80-98B0-6F16071A5CA4}" type="presOf" srcId="{49967220-D160-48F3-8523-1DA247EEFA9A}" destId="{884D4F5E-FB2C-4D0C-AD40-89F7E7BD12FE}" srcOrd="0" destOrd="0" presId="urn:microsoft.com/office/officeart/2005/8/layout/list1"/>
    <dgm:cxn modelId="{57AA74D3-65CB-4060-AC35-852917F2D616}" type="presOf" srcId="{E144E678-0CB9-481C-B76A-4D6B0736AF3F}" destId="{13F329CD-A76D-4302-ACFC-E690DAF8499E}" srcOrd="0" destOrd="0" presId="urn:microsoft.com/office/officeart/2005/8/layout/list1"/>
    <dgm:cxn modelId="{C3A948F7-7342-4805-9411-3D161B622F61}" srcId="{41682E7C-F31E-4C5E-B75A-3B2DB75D4E32}" destId="{49967220-D160-48F3-8523-1DA247EEFA9A}" srcOrd="1" destOrd="0" parTransId="{9C0676FB-2B53-4821-AC6D-412F1D1E61C6}" sibTransId="{6E420DD5-2E38-4D25-A692-56B48C74C114}"/>
    <dgm:cxn modelId="{8FCEC08E-FC7B-4156-96D3-BB446CF985BF}" type="presParOf" srcId="{59119D29-89DC-4316-A867-48CF6A6F0354}" destId="{FE3F73DE-204A-4C37-85F0-713FAC4D6181}" srcOrd="0" destOrd="0" presId="urn:microsoft.com/office/officeart/2005/8/layout/list1"/>
    <dgm:cxn modelId="{9DB17935-59D0-41D3-A412-9119CB3D39F1}" type="presParOf" srcId="{FE3F73DE-204A-4C37-85F0-713FAC4D6181}" destId="{E8ECA4AD-747E-4D69-AE1A-977C37D93233}" srcOrd="0" destOrd="0" presId="urn:microsoft.com/office/officeart/2005/8/layout/list1"/>
    <dgm:cxn modelId="{4292647B-0456-4BF1-ADD9-3DD038181B75}" type="presParOf" srcId="{FE3F73DE-204A-4C37-85F0-713FAC4D6181}" destId="{6F0F2103-2455-4ECE-AF07-9577DD527E17}" srcOrd="1" destOrd="0" presId="urn:microsoft.com/office/officeart/2005/8/layout/list1"/>
    <dgm:cxn modelId="{BC620B15-B144-4386-BB93-88B0C1FF8C75}" type="presParOf" srcId="{59119D29-89DC-4316-A867-48CF6A6F0354}" destId="{2328D9EB-1450-46FA-B38B-77AC515987A5}" srcOrd="1" destOrd="0" presId="urn:microsoft.com/office/officeart/2005/8/layout/list1"/>
    <dgm:cxn modelId="{9CC8EBAB-74BB-41D8-9A8E-CCB22970F7F3}" type="presParOf" srcId="{59119D29-89DC-4316-A867-48CF6A6F0354}" destId="{13F329CD-A76D-4302-ACFC-E690DAF8499E}" srcOrd="2" destOrd="0" presId="urn:microsoft.com/office/officeart/2005/8/layout/list1"/>
    <dgm:cxn modelId="{88E7B850-42F0-4646-8B29-648A955DC2A2}" type="presParOf" srcId="{59119D29-89DC-4316-A867-48CF6A6F0354}" destId="{F4B41421-B370-4828-8D8C-C89716938AF4}" srcOrd="3" destOrd="0" presId="urn:microsoft.com/office/officeart/2005/8/layout/list1"/>
    <dgm:cxn modelId="{01F24D9B-141E-45C6-8699-D00E3C605107}" type="presParOf" srcId="{59119D29-89DC-4316-A867-48CF6A6F0354}" destId="{4177A877-5926-4C8D-BE13-4DCD1E4EEC89}" srcOrd="4" destOrd="0" presId="urn:microsoft.com/office/officeart/2005/8/layout/list1"/>
    <dgm:cxn modelId="{410DE6BF-62CC-4BEA-9BCC-CB57203BF3CD}" type="presParOf" srcId="{4177A877-5926-4C8D-BE13-4DCD1E4EEC89}" destId="{884D4F5E-FB2C-4D0C-AD40-89F7E7BD12FE}" srcOrd="0" destOrd="0" presId="urn:microsoft.com/office/officeart/2005/8/layout/list1"/>
    <dgm:cxn modelId="{DE3D08A0-1F67-4D99-B58B-78E9B815000F}" type="presParOf" srcId="{4177A877-5926-4C8D-BE13-4DCD1E4EEC89}" destId="{57243B24-D3E8-4054-AF5B-0299A0A0A564}" srcOrd="1" destOrd="0" presId="urn:microsoft.com/office/officeart/2005/8/layout/list1"/>
    <dgm:cxn modelId="{B3FFFF43-CFDA-4809-BC48-BA6B24659EEE}" type="presParOf" srcId="{59119D29-89DC-4316-A867-48CF6A6F0354}" destId="{4F9CC714-412D-4074-99F0-9A035C401006}" srcOrd="5" destOrd="0" presId="urn:microsoft.com/office/officeart/2005/8/layout/list1"/>
    <dgm:cxn modelId="{C8A38BC4-3A30-4DBB-B1AB-6630FFDE0E0B}" type="presParOf" srcId="{59119D29-89DC-4316-A867-48CF6A6F0354}" destId="{ABD8C346-188E-4B52-8C3D-D7649D58FEF6}" srcOrd="6" destOrd="0" presId="urn:microsoft.com/office/officeart/2005/8/layout/list1"/>
    <dgm:cxn modelId="{325E498A-6BAA-444D-BAC7-5AEFDFB8DD2B}" type="presParOf" srcId="{59119D29-89DC-4316-A867-48CF6A6F0354}" destId="{E30520CE-2C8D-40F0-92D9-0D5F8397D112}" srcOrd="7" destOrd="0" presId="urn:microsoft.com/office/officeart/2005/8/layout/list1"/>
    <dgm:cxn modelId="{EB1C8D2C-D65F-4779-BDDF-4EA741E29547}" type="presParOf" srcId="{59119D29-89DC-4316-A867-48CF6A6F0354}" destId="{3AF7269E-A519-464E-A47A-6608FC854E8C}" srcOrd="8" destOrd="0" presId="urn:microsoft.com/office/officeart/2005/8/layout/list1"/>
    <dgm:cxn modelId="{7539D635-AB99-4DE9-BE8A-26DD430A7AE1}" type="presParOf" srcId="{3AF7269E-A519-464E-A47A-6608FC854E8C}" destId="{E552CC6A-059D-42C3-8621-991E0D7F65C3}" srcOrd="0" destOrd="0" presId="urn:microsoft.com/office/officeart/2005/8/layout/list1"/>
    <dgm:cxn modelId="{6F63FB1C-33E1-42A4-8E41-C52D14F87EC6}" type="presParOf" srcId="{3AF7269E-A519-464E-A47A-6608FC854E8C}" destId="{17079011-62FD-428C-9809-414383264C56}" srcOrd="1" destOrd="0" presId="urn:microsoft.com/office/officeart/2005/8/layout/list1"/>
    <dgm:cxn modelId="{4E22DE11-9D8A-4194-AF97-58CB493F6E16}" type="presParOf" srcId="{59119D29-89DC-4316-A867-48CF6A6F0354}" destId="{DECBFD13-5F57-446F-AA35-5A5EA0888EF0}" srcOrd="9" destOrd="0" presId="urn:microsoft.com/office/officeart/2005/8/layout/list1"/>
    <dgm:cxn modelId="{1C1D93DC-95A6-4E89-94EA-816EF5677F3F}" type="presParOf" srcId="{59119D29-89DC-4316-A867-48CF6A6F0354}" destId="{37D29060-5943-4C05-B2A9-478F2824BDA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D59B69-91DF-469B-A600-2038077AA394}">
      <dsp:nvSpPr>
        <dsp:cNvPr id="0" name=""/>
        <dsp:cNvSpPr/>
      </dsp:nvSpPr>
      <dsp:spPr>
        <a:xfrm>
          <a:off x="0" y="424212"/>
          <a:ext cx="7981950" cy="18285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9488" tIns="562356" rIns="61948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 dirty="0"/>
            <a:t>Municipal police and county sheriff departments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 dirty="0"/>
            <a:t>Fire departments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 dirty="0"/>
            <a:t>BCA, state patrol, POST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Other agencies (DNR, DHS)</a:t>
          </a:r>
        </a:p>
      </dsp:txBody>
      <dsp:txXfrm>
        <a:off x="0" y="424212"/>
        <a:ext cx="7981950" cy="1828575"/>
      </dsp:txXfrm>
    </dsp:sp>
    <dsp:sp modelId="{B6BDF498-D896-4B7B-9AEE-34BF25F075C9}">
      <dsp:nvSpPr>
        <dsp:cNvPr id="0" name=""/>
        <dsp:cNvSpPr/>
      </dsp:nvSpPr>
      <dsp:spPr>
        <a:xfrm>
          <a:off x="399097" y="25692"/>
          <a:ext cx="5587365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1189" tIns="0" rIns="21118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Applies to agencies which carry on a law enforcement function</a:t>
          </a:r>
        </a:p>
      </dsp:txBody>
      <dsp:txXfrm>
        <a:off x="438005" y="64600"/>
        <a:ext cx="5509549" cy="719224"/>
      </dsp:txXfrm>
    </dsp:sp>
    <dsp:sp modelId="{A2263918-9958-416D-8209-F6544EBFE44F}">
      <dsp:nvSpPr>
        <dsp:cNvPr id="0" name=""/>
        <dsp:cNvSpPr/>
      </dsp:nvSpPr>
      <dsp:spPr>
        <a:xfrm>
          <a:off x="0" y="2797107"/>
          <a:ext cx="7981950" cy="18285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9488" tIns="562356" rIns="61948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 dirty="0"/>
            <a:t>Informal AG opinion disagrees with advisory opinion 01-079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Public prosecutors in original provision; removed in 1981 amendment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Section 13.393 applies to data held by government attorneys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Local prosecution authorities are criminal justice agencies</a:t>
          </a:r>
        </a:p>
      </dsp:txBody>
      <dsp:txXfrm>
        <a:off x="0" y="2797107"/>
        <a:ext cx="7981950" cy="1828575"/>
      </dsp:txXfrm>
    </dsp:sp>
    <dsp:sp modelId="{2DAF991A-2929-46CE-8CAF-0EBCE2AC191F}">
      <dsp:nvSpPr>
        <dsp:cNvPr id="0" name=""/>
        <dsp:cNvSpPr/>
      </dsp:nvSpPr>
      <dsp:spPr>
        <a:xfrm>
          <a:off x="399097" y="2398587"/>
          <a:ext cx="5587365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1189" tIns="0" rIns="21118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Does not include prosecuting attorneys</a:t>
          </a:r>
        </a:p>
      </dsp:txBody>
      <dsp:txXfrm>
        <a:off x="438005" y="2437495"/>
        <a:ext cx="5509549" cy="7192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82DCFB-7B32-40D0-96D8-E7580C23D936}">
      <dsp:nvSpPr>
        <dsp:cNvPr id="0" name=""/>
        <dsp:cNvSpPr/>
      </dsp:nvSpPr>
      <dsp:spPr>
        <a:xfrm>
          <a:off x="0" y="40752"/>
          <a:ext cx="78867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Is there an </a:t>
          </a:r>
          <a:r>
            <a:rPr lang="en-US" sz="2700" i="0" kern="1200" dirty="0"/>
            <a:t>active</a:t>
          </a:r>
          <a:r>
            <a:rPr lang="en-US" sz="2700" kern="1200" dirty="0"/>
            <a:t> investigation?</a:t>
          </a:r>
        </a:p>
      </dsp:txBody>
      <dsp:txXfrm>
        <a:off x="31613" y="72365"/>
        <a:ext cx="7823474" cy="584369"/>
      </dsp:txXfrm>
    </dsp:sp>
    <dsp:sp modelId="{9327BA93-9901-434E-B20D-A18CAD9FEF70}">
      <dsp:nvSpPr>
        <dsp:cNvPr id="0" name=""/>
        <dsp:cNvSpPr/>
      </dsp:nvSpPr>
      <dsp:spPr>
        <a:xfrm>
          <a:off x="0" y="688347"/>
          <a:ext cx="7886700" cy="3465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Yes: 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b="0" i="0" kern="1200" dirty="0"/>
            <a:t>The following data are public, subject to protection of certain identities:</a:t>
          </a:r>
          <a:endParaRPr lang="en-US" sz="2100" kern="1200" dirty="0"/>
        </a:p>
        <a:p>
          <a:pPr marL="685800" lvl="3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Arrest data (subd. 2)</a:t>
          </a:r>
        </a:p>
        <a:p>
          <a:pPr marL="685800" lvl="3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Request for service data (subd. 3)</a:t>
          </a:r>
        </a:p>
        <a:p>
          <a:pPr marL="685800" lvl="3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Response or incident data (subd. 6)</a:t>
          </a:r>
        </a:p>
        <a:p>
          <a:pPr marL="685800" lvl="3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Criminal investigative data presented in court (subd. 7)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No: 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b="0" i="0" kern="1200" dirty="0"/>
            <a:t>All inactive investigation data are public (subject to several exceptions)</a:t>
          </a:r>
          <a:endParaRPr lang="en-US" sz="2100" kern="1200" dirty="0"/>
        </a:p>
      </dsp:txBody>
      <dsp:txXfrm>
        <a:off x="0" y="688347"/>
        <a:ext cx="7886700" cy="3465180"/>
      </dsp:txXfrm>
    </dsp:sp>
    <dsp:sp modelId="{16A963B7-6E3C-45EE-87C1-979BD3326CFF}">
      <dsp:nvSpPr>
        <dsp:cNvPr id="0" name=""/>
        <dsp:cNvSpPr/>
      </dsp:nvSpPr>
      <dsp:spPr>
        <a:xfrm>
          <a:off x="0" y="4153527"/>
          <a:ext cx="78867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No investigation = Data are presumptively public</a:t>
          </a:r>
        </a:p>
      </dsp:txBody>
      <dsp:txXfrm>
        <a:off x="31613" y="4185140"/>
        <a:ext cx="7823474" cy="5843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27953-2B68-462A-9851-C01E6DE27B1A}">
      <dsp:nvSpPr>
        <dsp:cNvPr id="0" name=""/>
        <dsp:cNvSpPr/>
      </dsp:nvSpPr>
      <dsp:spPr>
        <a:xfrm>
          <a:off x="0" y="1354343"/>
          <a:ext cx="2218134" cy="1408515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4135A9-5B8B-4E69-9D41-813F9C78FABB}">
      <dsp:nvSpPr>
        <dsp:cNvPr id="0" name=""/>
        <dsp:cNvSpPr/>
      </dsp:nvSpPr>
      <dsp:spPr>
        <a:xfrm>
          <a:off x="246459" y="1588479"/>
          <a:ext cx="2218134" cy="14085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Must have </a:t>
          </a:r>
          <a:r>
            <a:rPr lang="en-US" sz="1900" b="1" kern="1200" dirty="0"/>
            <a:t>procedures</a:t>
          </a:r>
          <a:r>
            <a:rPr lang="en-US" sz="1900" kern="1200" dirty="0"/>
            <a:t> to acquire and protect certain identities</a:t>
          </a:r>
        </a:p>
      </dsp:txBody>
      <dsp:txXfrm>
        <a:off x="287713" y="1629733"/>
        <a:ext cx="2135626" cy="1326007"/>
      </dsp:txXfrm>
    </dsp:sp>
    <dsp:sp modelId="{2E57F240-8E40-4936-BE0F-6BBAE35623AC}">
      <dsp:nvSpPr>
        <dsp:cNvPr id="0" name=""/>
        <dsp:cNvSpPr/>
      </dsp:nvSpPr>
      <dsp:spPr>
        <a:xfrm>
          <a:off x="2711053" y="1354343"/>
          <a:ext cx="2218134" cy="1408515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46E8D9-2806-47C9-B391-9E111D6C49EA}">
      <dsp:nvSpPr>
        <dsp:cNvPr id="0" name=""/>
        <dsp:cNvSpPr/>
      </dsp:nvSpPr>
      <dsp:spPr>
        <a:xfrm>
          <a:off x="2957512" y="1588479"/>
          <a:ext cx="2218134" cy="14085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Protected identities are </a:t>
          </a:r>
          <a:r>
            <a:rPr lang="en-US" sz="1900" b="1" kern="1200" dirty="0"/>
            <a:t>private</a:t>
          </a:r>
        </a:p>
      </dsp:txBody>
      <dsp:txXfrm>
        <a:off x="2998766" y="1629733"/>
        <a:ext cx="2135626" cy="1326007"/>
      </dsp:txXfrm>
    </dsp:sp>
    <dsp:sp modelId="{A7E2626C-BF47-4557-BE90-1911D6B52588}">
      <dsp:nvSpPr>
        <dsp:cNvPr id="0" name=""/>
        <dsp:cNvSpPr/>
      </dsp:nvSpPr>
      <dsp:spPr>
        <a:xfrm>
          <a:off x="5422106" y="1354343"/>
          <a:ext cx="2218134" cy="1408515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1EC3EE-1028-4EB0-95C6-DE075290675D}">
      <dsp:nvSpPr>
        <dsp:cNvPr id="0" name=""/>
        <dsp:cNvSpPr/>
      </dsp:nvSpPr>
      <dsp:spPr>
        <a:xfrm>
          <a:off x="5668565" y="1588479"/>
          <a:ext cx="2218134" cy="14085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Identity</a:t>
          </a:r>
          <a:r>
            <a:rPr lang="en-US" sz="1900" kern="1200" dirty="0"/>
            <a:t> is more than a name</a:t>
          </a:r>
        </a:p>
      </dsp:txBody>
      <dsp:txXfrm>
        <a:off x="5709819" y="1629733"/>
        <a:ext cx="2135626" cy="13260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F329CD-A76D-4302-ACFC-E690DAF8499E}">
      <dsp:nvSpPr>
        <dsp:cNvPr id="0" name=""/>
        <dsp:cNvSpPr/>
      </dsp:nvSpPr>
      <dsp:spPr>
        <a:xfrm>
          <a:off x="0" y="373418"/>
          <a:ext cx="7886700" cy="1984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416560" rIns="61209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 dirty="0"/>
            <a:t>A tribal agency, facility, service provider, vulnerable adult, primary support person for a vulnerable adult, state licensing board, federal or state agency, the ombudsman for long-term care, or the ombudsman for mental health and developmental disabilities, and local county agencies</a:t>
          </a:r>
          <a:endParaRPr lang="en-US" sz="2000" kern="1200" dirty="0"/>
        </a:p>
      </dsp:txBody>
      <dsp:txXfrm>
        <a:off x="0" y="373418"/>
        <a:ext cx="7886700" cy="1984500"/>
      </dsp:txXfrm>
    </dsp:sp>
    <dsp:sp modelId="{6F0F2103-2455-4ECE-AF07-9577DD527E17}">
      <dsp:nvSpPr>
        <dsp:cNvPr id="0" name=""/>
        <dsp:cNvSpPr/>
      </dsp:nvSpPr>
      <dsp:spPr>
        <a:xfrm>
          <a:off x="394335" y="78218"/>
          <a:ext cx="552069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LEA may exchange not public data with: </a:t>
          </a:r>
        </a:p>
      </dsp:txBody>
      <dsp:txXfrm>
        <a:off x="423156" y="107039"/>
        <a:ext cx="5463048" cy="532758"/>
      </dsp:txXfrm>
    </dsp:sp>
    <dsp:sp modelId="{ABD8C346-188E-4B52-8C3D-D7649D58FEF6}">
      <dsp:nvSpPr>
        <dsp:cNvPr id="0" name=""/>
        <dsp:cNvSpPr/>
      </dsp:nvSpPr>
      <dsp:spPr>
        <a:xfrm>
          <a:off x="0" y="2761119"/>
          <a:ext cx="7886700" cy="151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416560" rIns="61209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/>
            <a:t>Prevent further maltreatment of a vulnerable adult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/>
            <a:t>Safeguard a vulnerable adult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 dirty="0"/>
            <a:t>For an investigation under §626.557</a:t>
          </a:r>
          <a:endParaRPr lang="en-US" sz="2000" kern="1200" dirty="0"/>
        </a:p>
      </dsp:txBody>
      <dsp:txXfrm>
        <a:off x="0" y="2761119"/>
        <a:ext cx="7886700" cy="1512000"/>
      </dsp:txXfrm>
    </dsp:sp>
    <dsp:sp modelId="{57243B24-D3E8-4054-AF5B-0299A0A0A564}">
      <dsp:nvSpPr>
        <dsp:cNvPr id="0" name=""/>
        <dsp:cNvSpPr/>
      </dsp:nvSpPr>
      <dsp:spPr>
        <a:xfrm>
          <a:off x="394335" y="2465919"/>
          <a:ext cx="552069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IF the data are pertinent and necessary to:</a:t>
          </a:r>
        </a:p>
      </dsp:txBody>
      <dsp:txXfrm>
        <a:off x="423156" y="2494740"/>
        <a:ext cx="5463048" cy="5327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F329CD-A76D-4302-ACFC-E690DAF8499E}">
      <dsp:nvSpPr>
        <dsp:cNvPr id="0" name=""/>
        <dsp:cNvSpPr/>
      </dsp:nvSpPr>
      <dsp:spPr>
        <a:xfrm>
          <a:off x="0" y="269201"/>
          <a:ext cx="8058150" cy="171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402" tIns="333248" rIns="62540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Local welfare agencies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Department of Health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Department of Human Services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Department of Education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State and local child mortality review panel</a:t>
          </a:r>
        </a:p>
      </dsp:txBody>
      <dsp:txXfrm>
        <a:off x="0" y="269201"/>
        <a:ext cx="8058150" cy="1713600"/>
      </dsp:txXfrm>
    </dsp:sp>
    <dsp:sp modelId="{6F0F2103-2455-4ECE-AF07-9577DD527E17}">
      <dsp:nvSpPr>
        <dsp:cNvPr id="0" name=""/>
        <dsp:cNvSpPr/>
      </dsp:nvSpPr>
      <dsp:spPr>
        <a:xfrm>
          <a:off x="402907" y="33041"/>
          <a:ext cx="5640705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3205" tIns="0" rIns="21320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LEA may exchange not public data with </a:t>
          </a:r>
        </a:p>
      </dsp:txBody>
      <dsp:txXfrm>
        <a:off x="425964" y="56098"/>
        <a:ext cx="5594591" cy="426206"/>
      </dsp:txXfrm>
    </dsp:sp>
    <dsp:sp modelId="{ABD8C346-188E-4B52-8C3D-D7649D58FEF6}">
      <dsp:nvSpPr>
        <dsp:cNvPr id="0" name=""/>
        <dsp:cNvSpPr/>
      </dsp:nvSpPr>
      <dsp:spPr>
        <a:xfrm>
          <a:off x="0" y="2305361"/>
          <a:ext cx="8058150" cy="115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402" tIns="333248" rIns="62540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Broad authority to share not public data includes active investigative data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The civil investigatory entity will maintain LE data as confidential/protected non-public until it is inactive. </a:t>
          </a:r>
        </a:p>
      </dsp:txBody>
      <dsp:txXfrm>
        <a:off x="0" y="2305361"/>
        <a:ext cx="8058150" cy="1159200"/>
      </dsp:txXfrm>
    </dsp:sp>
    <dsp:sp modelId="{57243B24-D3E8-4054-AF5B-0299A0A0A564}">
      <dsp:nvSpPr>
        <dsp:cNvPr id="0" name=""/>
        <dsp:cNvSpPr/>
      </dsp:nvSpPr>
      <dsp:spPr>
        <a:xfrm>
          <a:off x="402907" y="2069201"/>
          <a:ext cx="5640705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3205" tIns="0" rIns="21320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To coordinate investigations and avoid duplication </a:t>
          </a:r>
        </a:p>
      </dsp:txBody>
      <dsp:txXfrm>
        <a:off x="425964" y="2092258"/>
        <a:ext cx="5594591" cy="426206"/>
      </dsp:txXfrm>
    </dsp:sp>
    <dsp:sp modelId="{37D29060-5943-4C05-B2A9-478F2824BDA4}">
      <dsp:nvSpPr>
        <dsp:cNvPr id="0" name=""/>
        <dsp:cNvSpPr/>
      </dsp:nvSpPr>
      <dsp:spPr>
        <a:xfrm>
          <a:off x="0" y="3787121"/>
          <a:ext cx="805815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402" tIns="333248" rIns="62540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When a licensee has been found to have abused a student (§260E.12)</a:t>
          </a:r>
        </a:p>
      </dsp:txBody>
      <dsp:txXfrm>
        <a:off x="0" y="3787121"/>
        <a:ext cx="8058150" cy="680400"/>
      </dsp:txXfrm>
    </dsp:sp>
    <dsp:sp modelId="{17079011-62FD-428C-9809-414383264C56}">
      <dsp:nvSpPr>
        <dsp:cNvPr id="0" name=""/>
        <dsp:cNvSpPr/>
      </dsp:nvSpPr>
      <dsp:spPr>
        <a:xfrm>
          <a:off x="402907" y="3550961"/>
          <a:ext cx="5640705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3205" tIns="0" rIns="21320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Must notify PELSB (teacher licensure board)</a:t>
          </a:r>
        </a:p>
      </dsp:txBody>
      <dsp:txXfrm>
        <a:off x="425964" y="3574018"/>
        <a:ext cx="5594591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523" cy="466247"/>
          </a:xfrm>
          <a:prstGeom prst="rect">
            <a:avLst/>
          </a:prstGeom>
        </p:spPr>
        <p:txBody>
          <a:bodyPr vert="horz" lIns="91320" tIns="45660" rIns="91320" bIns="456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292" y="2"/>
            <a:ext cx="3037523" cy="466247"/>
          </a:xfrm>
          <a:prstGeom prst="rect">
            <a:avLst/>
          </a:prstGeom>
        </p:spPr>
        <p:txBody>
          <a:bodyPr vert="horz" lIns="91320" tIns="45660" rIns="91320" bIns="4566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154"/>
            <a:ext cx="3037523" cy="466247"/>
          </a:xfrm>
          <a:prstGeom prst="rect">
            <a:avLst/>
          </a:prstGeom>
        </p:spPr>
        <p:txBody>
          <a:bodyPr vert="horz" lIns="91320" tIns="45660" rIns="91320" bIns="456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292" y="8830154"/>
            <a:ext cx="3037523" cy="466247"/>
          </a:xfrm>
          <a:prstGeom prst="rect">
            <a:avLst/>
          </a:prstGeom>
        </p:spPr>
        <p:txBody>
          <a:bodyPr vert="horz" lIns="91320" tIns="45660" rIns="91320" bIns="45660" rtlCol="0" anchor="b"/>
          <a:lstStyle>
            <a:lvl1pPr algn="r">
              <a:defRPr sz="1200"/>
            </a:lvl1pPr>
          </a:lstStyle>
          <a:p>
            <a:fld id="{39437189-6E98-4F17-AD6B-131E22FA5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5211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5" tIns="46583" rIns="93165" bIns="465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5" tIns="46583" rIns="93165" bIns="4658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5" tIns="46583" rIns="93165" bIns="46583" rtlCol="0" anchor="b"/>
          <a:lstStyle>
            <a:lvl1pPr algn="r">
              <a:defRPr sz="1200"/>
            </a:lvl1pPr>
          </a:lstStyle>
          <a:p>
            <a:fld id="{EF994E05-2F65-4857-A130-DF0CAE61F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0815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F08466-AEA7-4FC0-9459-6A32F61DA297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291F0-AA1B-42B1-B7B1-67A38EAEA5B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42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1DBC5-EF2D-4728-A232-621D8E5309D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54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94E05-2F65-4857-A130-DF0CAE61F394}" type="slidenum">
              <a:rPr lang="en-US" smtClean="0"/>
              <a:t>11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909F00-F75D-4615-9BCE-807E2B10CEB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14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F572DE-C182-4D14-89F1-74D419FB500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71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F2E2C8-1BBF-4B36-B301-35E30240F4F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5539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A6D5DC-EBA3-456F-8EE3-D79EDB1A8D2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067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322DC-373B-4808-AE3B-9330037E647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771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A972BF-7620-4993-9E6B-78A40BD6C9B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934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35ECE6-854D-4BB3-B68D-E2846C8E8DE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864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EDE71F-04FC-43B1-A07C-B3A855DED22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756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59EF1E-C161-47E4-8D69-1C1400D748D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57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3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303">
              <a:defRPr/>
            </a:pPr>
            <a:fld id="{F9F08466-AEA7-4FC0-9459-6A32F61DA297}" type="slidenum">
              <a:rPr lang="en-US">
                <a:solidFill>
                  <a:prstClr val="black"/>
                </a:solidFill>
                <a:latin typeface="Calibri"/>
              </a:rPr>
              <a:pPr defTabSz="913303">
                <a:defRPr/>
              </a:pPr>
              <a:t>20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A57073-6E17-43AD-8C12-073A173CBAF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081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94E05-2F65-4857-A130-DF0CAE61F394}" type="slidenum">
              <a:rPr lang="en-US" smtClean="0"/>
              <a:t>21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257A56-0CB7-484A-B460-8E489A28936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152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FB038-9E22-BDD2-01BD-E1742ABCF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336DDC-453D-155B-3E9A-775B85A4C4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338E2E-9E7E-ADD6-3FC0-4DC941E35E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AB3B5-CBFE-5869-75B0-5D8A0D09F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E7D2DC-338E-A8BF-1C28-43124EA5FFF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580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9AB88B-63D0-EB5E-4CC8-7314D0127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8DE164-C12C-25EE-A362-35AE29A52B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05441C-65F4-C796-2EBE-46A4E3F897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E76B3-274B-AF0F-582F-E11C769CD3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25E63-32FE-C047-CC69-60382AC9515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7725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DA126-4C43-4262-A615-13DD8A68FD1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922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94E05-2F65-4857-A130-DF0CAE61F39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302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540BE2-37F2-462B-A640-F4E18779191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087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177E73-3A36-44C9-B6C7-F654F8DEFD5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508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303">
              <a:defRPr/>
            </a:pPr>
            <a:fld id="{F9F08466-AEA7-4FC0-9459-6A32F61DA297}" type="slidenum">
              <a:rPr lang="en-US">
                <a:solidFill>
                  <a:prstClr val="black"/>
                </a:solidFill>
                <a:latin typeface="Calibri"/>
              </a:rPr>
              <a:pPr defTabSz="913303">
                <a:defRPr/>
              </a:pPr>
              <a:t>29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F48FF4-E5E0-4ED3-A60F-13F59A18D62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3083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136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7794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8556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94E05-2F65-4857-A130-DF0CAE61F39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038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94E05-2F65-4857-A130-DF0CAE61F39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713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873684-CE33-4ED8-81B9-109AEA709C2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4714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F08466-AEA7-4FC0-9459-6A32F61DA297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9F60D-332B-4158-BDF7-5DED7CD9C20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727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94E05-2F65-4857-A130-DF0CAE61F39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97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94E05-2F65-4857-A130-DF0CAE61F39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324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1141413"/>
            <a:ext cx="4108450" cy="3082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994E05-2F65-4857-A130-DF0CAE61F394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2949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0F0561-8B5D-7C78-B96C-F70E02D1D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B1CEA8-B7BF-20BF-13EA-EB7A87293A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0013" y="1141413"/>
            <a:ext cx="4108450" cy="30829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1264B6-FCF8-DE42-6705-3E911D7F17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sz="1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A1DB27-C1FB-773E-E6C3-EBA72B2F5A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994E05-2F65-4857-A130-DF0CAE61F394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2761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DA3E59-E202-DA6C-D824-F42692CC47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9E843B-9A4E-3FEC-3EE5-E5ECDEAA02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0013" y="1141413"/>
            <a:ext cx="4108450" cy="30829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BE1B81-93CE-06F1-0354-F590701165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CD7969-CD67-11F3-86CC-B5FBD78870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994E05-2F65-4857-A130-DF0CAE61F394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311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7634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BD6C4-F1F6-425E-5EBA-8E7D1C1EF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F77748-8AE3-C0DA-FE68-83FF2ED72C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0013" y="1141413"/>
            <a:ext cx="4108450" cy="30829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31D6BD-19FB-51F6-336F-669415DB48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CA2C00-D528-5B52-349E-24F6D7DAD6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994E05-2F65-4857-A130-DF0CAE61F394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4854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July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94E05-2F65-4857-A130-DF0CAE61F39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089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F4A326-86F7-AEA3-CF27-C1BA6C74A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C303CB-C8FF-8F42-86F5-13D2F01894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F77171-7C64-C22C-99FD-45DD88E64E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D94E3B-8D4B-85B6-76E6-79AF8290A1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D78849-B21A-1B14-8696-1CF1E6AB9FBC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November 2018</a:t>
            </a:r>
          </a:p>
        </p:txBody>
      </p:sp>
    </p:spTree>
    <p:extLst>
      <p:ext uri="{BB962C8B-B14F-4D97-AF65-F5344CB8AC3E}">
        <p14:creationId xmlns:p14="http://schemas.microsoft.com/office/powerpoint/2010/main" val="345904862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November 2018</a:t>
            </a:r>
          </a:p>
        </p:txBody>
      </p:sp>
    </p:spTree>
    <p:extLst>
      <p:ext uri="{BB962C8B-B14F-4D97-AF65-F5344CB8AC3E}">
        <p14:creationId xmlns:p14="http://schemas.microsoft.com/office/powerpoint/2010/main" val="116485562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769D3-F86E-93EB-E626-E87770158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02BFC9-1056-6972-2B8D-5203B6F383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830C9B-47D6-B217-6E8C-4AD19861D5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65A7DF-F50A-3D44-416D-BF92BA3578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3F4D90-6DDE-E926-B293-7D6008B181F3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November 2018</a:t>
            </a:r>
          </a:p>
        </p:txBody>
      </p:sp>
    </p:spTree>
    <p:extLst>
      <p:ext uri="{BB962C8B-B14F-4D97-AF65-F5344CB8AC3E}">
        <p14:creationId xmlns:p14="http://schemas.microsoft.com/office/powerpoint/2010/main" val="386778495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4900AA-692C-4DD1-2A9D-A68639F4E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E9B039-9333-F440-65E4-49DD6BE6D3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DE2F0A-887D-5618-F899-9DEC3738E2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9823C-0AD8-87D6-0ADA-A66CC32DD4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D7E7C5-F091-CA96-5C2A-23991B65D24B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November 2018</a:t>
            </a:r>
          </a:p>
        </p:txBody>
      </p:sp>
    </p:spTree>
    <p:extLst>
      <p:ext uri="{BB962C8B-B14F-4D97-AF65-F5344CB8AC3E}">
        <p14:creationId xmlns:p14="http://schemas.microsoft.com/office/powerpoint/2010/main" val="245818255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EDA09-4E3E-A746-E864-CE1DB6122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727964-7E79-DA75-190C-F35D767544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90FDD9-0A0A-A7FC-1180-FED5F4F4F7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13167-4F66-1BCD-30F8-56DD65E037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B8BFC5-FBC7-6973-5103-40E542D93B7E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November 2018</a:t>
            </a:r>
          </a:p>
        </p:txBody>
      </p:sp>
    </p:spTree>
    <p:extLst>
      <p:ext uri="{BB962C8B-B14F-4D97-AF65-F5344CB8AC3E}">
        <p14:creationId xmlns:p14="http://schemas.microsoft.com/office/powerpoint/2010/main" val="402802833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007B1-1F5F-AB3F-41E3-56B7C3F16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EA2C92-2B9A-453F-370B-2F522C3209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E53833-F102-96AA-0F31-BBFE0216EA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5D96D-8E7B-048A-3BBE-354B393523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E52820-332F-D7EA-7974-00C85EE17F8E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November 2018</a:t>
            </a:r>
          </a:p>
        </p:txBody>
      </p:sp>
    </p:spTree>
    <p:extLst>
      <p:ext uri="{BB962C8B-B14F-4D97-AF65-F5344CB8AC3E}">
        <p14:creationId xmlns:p14="http://schemas.microsoft.com/office/powerpoint/2010/main" val="32154608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FF2A7-98F0-45AA-AE0F-2ACE0FEE23A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71894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94E05-2F65-4857-A130-DF0CAE61F394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17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ECFD9E-C562-0AC7-EDA6-BC1F01D6D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BF07F8-8DA8-D4C9-07F0-43DB360054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DDDDBD-184C-1F7D-1CC6-1DB36638E4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8000A1-D5A1-E478-5CE8-43F3C627AF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994E05-2F65-4857-A130-DF0CAE61F3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312DA-25CC-681D-7FE4-EFD8E285619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53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3BCC9D-825F-4479-A3DB-DA1F82F88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8D26F-147B-482A-B616-9313BD9EDE9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48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8836D5-98B6-423A-8C43-91997714B3E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50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30FDE-2A9D-45FF-95B4-CC5AD7529A3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759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DBDA7-E366-40C7-A2C9-3908D8B2355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549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5"/>
            <a:ext cx="9144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27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7"/>
            <a:ext cx="9144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0" y="5503407"/>
            <a:ext cx="4940300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750"/>
              </a:spcAft>
              <a:buNone/>
              <a:defRPr sz="1350" baseline="0"/>
            </a:lvl1pPr>
          </a:lstStyle>
          <a:p>
            <a:r>
              <a:rPr lang="en-US" sz="1350" dirty="0" err="1"/>
              <a:t>Firstname</a:t>
            </a:r>
            <a:r>
              <a:rPr lang="en-US" sz="1350" dirty="0"/>
              <a:t> </a:t>
            </a:r>
            <a:r>
              <a:rPr lang="en-US" sz="1350" dirty="0" err="1"/>
              <a:t>Lastname</a:t>
            </a:r>
            <a:r>
              <a:rPr lang="en-US" sz="1350" dirty="0"/>
              <a:t> | Job Title</a:t>
            </a:r>
          </a:p>
          <a:p>
            <a:r>
              <a:rPr lang="en-US" sz="135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65" y="1798682"/>
            <a:ext cx="5796669" cy="91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634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9144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4262718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514350" indent="-1714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1875">
                <a:solidFill>
                  <a:schemeClr val="bg1"/>
                </a:solidFill>
              </a:defRPr>
            </a:lvl1pPr>
            <a:lvl2pPr marL="857250" indent="-171450">
              <a:lnSpc>
                <a:spcPct val="100000"/>
              </a:lnSpc>
              <a:buClr>
                <a:schemeClr val="accent2"/>
              </a:buClr>
              <a:defRPr sz="1575">
                <a:solidFill>
                  <a:schemeClr val="bg1"/>
                </a:solidFill>
              </a:defRPr>
            </a:lvl2pPr>
            <a:lvl3pPr marL="1200150" indent="-171450">
              <a:lnSpc>
                <a:spcPct val="100000"/>
              </a:lnSpc>
              <a:buClr>
                <a:schemeClr val="accent2"/>
              </a:buClr>
              <a:defRPr sz="1275">
                <a:solidFill>
                  <a:schemeClr val="bg1"/>
                </a:solidFill>
              </a:defRPr>
            </a:lvl3pPr>
            <a:lvl4pPr marL="1543050" indent="-171450">
              <a:lnSpc>
                <a:spcPct val="100000"/>
              </a:lnSpc>
              <a:buClr>
                <a:schemeClr val="accent2"/>
              </a:buClr>
              <a:defRPr sz="1275">
                <a:solidFill>
                  <a:schemeClr val="bg1"/>
                </a:solidFill>
              </a:defRPr>
            </a:lvl4pPr>
            <a:lvl5pPr marL="1885950" indent="-171450">
              <a:lnSpc>
                <a:spcPct val="100000"/>
              </a:lnSpc>
              <a:buClr>
                <a:schemeClr val="accent2"/>
              </a:buClr>
              <a:defRPr sz="12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476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9144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4262718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514350" indent="-1714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857250" indent="-17145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200150" indent="-17145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1543050" indent="-17145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1885950" indent="-17145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032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836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196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870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49" y="6356351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486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4676215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847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4676215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049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4676215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49" y="6356351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181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981899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6290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734632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566173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864515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96056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994398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825939" y="4341161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122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5"/>
            <a:ext cx="9144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2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7"/>
            <a:ext cx="9144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0" y="5512601"/>
            <a:ext cx="4940300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750"/>
              </a:spcAft>
              <a:buNone/>
              <a:defRPr sz="1350" baseline="0"/>
            </a:lvl1pPr>
          </a:lstStyle>
          <a:p>
            <a:r>
              <a:rPr lang="en-US" sz="1350" dirty="0" err="1"/>
              <a:t>Firstname</a:t>
            </a:r>
            <a:r>
              <a:rPr lang="en-US" sz="1350" dirty="0"/>
              <a:t> </a:t>
            </a:r>
            <a:r>
              <a:rPr lang="en-US" sz="1350" dirty="0" err="1"/>
              <a:t>Lastname</a:t>
            </a:r>
            <a:r>
              <a:rPr lang="en-US" sz="1350" dirty="0"/>
              <a:t> | Job Title</a:t>
            </a:r>
          </a:p>
          <a:p>
            <a:r>
              <a:rPr lang="en-US" sz="135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308" y="1773837"/>
            <a:ext cx="5361384" cy="85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921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179610" y="1964392"/>
            <a:ext cx="1749143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101919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18406" y="1964392"/>
            <a:ext cx="1738398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534177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050663" y="1964392"/>
            <a:ext cx="1738398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966434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6084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981899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6290" y="4345147"/>
            <a:ext cx="1906858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734632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566173" y="4345147"/>
            <a:ext cx="1906858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864515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96056" y="4345147"/>
            <a:ext cx="1906858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994398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825939" y="4341161"/>
            <a:ext cx="1906858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328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674772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1674773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4749" y="3939362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157413" y="3939362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4" y="1674772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1674773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49854" y="3939362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02517" y="3939361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0702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674772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1674773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4749" y="3939362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157413" y="3939362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4" y="1674772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1674773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49854" y="3939362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02517" y="393936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6546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2571730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4" y="2571730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7437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2800329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2800330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4" y="2800329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2800330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1414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9144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68579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236965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9144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9144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261241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0"/>
            <a:ext cx="9144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27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9144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575725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1524000" y="2233263"/>
            <a:ext cx="6096000" cy="296675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41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9144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4773020"/>
            <a:ext cx="9144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1" y="5041204"/>
            <a:ext cx="4940300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350" baseline="0"/>
            </a:lvl1pPr>
          </a:lstStyle>
          <a:p>
            <a:r>
              <a:rPr lang="en-US" sz="1350" dirty="0" err="1"/>
              <a:t>Firstname</a:t>
            </a:r>
            <a:r>
              <a:rPr lang="en-US" sz="1350" dirty="0"/>
              <a:t> </a:t>
            </a:r>
            <a:r>
              <a:rPr lang="en-US" sz="1350" dirty="0" err="1"/>
              <a:t>Lastname</a:t>
            </a:r>
            <a:r>
              <a:rPr lang="en-US" sz="1350" dirty="0"/>
              <a:t> | Job Title</a:t>
            </a:r>
          </a:p>
          <a:p>
            <a:r>
              <a:rPr lang="en-US" sz="1350" dirty="0"/>
              <a:t>Date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171" y="6138333"/>
            <a:ext cx="4190735" cy="365125"/>
          </a:xfrm>
          <a:prstGeom prst="rect">
            <a:avLst/>
          </a:prstGeom>
        </p:spPr>
        <p:txBody>
          <a:bodyPr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338073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95" y="6164033"/>
            <a:ext cx="2106032" cy="33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8131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1524000" y="2233263"/>
            <a:ext cx="6096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6891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3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2" y="3211514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6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1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9794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3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2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21" y="1365204"/>
            <a:ext cx="7916772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36180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11923" y="287066"/>
            <a:ext cx="2641445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982" y="3211514"/>
            <a:ext cx="2641387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6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1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>
          <a:xfrm>
            <a:off x="628650" y="6356351"/>
            <a:ext cx="1018943" cy="365125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7418349" y="6356351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1678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921" y="1365204"/>
            <a:ext cx="7916772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3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2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28617688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3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2" y="3211514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639" y="434837"/>
            <a:ext cx="5121496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1" y="691883"/>
            <a:ext cx="4725590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8848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3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2" y="3211514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6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1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0350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21" y="1365204"/>
            <a:ext cx="7916772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3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2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39711227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>
          <a:xfrm>
            <a:off x="650165" y="601818"/>
            <a:ext cx="78867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40802" y="1438508"/>
            <a:ext cx="7116184" cy="2219093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375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40802" y="4126417"/>
            <a:ext cx="7116184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570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>
          <a:xfrm>
            <a:off x="650165" y="601818"/>
            <a:ext cx="78867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040802" y="1438508"/>
            <a:ext cx="7116184" cy="2219093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375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40802" y="4126417"/>
            <a:ext cx="7116184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120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386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628650" y="1335089"/>
            <a:ext cx="7886700" cy="48418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0171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9968" y="685800"/>
            <a:ext cx="41148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1756172" algn="l"/>
                <a:tab pos="2827735" algn="l"/>
              </a:tabLst>
              <a:defRPr sz="412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0193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90298" y="912530"/>
            <a:ext cx="3496041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337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58612" y="524007"/>
            <a:ext cx="1616475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75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938251" y="3581845"/>
            <a:ext cx="1978484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75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0764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24607" y="1609867"/>
            <a:ext cx="5694788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750"/>
              </a:spcAft>
              <a:tabLst>
                <a:tab pos="2827735" algn="l"/>
              </a:tabLst>
              <a:defRPr sz="52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</a:t>
            </a:r>
            <a:br>
              <a:rPr lang="en-US" dirty="0"/>
            </a:br>
            <a:r>
              <a:rPr lang="en-US" dirty="0"/>
              <a:t>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0626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389686"/>
            <a:ext cx="7886700" cy="1340989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0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9592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389686"/>
            <a:ext cx="9144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0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2286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edit background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389686"/>
            <a:ext cx="7886700" cy="1340989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0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6167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8104" y="624469"/>
            <a:ext cx="3898746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45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54099" y="0"/>
            <a:ext cx="2989660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0000" i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7613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8104" y="624469"/>
            <a:ext cx="3898746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45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54099" y="0"/>
            <a:ext cx="2989660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0000" i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6689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212734"/>
            <a:ext cx="7886700" cy="1472163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684897"/>
            <a:ext cx="78867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879" y="595566"/>
            <a:ext cx="2900940" cy="46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2715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9144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521123"/>
            <a:ext cx="78867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386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470" y="595566"/>
            <a:ext cx="2900940" cy="46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7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5"/>
            <a:ext cx="9144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7"/>
            <a:ext cx="9144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1" y="5644884"/>
            <a:ext cx="4940300" cy="440970"/>
          </a:xfrm>
        </p:spPr>
        <p:txBody>
          <a:bodyPr>
            <a:normAutofit/>
          </a:bodyPr>
          <a:lstStyle>
            <a:lvl1pPr marL="0" indent="0" algn="ctr">
              <a:buNone/>
              <a:defRPr sz="1350" baseline="0"/>
            </a:lvl1pPr>
          </a:lstStyle>
          <a:p>
            <a:r>
              <a:rPr lang="en-US" sz="1350" dirty="0" err="1"/>
              <a:t>Firstname</a:t>
            </a:r>
            <a:r>
              <a:rPr lang="en-US" sz="1350" dirty="0"/>
              <a:t> </a:t>
            </a:r>
            <a:r>
              <a:rPr lang="en-US" sz="1350" dirty="0" err="1"/>
              <a:t>Lastname</a:t>
            </a:r>
            <a:r>
              <a:rPr lang="en-US" sz="1350" dirty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9144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879" y="360302"/>
            <a:ext cx="2900940" cy="46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9668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5"/>
            <a:ext cx="9144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27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7"/>
            <a:ext cx="9144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0" y="5503407"/>
            <a:ext cx="4940300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750"/>
              </a:spcAft>
              <a:buNone/>
              <a:defRPr sz="1350" baseline="0"/>
            </a:lvl1pPr>
          </a:lstStyle>
          <a:p>
            <a:r>
              <a:rPr lang="en-US" sz="1350" dirty="0" err="1"/>
              <a:t>Firstname</a:t>
            </a:r>
            <a:r>
              <a:rPr lang="en-US" sz="1350" dirty="0"/>
              <a:t> </a:t>
            </a:r>
            <a:r>
              <a:rPr lang="en-US" sz="1350" dirty="0" err="1"/>
              <a:t>Lastname</a:t>
            </a:r>
            <a:r>
              <a:rPr lang="en-US" sz="1350" dirty="0"/>
              <a:t> | Job Title</a:t>
            </a:r>
          </a:p>
          <a:p>
            <a:r>
              <a:rPr lang="en-US" sz="135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65" y="1798682"/>
            <a:ext cx="5796669" cy="91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807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5"/>
            <a:ext cx="9144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2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7"/>
            <a:ext cx="9144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0" y="5512601"/>
            <a:ext cx="4940300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750"/>
              </a:spcAft>
              <a:buNone/>
              <a:defRPr sz="1350" baseline="0"/>
            </a:lvl1pPr>
          </a:lstStyle>
          <a:p>
            <a:r>
              <a:rPr lang="en-US" sz="1350" dirty="0" err="1"/>
              <a:t>Firstname</a:t>
            </a:r>
            <a:r>
              <a:rPr lang="en-US" sz="1350" dirty="0"/>
              <a:t> </a:t>
            </a:r>
            <a:r>
              <a:rPr lang="en-US" sz="1350" dirty="0" err="1"/>
              <a:t>Lastname</a:t>
            </a:r>
            <a:r>
              <a:rPr lang="en-US" sz="1350" dirty="0"/>
              <a:t> | Job Title</a:t>
            </a:r>
          </a:p>
          <a:p>
            <a:r>
              <a:rPr lang="en-US" sz="135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308" y="1773837"/>
            <a:ext cx="5361384" cy="85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6444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9144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4773020"/>
            <a:ext cx="9144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1" y="5041204"/>
            <a:ext cx="4940300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350" baseline="0"/>
            </a:lvl1pPr>
          </a:lstStyle>
          <a:p>
            <a:r>
              <a:rPr lang="en-US" sz="1350" dirty="0" err="1"/>
              <a:t>Firstname</a:t>
            </a:r>
            <a:r>
              <a:rPr lang="en-US" sz="1350" dirty="0"/>
              <a:t> </a:t>
            </a:r>
            <a:r>
              <a:rPr lang="en-US" sz="1350" dirty="0" err="1"/>
              <a:t>Lastname</a:t>
            </a:r>
            <a:r>
              <a:rPr lang="en-US" sz="1350" dirty="0"/>
              <a:t> | Job Title</a:t>
            </a:r>
          </a:p>
          <a:p>
            <a:r>
              <a:rPr lang="en-US" sz="1350" dirty="0"/>
              <a:t>Date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171" y="6138333"/>
            <a:ext cx="4190735" cy="365125"/>
          </a:xfrm>
          <a:prstGeom prst="rect">
            <a:avLst/>
          </a:prstGeom>
        </p:spPr>
        <p:txBody>
          <a:bodyPr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338073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95" y="6164033"/>
            <a:ext cx="2106032" cy="33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9890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386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628650" y="1335089"/>
            <a:ext cx="7886700" cy="48418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491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5"/>
            <a:ext cx="9144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7"/>
            <a:ext cx="9144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1" y="5644884"/>
            <a:ext cx="4940300" cy="440970"/>
          </a:xfrm>
        </p:spPr>
        <p:txBody>
          <a:bodyPr>
            <a:normAutofit/>
          </a:bodyPr>
          <a:lstStyle>
            <a:lvl1pPr marL="0" indent="0" algn="ctr">
              <a:buNone/>
              <a:defRPr sz="1350" baseline="0"/>
            </a:lvl1pPr>
          </a:lstStyle>
          <a:p>
            <a:r>
              <a:rPr lang="en-US" sz="1350" dirty="0" err="1"/>
              <a:t>Firstname</a:t>
            </a:r>
            <a:r>
              <a:rPr lang="en-US" sz="1350" dirty="0"/>
              <a:t> </a:t>
            </a:r>
            <a:r>
              <a:rPr lang="en-US" sz="1350" dirty="0" err="1"/>
              <a:t>Lastname</a:t>
            </a:r>
            <a:r>
              <a:rPr lang="en-US" sz="1350" dirty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9144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879" y="360302"/>
            <a:ext cx="2900940" cy="46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2060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1198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5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94625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78BE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9680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5281"/>
            <a:ext cx="7886700" cy="4841682"/>
          </a:xfrm>
          <a:solidFill>
            <a:schemeClr val="bg1"/>
          </a:solidFill>
        </p:spPr>
        <p:txBody>
          <a:bodyPr lIns="228600" tIns="548640" rIns="274320"/>
          <a:lstStyle>
            <a:lvl1pPr marL="257175" indent="-257175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75"/>
            </a:lvl1pPr>
            <a:lvl2pPr marL="600075" indent="-257175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575"/>
            </a:lvl2pPr>
            <a:lvl3pPr marL="900113" indent="-214313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75"/>
            </a:lvl3pPr>
            <a:lvl4pPr marL="1243013" indent="-214313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75"/>
            </a:lvl4pPr>
            <a:lvl5pPr marL="1585913" indent="-214313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7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6629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5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94625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6504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9144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4262718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514350" indent="-1714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1875">
                <a:solidFill>
                  <a:schemeClr val="bg1"/>
                </a:solidFill>
              </a:defRPr>
            </a:lvl1pPr>
            <a:lvl2pPr marL="857250" indent="-171450">
              <a:lnSpc>
                <a:spcPct val="100000"/>
              </a:lnSpc>
              <a:buClr>
                <a:schemeClr val="accent2"/>
              </a:buClr>
              <a:defRPr sz="1575">
                <a:solidFill>
                  <a:schemeClr val="bg1"/>
                </a:solidFill>
              </a:defRPr>
            </a:lvl2pPr>
            <a:lvl3pPr marL="1200150" indent="-171450">
              <a:lnSpc>
                <a:spcPct val="100000"/>
              </a:lnSpc>
              <a:buClr>
                <a:schemeClr val="accent2"/>
              </a:buClr>
              <a:defRPr sz="1275">
                <a:solidFill>
                  <a:schemeClr val="bg1"/>
                </a:solidFill>
              </a:defRPr>
            </a:lvl3pPr>
            <a:lvl4pPr marL="1543050" indent="-171450">
              <a:lnSpc>
                <a:spcPct val="100000"/>
              </a:lnSpc>
              <a:buClr>
                <a:schemeClr val="accent2"/>
              </a:buClr>
              <a:defRPr sz="1275">
                <a:solidFill>
                  <a:schemeClr val="bg1"/>
                </a:solidFill>
              </a:defRPr>
            </a:lvl4pPr>
            <a:lvl5pPr marL="1885950" indent="-171450">
              <a:lnSpc>
                <a:spcPct val="100000"/>
              </a:lnSpc>
              <a:buClr>
                <a:schemeClr val="accent2"/>
              </a:buClr>
              <a:defRPr sz="12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135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12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9144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4262718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514350" indent="-1714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857250" indent="-17145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200150" indent="-17145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1543050" indent="-17145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1885950" indent="-17145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8756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837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7568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3097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49" y="6356351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5675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4676215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5977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4676215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845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4676215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49" y="6356351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2769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981899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6290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734632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566173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864515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96056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994398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825939" y="4341161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8616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179610" y="1964392"/>
            <a:ext cx="1749143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101919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18406" y="1964392"/>
            <a:ext cx="1738398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534177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050663" y="1964392"/>
            <a:ext cx="1738398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966434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386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5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94625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78BE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52983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981899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6290" y="4345147"/>
            <a:ext cx="1906858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734632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566173" y="4345147"/>
            <a:ext cx="1906858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864515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96056" y="4345147"/>
            <a:ext cx="1906858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994398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825939" y="4341161"/>
            <a:ext cx="1906858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4558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674772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1674773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4749" y="3939362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157413" y="3939362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4" y="1674772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1674773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49854" y="3939362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02517" y="3939361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1990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674772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1674773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4749" y="3939362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157413" y="3939362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4" y="1674772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1674773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49854" y="3939362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02517" y="393936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7250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2571730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4" y="2571730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1651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2800329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2800330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4" y="2800329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2800330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30988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9144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68579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212972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9144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9144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8650785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0"/>
            <a:ext cx="9144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27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9144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056375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1524000" y="2233263"/>
            <a:ext cx="6096000" cy="296675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396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1524000" y="2233263"/>
            <a:ext cx="6096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200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5281"/>
            <a:ext cx="7886700" cy="4841682"/>
          </a:xfrm>
          <a:solidFill>
            <a:schemeClr val="bg1"/>
          </a:solidFill>
        </p:spPr>
        <p:txBody>
          <a:bodyPr lIns="228600" tIns="548640" rIns="274320"/>
          <a:lstStyle>
            <a:lvl1pPr marL="257175" indent="-257175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75"/>
            </a:lvl1pPr>
            <a:lvl2pPr marL="600075" indent="-257175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575"/>
            </a:lvl2pPr>
            <a:lvl3pPr marL="900113" indent="-214313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75"/>
            </a:lvl3pPr>
            <a:lvl4pPr marL="1243013" indent="-214313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75"/>
            </a:lvl4pPr>
            <a:lvl5pPr marL="1585913" indent="-214313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7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96272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3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2" y="3211514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6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1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97347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3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2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21" y="1365204"/>
            <a:ext cx="7916772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45093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11923" y="287066"/>
            <a:ext cx="2641445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982" y="3211514"/>
            <a:ext cx="2641387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6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1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>
          <a:xfrm>
            <a:off x="628650" y="6356351"/>
            <a:ext cx="1018943" cy="365125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7418349" y="6356351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72363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921" y="1365204"/>
            <a:ext cx="7916772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3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2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41633160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3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2" y="3211514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639" y="434837"/>
            <a:ext cx="5121496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1" y="691883"/>
            <a:ext cx="4725590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66185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3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2" y="3211514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6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1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23267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21" y="1365204"/>
            <a:ext cx="7916772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3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2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9012302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>
          <a:xfrm>
            <a:off x="650165" y="601818"/>
            <a:ext cx="78867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40802" y="1438508"/>
            <a:ext cx="7116184" cy="2219093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375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40802" y="4126417"/>
            <a:ext cx="7116184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58517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>
          <a:xfrm>
            <a:off x="650165" y="601818"/>
            <a:ext cx="78867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040802" y="1438508"/>
            <a:ext cx="7116184" cy="2219093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375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40802" y="4126417"/>
            <a:ext cx="7116184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41736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9968" y="685800"/>
            <a:ext cx="41148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1756172" algn="l"/>
                <a:tab pos="2827735" algn="l"/>
              </a:tabLst>
              <a:defRPr sz="412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802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5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94625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48558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90298" y="912530"/>
            <a:ext cx="3496041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337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58612" y="524007"/>
            <a:ext cx="1616475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75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938251" y="3581845"/>
            <a:ext cx="1978484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75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50887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24607" y="1609867"/>
            <a:ext cx="5694788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750"/>
              </a:spcAft>
              <a:tabLst>
                <a:tab pos="2827735" algn="l"/>
              </a:tabLst>
              <a:defRPr sz="52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</a:t>
            </a:r>
            <a:br>
              <a:rPr lang="en-US" dirty="0"/>
            </a:br>
            <a:r>
              <a:rPr lang="en-US" dirty="0"/>
              <a:t>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18613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389686"/>
            <a:ext cx="7886700" cy="1340989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0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12187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389686"/>
            <a:ext cx="9144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0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83292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edit background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389686"/>
            <a:ext cx="7886700" cy="1340989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0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06091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8104" y="624469"/>
            <a:ext cx="3898746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45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54099" y="0"/>
            <a:ext cx="2989660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0000" i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24226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8104" y="624469"/>
            <a:ext cx="3898746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45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54099" y="0"/>
            <a:ext cx="2989660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0000" i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10169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212734"/>
            <a:ext cx="7886700" cy="1472163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684897"/>
            <a:ext cx="78867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879" y="595566"/>
            <a:ext cx="2900940" cy="46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88125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9144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521123"/>
            <a:ext cx="78867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386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470" y="595566"/>
            <a:ext cx="2900940" cy="46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80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26" Type="http://schemas.openxmlformats.org/officeDocument/2006/relationships/slideLayout" Target="../slideLayouts/slideLayout75.xml"/><Relationship Id="rId39" Type="http://schemas.openxmlformats.org/officeDocument/2006/relationships/slideLayout" Target="../slideLayouts/slideLayout88.xml"/><Relationship Id="rId3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70.xml"/><Relationship Id="rId34" Type="http://schemas.openxmlformats.org/officeDocument/2006/relationships/slideLayout" Target="../slideLayouts/slideLayout83.xml"/><Relationship Id="rId42" Type="http://schemas.openxmlformats.org/officeDocument/2006/relationships/slideLayout" Target="../slideLayouts/slideLayout91.xml"/><Relationship Id="rId47" Type="http://schemas.openxmlformats.org/officeDocument/2006/relationships/slideLayout" Target="../slideLayouts/slideLayout96.xml"/><Relationship Id="rId50" Type="http://schemas.openxmlformats.org/officeDocument/2006/relationships/theme" Target="../theme/theme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5" Type="http://schemas.openxmlformats.org/officeDocument/2006/relationships/slideLayout" Target="../slideLayouts/slideLayout74.xml"/><Relationship Id="rId33" Type="http://schemas.openxmlformats.org/officeDocument/2006/relationships/slideLayout" Target="../slideLayouts/slideLayout82.xml"/><Relationship Id="rId38" Type="http://schemas.openxmlformats.org/officeDocument/2006/relationships/slideLayout" Target="../slideLayouts/slideLayout87.xml"/><Relationship Id="rId46" Type="http://schemas.openxmlformats.org/officeDocument/2006/relationships/slideLayout" Target="../slideLayouts/slideLayout95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slideLayout" Target="../slideLayouts/slideLayout69.xml"/><Relationship Id="rId29" Type="http://schemas.openxmlformats.org/officeDocument/2006/relationships/slideLayout" Target="../slideLayouts/slideLayout78.xml"/><Relationship Id="rId41" Type="http://schemas.openxmlformats.org/officeDocument/2006/relationships/slideLayout" Target="../slideLayouts/slideLayout90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24" Type="http://schemas.openxmlformats.org/officeDocument/2006/relationships/slideLayout" Target="../slideLayouts/slideLayout73.xml"/><Relationship Id="rId32" Type="http://schemas.openxmlformats.org/officeDocument/2006/relationships/slideLayout" Target="../slideLayouts/slideLayout81.xml"/><Relationship Id="rId37" Type="http://schemas.openxmlformats.org/officeDocument/2006/relationships/slideLayout" Target="../slideLayouts/slideLayout86.xml"/><Relationship Id="rId40" Type="http://schemas.openxmlformats.org/officeDocument/2006/relationships/slideLayout" Target="../slideLayouts/slideLayout89.xml"/><Relationship Id="rId45" Type="http://schemas.openxmlformats.org/officeDocument/2006/relationships/slideLayout" Target="../slideLayouts/slideLayout94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23" Type="http://schemas.openxmlformats.org/officeDocument/2006/relationships/slideLayout" Target="../slideLayouts/slideLayout72.xml"/><Relationship Id="rId28" Type="http://schemas.openxmlformats.org/officeDocument/2006/relationships/slideLayout" Target="../slideLayouts/slideLayout77.xml"/><Relationship Id="rId36" Type="http://schemas.openxmlformats.org/officeDocument/2006/relationships/slideLayout" Target="../slideLayouts/slideLayout85.xml"/><Relationship Id="rId49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31" Type="http://schemas.openxmlformats.org/officeDocument/2006/relationships/slideLayout" Target="../slideLayouts/slideLayout80.xml"/><Relationship Id="rId44" Type="http://schemas.openxmlformats.org/officeDocument/2006/relationships/slideLayout" Target="../slideLayouts/slideLayout93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71.xml"/><Relationship Id="rId27" Type="http://schemas.openxmlformats.org/officeDocument/2006/relationships/slideLayout" Target="../slideLayouts/slideLayout76.xml"/><Relationship Id="rId30" Type="http://schemas.openxmlformats.org/officeDocument/2006/relationships/slideLayout" Target="../slideLayouts/slideLayout79.xml"/><Relationship Id="rId35" Type="http://schemas.openxmlformats.org/officeDocument/2006/relationships/slideLayout" Target="../slideLayouts/slideLayout84.xml"/><Relationship Id="rId43" Type="http://schemas.openxmlformats.org/officeDocument/2006/relationships/slideLayout" Target="../slideLayouts/slideLayout92.xml"/><Relationship Id="rId48" Type="http://schemas.openxmlformats.org/officeDocument/2006/relationships/slideLayout" Target="../slideLayouts/slideLayout97.xml"/><Relationship Id="rId8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49" y="6356351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002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77" r:id="rId22"/>
    <p:sldLayoutId id="2147483678" r:id="rId23"/>
    <p:sldLayoutId id="2147483679" r:id="rId24"/>
    <p:sldLayoutId id="2147483680" r:id="rId25"/>
    <p:sldLayoutId id="2147483681" r:id="rId26"/>
    <p:sldLayoutId id="2147483682" r:id="rId27"/>
    <p:sldLayoutId id="2147483683" r:id="rId28"/>
    <p:sldLayoutId id="2147483684" r:id="rId29"/>
    <p:sldLayoutId id="2147483685" r:id="rId30"/>
    <p:sldLayoutId id="2147483686" r:id="rId31"/>
    <p:sldLayoutId id="2147483687" r:id="rId32"/>
    <p:sldLayoutId id="2147483688" r:id="rId33"/>
    <p:sldLayoutId id="2147483689" r:id="rId34"/>
    <p:sldLayoutId id="2147483690" r:id="rId35"/>
    <p:sldLayoutId id="2147483691" r:id="rId36"/>
    <p:sldLayoutId id="2147483692" r:id="rId37"/>
    <p:sldLayoutId id="2147483693" r:id="rId38"/>
    <p:sldLayoutId id="2147483694" r:id="rId39"/>
    <p:sldLayoutId id="2147483695" r:id="rId40"/>
    <p:sldLayoutId id="2147483696" r:id="rId41"/>
    <p:sldLayoutId id="2147483697" r:id="rId42"/>
    <p:sldLayoutId id="2147483698" r:id="rId43"/>
    <p:sldLayoutId id="2147483699" r:id="rId44"/>
    <p:sldLayoutId id="2147483700" r:id="rId45"/>
    <p:sldLayoutId id="2147483701" r:id="rId46"/>
    <p:sldLayoutId id="2147483702" r:id="rId47"/>
    <p:sldLayoutId id="2147483703" r:id="rId48"/>
    <p:sldLayoutId id="2147483704" r:id="rId49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575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49" y="6356351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66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  <p:sldLayoutId id="2147483726" r:id="rId21"/>
    <p:sldLayoutId id="2147483727" r:id="rId22"/>
    <p:sldLayoutId id="2147483728" r:id="rId23"/>
    <p:sldLayoutId id="2147483729" r:id="rId24"/>
    <p:sldLayoutId id="2147483730" r:id="rId25"/>
    <p:sldLayoutId id="2147483731" r:id="rId26"/>
    <p:sldLayoutId id="2147483732" r:id="rId27"/>
    <p:sldLayoutId id="2147483733" r:id="rId28"/>
    <p:sldLayoutId id="2147483734" r:id="rId29"/>
    <p:sldLayoutId id="2147483735" r:id="rId30"/>
    <p:sldLayoutId id="2147483736" r:id="rId31"/>
    <p:sldLayoutId id="2147483737" r:id="rId32"/>
    <p:sldLayoutId id="2147483738" r:id="rId33"/>
    <p:sldLayoutId id="2147483739" r:id="rId34"/>
    <p:sldLayoutId id="2147483740" r:id="rId35"/>
    <p:sldLayoutId id="2147483741" r:id="rId36"/>
    <p:sldLayoutId id="2147483742" r:id="rId37"/>
    <p:sldLayoutId id="2147483743" r:id="rId38"/>
    <p:sldLayoutId id="2147483744" r:id="rId39"/>
    <p:sldLayoutId id="2147483745" r:id="rId40"/>
    <p:sldLayoutId id="2147483746" r:id="rId41"/>
    <p:sldLayoutId id="2147483747" r:id="rId42"/>
    <p:sldLayoutId id="2147483748" r:id="rId43"/>
    <p:sldLayoutId id="2147483749" r:id="rId44"/>
    <p:sldLayoutId id="2147483750" r:id="rId45"/>
    <p:sldLayoutId id="2147483751" r:id="rId46"/>
    <p:sldLayoutId id="2147483752" r:id="rId47"/>
    <p:sldLayoutId id="2147483753" r:id="rId48"/>
    <p:sldLayoutId id="2147483754" r:id="rId49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575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mn.gov/admin/data-practices/opinions/library/index.jsp?id=36-706901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23.sv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23.sv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uxkM0yC53Y?si=vJjal23Y9nZYwOeS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5.xml"/><Relationship Id="rId4" Type="http://schemas.openxmlformats.org/officeDocument/2006/relationships/hyperlink" Target="https://mn.gov/admin/data-practices/data/types/lawenforcement/law-enforcement-schools/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mn.gov/admin/data-practices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23.sv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23.sv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23.sv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9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Law Enforcement Data Workshop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June 4, 2026</a:t>
            </a:r>
          </a:p>
          <a:p>
            <a:r>
              <a:rPr lang="en-US" sz="1800" dirty="0"/>
              <a:t>Morning</a:t>
            </a:r>
          </a:p>
        </p:txBody>
      </p:sp>
    </p:spTree>
    <p:extLst>
      <p:ext uri="{BB962C8B-B14F-4D97-AF65-F5344CB8AC3E}">
        <p14:creationId xmlns:p14="http://schemas.microsoft.com/office/powerpoint/2010/main" val="4143998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/>
          <p:cNvSpPr>
            <a:spLocks noGrp="1"/>
          </p:cNvSpPr>
          <p:nvPr>
            <p:ph type="title"/>
          </p:nvPr>
        </p:nvSpPr>
        <p:spPr bwMode="ltGray">
          <a:xfrm>
            <a:off x="0" y="2095785"/>
            <a:ext cx="9144000" cy="1299950"/>
          </a:xfrm>
        </p:spPr>
        <p:txBody>
          <a:bodyPr/>
          <a:lstStyle/>
          <a:p>
            <a:r>
              <a:rPr lang="en-US" sz="4800" dirty="0"/>
              <a:t>Redaction Exercise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4A7272-D78F-445C-9A66-B070A803BD88}"/>
              </a:ext>
            </a:extLst>
          </p:cNvPr>
          <p:cNvSpPr txBox="1"/>
          <p:nvPr/>
        </p:nvSpPr>
        <p:spPr>
          <a:xfrm>
            <a:off x="2286000" y="365760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Handout 102</a:t>
            </a:r>
          </a:p>
        </p:txBody>
      </p:sp>
    </p:spTree>
    <p:extLst>
      <p:ext uri="{BB962C8B-B14F-4D97-AF65-F5344CB8AC3E}">
        <p14:creationId xmlns:p14="http://schemas.microsoft.com/office/powerpoint/2010/main" val="1907414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ights on a police car">
            <a:extLst>
              <a:ext uri="{FF2B5EF4-FFF2-40B4-BE49-F238E27FC236}">
                <a16:creationId xmlns:a16="http://schemas.microsoft.com/office/drawing/2014/main" id="{5FAEC8FB-DCEB-4F00-91D3-28EAAEEE5F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0" b="46827"/>
          <a:stretch/>
        </p:blipFill>
        <p:spPr>
          <a:xfrm>
            <a:off x="0" y="1789113"/>
            <a:ext cx="9144000" cy="2298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C44669-8F69-4755-9C1D-C528482613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Adult Law Enforcement Data</a:t>
            </a:r>
            <a:br>
              <a:rPr lang="en-US" dirty="0"/>
            </a:br>
            <a:r>
              <a:rPr lang="en-US" dirty="0"/>
              <a:t>Minn. Stat. §13.82 (Handout 103)</a:t>
            </a:r>
          </a:p>
        </p:txBody>
      </p:sp>
    </p:spTree>
    <p:extLst>
      <p:ext uri="{BB962C8B-B14F-4D97-AF65-F5344CB8AC3E}">
        <p14:creationId xmlns:p14="http://schemas.microsoft.com/office/powerpoint/2010/main" val="1767710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152400"/>
            <a:ext cx="7886700" cy="914400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Application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06E99D2-1264-6BF7-DAED-C6F9F99992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4051503"/>
              </p:ext>
            </p:extLst>
          </p:nvPr>
        </p:nvGraphicFramePr>
        <p:xfrm>
          <a:off x="609600" y="1749425"/>
          <a:ext cx="7981950" cy="4651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49696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152400"/>
            <a:ext cx="7886700" cy="914400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What’s public?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855A775-2424-BFE4-ED93-C761DA188E9A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31837180"/>
              </p:ext>
            </p:extLst>
          </p:nvPr>
        </p:nvGraphicFramePr>
        <p:xfrm>
          <a:off x="655154" y="1524000"/>
          <a:ext cx="7886700" cy="48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58857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4777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Arrest data</a:t>
            </a:r>
            <a:br>
              <a:rPr lang="en-US" sz="3600" dirty="0"/>
            </a:br>
            <a:r>
              <a:rPr lang="en-US" sz="2000" dirty="0"/>
              <a:t>Section 13.82, </a:t>
            </a:r>
            <a:r>
              <a:rPr lang="en-US" sz="2000" dirty="0" err="1"/>
              <a:t>subd</a:t>
            </a:r>
            <a:r>
              <a:rPr lang="en-US" sz="2000" dirty="0"/>
              <a:t>. 2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410200"/>
          </a:xfrm>
        </p:spPr>
        <p:txBody>
          <a:bodyPr>
            <a:normAutofit fontScale="92500" lnSpcReduction="20000"/>
          </a:bodyPr>
          <a:lstStyle/>
          <a:p>
            <a:pPr marL="109728" indent="0">
              <a:buClr>
                <a:srgbClr val="0054A6"/>
              </a:buClr>
              <a:buNone/>
              <a:defRPr/>
            </a:pPr>
            <a:r>
              <a:rPr lang="en-US" sz="2800" dirty="0"/>
              <a:t>Actions taken to cite, arrest, incarcerate or otherwise substantially deprive an adult individual of liberty shall be public </a:t>
            </a:r>
            <a:r>
              <a:rPr lang="en-US" sz="2800" b="1" i="1" dirty="0"/>
              <a:t>at all times </a:t>
            </a:r>
            <a:r>
              <a:rPr lang="en-US" sz="2800" dirty="0"/>
              <a:t>in the originating agency:</a:t>
            </a:r>
          </a:p>
          <a:p>
            <a:pPr marL="966978" lvl="1" indent="-457200">
              <a:buClr>
                <a:srgbClr val="0054A6"/>
              </a:buClr>
              <a:buSzPct val="110000"/>
              <a:defRPr/>
            </a:pPr>
            <a:r>
              <a:rPr lang="en-US" sz="2400" dirty="0"/>
              <a:t>If adult:</a:t>
            </a:r>
          </a:p>
          <a:p>
            <a:pPr marL="1367028" lvl="2" indent="-457200">
              <a:buClr>
                <a:srgbClr val="0054A6"/>
              </a:buClr>
              <a:buSzPct val="75000"/>
              <a:defRPr/>
            </a:pPr>
            <a:r>
              <a:rPr lang="en-US" sz="2000" dirty="0"/>
              <a:t>Name, age, sex, and last known address of adults</a:t>
            </a:r>
          </a:p>
          <a:p>
            <a:pPr marL="1367028" lvl="2" indent="-457200">
              <a:buClr>
                <a:srgbClr val="0054A6"/>
              </a:buClr>
              <a:buSzPct val="75000"/>
              <a:defRPr/>
            </a:pPr>
            <a:r>
              <a:rPr lang="en-US" sz="2000" dirty="0"/>
              <a:t>Time, date, and place of action</a:t>
            </a:r>
          </a:p>
          <a:p>
            <a:pPr marL="1367028" lvl="2" indent="-457200">
              <a:buClr>
                <a:srgbClr val="0054A6"/>
              </a:buClr>
              <a:buSzPct val="75000"/>
              <a:defRPr/>
            </a:pPr>
            <a:r>
              <a:rPr lang="en-US" sz="2000" dirty="0"/>
              <a:t>Resistance, pursuit, weapons</a:t>
            </a:r>
          </a:p>
          <a:p>
            <a:pPr marL="1367028" lvl="2" indent="-457200">
              <a:buClr>
                <a:srgbClr val="0054A6"/>
              </a:buClr>
              <a:buSzPct val="75000"/>
              <a:defRPr/>
            </a:pPr>
            <a:r>
              <a:rPr lang="en-US" sz="2000" dirty="0"/>
              <a:t>Legal basis for action (charge, arrest or search warrant)</a:t>
            </a:r>
          </a:p>
          <a:p>
            <a:pPr marL="1367028" lvl="2" indent="-457200">
              <a:buClr>
                <a:srgbClr val="0054A6"/>
              </a:buClr>
              <a:buSzPct val="75000"/>
              <a:defRPr/>
            </a:pPr>
            <a:r>
              <a:rPr lang="en-US" sz="2000" dirty="0"/>
              <a:t>Agency, units and individuals taking action  </a:t>
            </a:r>
          </a:p>
          <a:p>
            <a:pPr marL="1367028" lvl="2" indent="-457200">
              <a:buClr>
                <a:srgbClr val="0054A6"/>
              </a:buClr>
              <a:buSzPct val="75000"/>
              <a:defRPr/>
            </a:pPr>
            <a:r>
              <a:rPr lang="en-US" sz="2000" dirty="0"/>
              <a:t>Custody info (whether and where)</a:t>
            </a:r>
          </a:p>
          <a:p>
            <a:pPr marL="1367028" lvl="2" indent="-457200">
              <a:buClr>
                <a:srgbClr val="0054A6"/>
              </a:buClr>
              <a:buSzPct val="75000"/>
              <a:defRPr/>
            </a:pPr>
            <a:r>
              <a:rPr lang="en-US" sz="2000" dirty="0"/>
              <a:t>Use of ALPR, body cam, wiretapping (unless jeopardize investigation)</a:t>
            </a:r>
          </a:p>
          <a:p>
            <a:pPr marL="1367028" lvl="2" indent="-457200">
              <a:buClr>
                <a:srgbClr val="0054A6"/>
              </a:buClr>
              <a:buSzPct val="75000"/>
              <a:defRPr/>
            </a:pPr>
            <a:r>
              <a:rPr lang="en-US" sz="2000" dirty="0"/>
              <a:t>Manner received info leading to arrest and names of informants (unless protected identities)</a:t>
            </a:r>
          </a:p>
          <a:p>
            <a:pPr marL="966978" lvl="1" indent="-457200">
              <a:buClr>
                <a:srgbClr val="0054A6"/>
              </a:buClr>
              <a:buSzPct val="110000"/>
              <a:defRPr/>
            </a:pPr>
            <a:r>
              <a:rPr lang="en-US" sz="2600" dirty="0"/>
              <a:t>If juvenile (hearing not public): age and sex only</a:t>
            </a:r>
          </a:p>
        </p:txBody>
      </p:sp>
    </p:spTree>
    <p:extLst>
      <p:ext uri="{BB962C8B-B14F-4D97-AF65-F5344CB8AC3E}">
        <p14:creationId xmlns:p14="http://schemas.microsoft.com/office/powerpoint/2010/main" val="1055831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4777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Request for service data</a:t>
            </a:r>
            <a:br>
              <a:rPr lang="en-US" sz="3600" dirty="0"/>
            </a:br>
            <a:r>
              <a:rPr lang="en-US" sz="2000" dirty="0">
                <a:solidFill>
                  <a:srgbClr val="FFFFFF"/>
                </a:solidFill>
              </a:rPr>
              <a:t>Section 13.82, </a:t>
            </a:r>
            <a:r>
              <a:rPr lang="en-US" sz="2000" dirty="0" err="1">
                <a:solidFill>
                  <a:srgbClr val="FFFFFF"/>
                </a:solidFill>
              </a:rPr>
              <a:t>subd</a:t>
            </a:r>
            <a:r>
              <a:rPr lang="en-US" sz="2000" dirty="0">
                <a:solidFill>
                  <a:srgbClr val="FFFFFF"/>
                </a:solidFill>
              </a:rPr>
              <a:t>. 3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5029200"/>
          </a:xfrm>
        </p:spPr>
        <p:txBody>
          <a:bodyPr>
            <a:normAutofit/>
          </a:bodyPr>
          <a:lstStyle/>
          <a:p>
            <a:pPr marL="109728" indent="0">
              <a:buClr>
                <a:srgbClr val="0054A6"/>
              </a:buClr>
              <a:buNone/>
              <a:defRPr/>
            </a:pPr>
            <a:r>
              <a:rPr lang="en-US" sz="2800" dirty="0"/>
              <a:t>Requests by the public for law enforcement services </a:t>
            </a:r>
            <a:r>
              <a:rPr lang="en-US" sz="2800" b="1" i="1" dirty="0"/>
              <a:t>shall be public</a:t>
            </a:r>
            <a:r>
              <a:rPr lang="en-US" sz="2800" dirty="0"/>
              <a:t>: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Nature of the request or the activity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Name and address of the individual making the request (unless protected identity)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Time and date of the request or complaint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Response initiated and the response or incident report number</a:t>
            </a:r>
          </a:p>
          <a:p>
            <a:pPr marL="509778" lvl="1" indent="0">
              <a:buClr>
                <a:srgbClr val="0054A6"/>
              </a:buClr>
              <a:buSzPct val="110000"/>
              <a:buNone/>
              <a:defRPr/>
            </a:pPr>
            <a:endParaRPr lang="en-US" sz="2600" dirty="0"/>
          </a:p>
        </p:txBody>
      </p:sp>
      <p:pic>
        <p:nvPicPr>
          <p:cNvPr id="5" name="Picture 4" descr="Fire engine in front of the station">
            <a:extLst>
              <a:ext uri="{FF2B5EF4-FFF2-40B4-BE49-F238E27FC236}">
                <a16:creationId xmlns:a16="http://schemas.microsoft.com/office/drawing/2014/main" id="{BD99E40A-66CD-D58A-10DC-892742383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1" y="5152666"/>
            <a:ext cx="2433600" cy="1629134"/>
          </a:xfrm>
          <a:prstGeom prst="rect">
            <a:avLst/>
          </a:prstGeom>
        </p:spPr>
      </p:pic>
      <p:pic>
        <p:nvPicPr>
          <p:cNvPr id="7" name="Picture 6" descr="Police car on the street">
            <a:extLst>
              <a:ext uri="{FF2B5EF4-FFF2-40B4-BE49-F238E27FC236}">
                <a16:creationId xmlns:a16="http://schemas.microsoft.com/office/drawing/2014/main" id="{CDDEA4B5-0DCD-7CFC-C536-80CF594AD3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126162"/>
            <a:ext cx="2433600" cy="1622004"/>
          </a:xfrm>
          <a:prstGeom prst="rect">
            <a:avLst/>
          </a:prstGeom>
        </p:spPr>
      </p:pic>
      <p:pic>
        <p:nvPicPr>
          <p:cNvPr id="9" name="Picture 8" descr="EMT worker">
            <a:extLst>
              <a:ext uri="{FF2B5EF4-FFF2-40B4-BE49-F238E27FC236}">
                <a16:creationId xmlns:a16="http://schemas.microsoft.com/office/drawing/2014/main" id="{07B9AE07-EBB2-2DCC-4370-F46FD10F5D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112" y="5159400"/>
            <a:ext cx="2433600" cy="16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07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4777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Response or incident data</a:t>
            </a:r>
            <a:br>
              <a:rPr lang="en-US" sz="3600" dirty="0"/>
            </a:br>
            <a:r>
              <a:rPr lang="en-US" sz="2000" dirty="0">
                <a:solidFill>
                  <a:srgbClr val="FFFFFF"/>
                </a:solidFill>
              </a:rPr>
              <a:t>Section 13.82, </a:t>
            </a:r>
            <a:r>
              <a:rPr lang="en-US" sz="2000" dirty="0" err="1">
                <a:solidFill>
                  <a:srgbClr val="FFFFFF"/>
                </a:solidFill>
              </a:rPr>
              <a:t>subd</a:t>
            </a:r>
            <a:r>
              <a:rPr lang="en-US" sz="2000" dirty="0">
                <a:solidFill>
                  <a:srgbClr val="FFFFFF"/>
                </a:solidFill>
              </a:rPr>
              <a:t>. 6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382000" cy="5029200"/>
          </a:xfrm>
        </p:spPr>
        <p:txBody>
          <a:bodyPr>
            <a:normAutofit/>
          </a:bodyPr>
          <a:lstStyle/>
          <a:p>
            <a:pPr marL="109728" indent="0">
              <a:buClr>
                <a:srgbClr val="0054A6"/>
              </a:buClr>
              <a:buNone/>
              <a:defRPr/>
            </a:pPr>
            <a:r>
              <a:rPr lang="en-US" sz="2600" dirty="0"/>
              <a:t>Data describing the agency’s response to a request for service, or actions taken by the agency on its own initiative </a:t>
            </a:r>
            <a:r>
              <a:rPr lang="en-US" sz="2600" b="1" i="1" dirty="0"/>
              <a:t>shall be public</a:t>
            </a:r>
            <a:r>
              <a:rPr lang="en-US" sz="2600" dirty="0"/>
              <a:t>:</a:t>
            </a:r>
          </a:p>
          <a:p>
            <a:pPr lvl="1">
              <a:buClr>
                <a:srgbClr val="0054A6"/>
              </a:buClr>
            </a:pPr>
            <a:r>
              <a:rPr lang="en-US" sz="2200" dirty="0"/>
              <a:t>Date, time and place of the action</a:t>
            </a:r>
          </a:p>
          <a:p>
            <a:pPr lvl="1">
              <a:buClr>
                <a:srgbClr val="0054A6"/>
              </a:buClr>
            </a:pPr>
            <a:r>
              <a:rPr lang="en-US" sz="2200" dirty="0"/>
              <a:t>Agencies, etc. participating in the action (unless protected identities)</a:t>
            </a:r>
          </a:p>
          <a:p>
            <a:pPr lvl="1">
              <a:buClr>
                <a:srgbClr val="0054A6"/>
              </a:buClr>
            </a:pPr>
            <a:r>
              <a:rPr lang="en-US" sz="2200" dirty="0"/>
              <a:t>Any resistance encountered, pursuit engaged in, or weapons used</a:t>
            </a:r>
          </a:p>
          <a:p>
            <a:pPr lvl="1">
              <a:buClr>
                <a:srgbClr val="0054A6"/>
              </a:buClr>
            </a:pPr>
            <a:r>
              <a:rPr lang="en-US" sz="2200" dirty="0"/>
              <a:t>Brief factual reconstruction of events associated with the action</a:t>
            </a:r>
          </a:p>
          <a:p>
            <a:pPr lvl="1">
              <a:buClr>
                <a:srgbClr val="0054A6"/>
              </a:buClr>
            </a:pPr>
            <a:r>
              <a:rPr lang="en-US" sz="2200" dirty="0"/>
              <a:t>Names and addresses of witnesses to agency action or incident (unless protected identities)</a:t>
            </a:r>
          </a:p>
        </p:txBody>
      </p:sp>
    </p:spTree>
    <p:extLst>
      <p:ext uri="{BB962C8B-B14F-4D97-AF65-F5344CB8AC3E}">
        <p14:creationId xmlns:p14="http://schemas.microsoft.com/office/powerpoint/2010/main" val="1739061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4777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Response or incident data, cont.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410200"/>
          </a:xfrm>
        </p:spPr>
        <p:txBody>
          <a:bodyPr anchor="ctr">
            <a:normAutofit/>
          </a:bodyPr>
          <a:lstStyle/>
          <a:p>
            <a:pPr lvl="1">
              <a:buClr>
                <a:srgbClr val="0054A6"/>
              </a:buClr>
            </a:pPr>
            <a:r>
              <a:rPr lang="en-US" sz="2400" dirty="0"/>
              <a:t>Names and addresses of any victims (unless protected identities)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Name and location of the health care facility to which victims were taken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Response or incident report number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Use of body camera to document the agency’s response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Specific to </a:t>
            </a:r>
            <a:r>
              <a:rPr lang="en-US" sz="2400" b="1" dirty="0"/>
              <a:t>traffic accidents</a:t>
            </a:r>
            <a:r>
              <a:rPr lang="en-US" sz="2400" dirty="0"/>
              <a:t>:</a:t>
            </a:r>
          </a:p>
          <a:p>
            <a:pPr lvl="2">
              <a:buClr>
                <a:srgbClr val="0054A6"/>
              </a:buClr>
              <a:buSzPct val="75000"/>
            </a:pPr>
            <a:r>
              <a:rPr lang="en-US" sz="2400" dirty="0"/>
              <a:t>Dates of birth of the parties involved</a:t>
            </a:r>
          </a:p>
          <a:p>
            <a:pPr lvl="2">
              <a:buClr>
                <a:srgbClr val="0054A6"/>
              </a:buClr>
              <a:buSzPct val="75000"/>
            </a:pPr>
            <a:r>
              <a:rPr lang="en-US" sz="2400" dirty="0"/>
              <a:t>Whether the parties involved were wearing seat belts</a:t>
            </a:r>
          </a:p>
          <a:p>
            <a:pPr lvl="2">
              <a:buClr>
                <a:srgbClr val="0054A6"/>
              </a:buClr>
              <a:buSzPct val="75000"/>
            </a:pPr>
            <a:r>
              <a:rPr lang="en-US" sz="2400" dirty="0"/>
              <a:t>Alcohol concentration of each driver</a:t>
            </a:r>
          </a:p>
        </p:txBody>
      </p:sp>
    </p:spTree>
    <p:extLst>
      <p:ext uri="{BB962C8B-B14F-4D97-AF65-F5344CB8AC3E}">
        <p14:creationId xmlns:p14="http://schemas.microsoft.com/office/powerpoint/2010/main" val="760034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4777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Criminal investigations</a:t>
            </a:r>
            <a:br>
              <a:rPr lang="en-US" sz="3600" dirty="0"/>
            </a:br>
            <a:r>
              <a:rPr lang="en-US" sz="2000" dirty="0">
                <a:solidFill>
                  <a:srgbClr val="FFFFFF"/>
                </a:solidFill>
              </a:rPr>
              <a:t>Section 13.82, </a:t>
            </a:r>
            <a:r>
              <a:rPr lang="en-US" sz="2000" dirty="0" err="1">
                <a:solidFill>
                  <a:srgbClr val="FFFFFF"/>
                </a:solidFill>
              </a:rPr>
              <a:t>subd</a:t>
            </a:r>
            <a:r>
              <a:rPr lang="en-US" sz="2000" dirty="0">
                <a:solidFill>
                  <a:srgbClr val="FFFFFF"/>
                </a:solidFill>
              </a:rPr>
              <a:t>. 7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800600"/>
          </a:xfrm>
        </p:spPr>
        <p:txBody>
          <a:bodyPr anchor="ctr">
            <a:normAutofit/>
          </a:bodyPr>
          <a:lstStyle/>
          <a:p>
            <a:pPr marL="0" indent="0">
              <a:buClr>
                <a:srgbClr val="0054A6"/>
              </a:buClr>
              <a:buNone/>
            </a:pPr>
            <a:r>
              <a:rPr lang="en-US" sz="2400" b="1" dirty="0"/>
              <a:t>Active investigative data </a:t>
            </a:r>
            <a:r>
              <a:rPr lang="en-US" sz="2400" dirty="0"/>
              <a:t>- data collected or created by law enforcement to prepare a case against a person are </a:t>
            </a:r>
            <a:r>
              <a:rPr lang="en-US" sz="2400" b="1" dirty="0"/>
              <a:t>confidential/protected nonpublic</a:t>
            </a:r>
          </a:p>
          <a:p>
            <a:pPr>
              <a:buClr>
                <a:srgbClr val="0054A6"/>
              </a:buClr>
              <a:buSzPct val="110000"/>
            </a:pPr>
            <a:r>
              <a:rPr lang="en-US" sz="2200" dirty="0"/>
              <a:t>Except:</a:t>
            </a:r>
          </a:p>
          <a:p>
            <a:pPr lvl="2">
              <a:buClr>
                <a:srgbClr val="0054A6"/>
              </a:buClr>
              <a:buSzPct val="75000"/>
            </a:pPr>
            <a:r>
              <a:rPr lang="en-US" sz="2000" dirty="0"/>
              <a:t>Arrest, request for service, response or incident data (public)</a:t>
            </a:r>
          </a:p>
          <a:p>
            <a:pPr lvl="2">
              <a:buClr>
                <a:srgbClr val="0054A6"/>
              </a:buClr>
              <a:buSzPct val="75000"/>
            </a:pPr>
            <a:r>
              <a:rPr lang="en-US" sz="2000" dirty="0"/>
              <a:t>Protected identities (private)</a:t>
            </a:r>
          </a:p>
          <a:p>
            <a:pPr lvl="2">
              <a:buClr>
                <a:srgbClr val="0054A6"/>
              </a:buClr>
              <a:buSzPct val="75000"/>
            </a:pPr>
            <a:r>
              <a:rPr lang="en-US" sz="2000" dirty="0"/>
              <a:t>Public benefit data (discretion to release)</a:t>
            </a:r>
          </a:p>
          <a:p>
            <a:pPr lvl="2">
              <a:buClr>
                <a:srgbClr val="0054A6"/>
              </a:buClr>
              <a:buSzPct val="75000"/>
            </a:pPr>
            <a:r>
              <a:rPr lang="en-US" sz="2000" dirty="0"/>
              <a:t>Exchange of information by law enforcement agencies – “pertinent and necessary” to an investigation</a:t>
            </a:r>
          </a:p>
          <a:p>
            <a:pPr lvl="2">
              <a:buClr>
                <a:srgbClr val="0054A6"/>
              </a:buClr>
              <a:buSzPct val="75000"/>
            </a:pPr>
            <a:r>
              <a:rPr lang="en-US" sz="2000" dirty="0"/>
              <a:t>Prosecutor shall release to victim upon written request</a:t>
            </a:r>
          </a:p>
          <a:p>
            <a:pPr lvl="2">
              <a:buClr>
                <a:srgbClr val="0054A6"/>
              </a:buClr>
              <a:buSzPct val="75000"/>
            </a:pPr>
            <a:r>
              <a:rPr lang="en-US" sz="2000" dirty="0"/>
              <a:t>Data presented as evidence in court</a:t>
            </a:r>
          </a:p>
        </p:txBody>
      </p:sp>
    </p:spTree>
    <p:extLst>
      <p:ext uri="{BB962C8B-B14F-4D97-AF65-F5344CB8AC3E}">
        <p14:creationId xmlns:p14="http://schemas.microsoft.com/office/powerpoint/2010/main" val="3781533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47775"/>
          </a:xfrm>
        </p:spPr>
        <p:txBody>
          <a:bodyPr>
            <a:normAutofit/>
          </a:bodyPr>
          <a:lstStyle/>
          <a:p>
            <a:pPr algn="l"/>
            <a:r>
              <a:rPr lang="en-US" sz="3600"/>
              <a:t>Inactive investigative data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4724400"/>
          </a:xfrm>
        </p:spPr>
        <p:txBody>
          <a:bodyPr>
            <a:normAutofit/>
          </a:bodyPr>
          <a:lstStyle/>
          <a:p>
            <a:pPr marL="0" indent="0">
              <a:buClr>
                <a:srgbClr val="0054A6"/>
              </a:buClr>
              <a:buNone/>
            </a:pPr>
            <a:r>
              <a:rPr lang="en-US" sz="2800" dirty="0"/>
              <a:t>Inactive investigative data are </a:t>
            </a:r>
            <a:r>
              <a:rPr lang="en-US" sz="2800" b="1" dirty="0"/>
              <a:t>public</a:t>
            </a:r>
            <a:r>
              <a:rPr lang="en-US" sz="2800" dirty="0"/>
              <a:t> </a:t>
            </a:r>
          </a:p>
          <a:p>
            <a:pPr marL="0" indent="0">
              <a:buClr>
                <a:srgbClr val="0054A6"/>
              </a:buClr>
              <a:buNone/>
            </a:pPr>
            <a:r>
              <a:rPr lang="en-US" sz="2400" dirty="0"/>
              <a:t>Except:</a:t>
            </a:r>
          </a:p>
          <a:p>
            <a:pPr lvl="2">
              <a:buClr>
                <a:srgbClr val="0054A6"/>
              </a:buClr>
            </a:pPr>
            <a:r>
              <a:rPr lang="en-US" sz="2400" dirty="0"/>
              <a:t>Jeopardize ongoing investigation (confidential/protected nonpublic)</a:t>
            </a:r>
          </a:p>
          <a:p>
            <a:pPr lvl="2">
              <a:buClr>
                <a:srgbClr val="0054A6"/>
              </a:buClr>
            </a:pPr>
            <a:r>
              <a:rPr lang="en-US" sz="2400" dirty="0"/>
              <a:t>Reveal protected identities (private)</a:t>
            </a:r>
          </a:p>
          <a:p>
            <a:pPr lvl="2">
              <a:buClr>
                <a:srgbClr val="0054A6"/>
              </a:buClr>
            </a:pPr>
            <a:r>
              <a:rPr lang="en-US" sz="2400" dirty="0"/>
              <a:t>Images and recordings (photographs, video, audio records) offensive to common sensibilities (private)</a:t>
            </a:r>
          </a:p>
          <a:p>
            <a:pPr lvl="2">
              <a:buClr>
                <a:srgbClr val="0054A6"/>
              </a:buClr>
            </a:pPr>
            <a:r>
              <a:rPr lang="en-US" sz="2400" dirty="0"/>
              <a:t>Certain child or vulnerable adult abuse data (private)</a:t>
            </a:r>
          </a:p>
          <a:p>
            <a:pPr lvl="2">
              <a:buClr>
                <a:srgbClr val="0054A6"/>
              </a:buClr>
            </a:pPr>
            <a:r>
              <a:rPr lang="en-US" sz="2400" dirty="0"/>
              <a:t>Certain body camera data (private)</a:t>
            </a:r>
          </a:p>
        </p:txBody>
      </p:sp>
    </p:spTree>
    <p:extLst>
      <p:ext uri="{BB962C8B-B14F-4D97-AF65-F5344CB8AC3E}">
        <p14:creationId xmlns:p14="http://schemas.microsoft.com/office/powerpoint/2010/main" val="3047306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1879A-D938-4EC4-9AB6-4D42D7F7B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7886700" cy="91440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WebEx Walkthrough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2D295C-FFDC-4D1E-AC6B-AB952E402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Mute/Unmute</a:t>
            </a:r>
          </a:p>
          <a:p>
            <a:r>
              <a:rPr lang="en-US" sz="2800" dirty="0"/>
              <a:t>Cameras</a:t>
            </a:r>
          </a:p>
          <a:p>
            <a:r>
              <a:rPr lang="en-US" sz="2800" dirty="0"/>
              <a:t>Chat, Participant, and Polling panels</a:t>
            </a:r>
          </a:p>
          <a:p>
            <a:r>
              <a:rPr lang="en-US" sz="2800" dirty="0"/>
              <a:t>Breakout sessions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654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2485" y="152400"/>
            <a:ext cx="7886700" cy="914400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When are investigations inactive?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5"/>
            <a:ext cx="3886200" cy="4582339"/>
          </a:xfrm>
        </p:spPr>
        <p:txBody>
          <a:bodyPr anchor="ctr">
            <a:normAutofit/>
          </a:bodyPr>
          <a:lstStyle/>
          <a:p>
            <a:pPr>
              <a:buClr>
                <a:srgbClr val="0054A6"/>
              </a:buClr>
            </a:pPr>
            <a:r>
              <a:rPr lang="en-US" sz="2400" dirty="0"/>
              <a:t>Decision not to further pursue or prosecute the case</a:t>
            </a:r>
          </a:p>
          <a:p>
            <a:pPr>
              <a:buClr>
                <a:srgbClr val="0054A6"/>
              </a:buClr>
            </a:pPr>
            <a:r>
              <a:rPr lang="en-US" sz="2400" dirty="0"/>
              <a:t>Time to charge expires</a:t>
            </a:r>
          </a:p>
          <a:p>
            <a:pPr>
              <a:buClr>
                <a:srgbClr val="0054A6"/>
              </a:buClr>
            </a:pPr>
            <a:r>
              <a:rPr lang="en-US" sz="2400" dirty="0"/>
              <a:t>All rights to appeal exhausted or expired</a:t>
            </a:r>
          </a:p>
          <a:p>
            <a:pPr>
              <a:buClr>
                <a:srgbClr val="0054A6"/>
              </a:buClr>
            </a:pPr>
            <a:r>
              <a:rPr lang="en-US" sz="2400" dirty="0"/>
              <a:t>Not guilty/exonerated*</a:t>
            </a:r>
          </a:p>
        </p:txBody>
      </p:sp>
      <p:pic>
        <p:nvPicPr>
          <p:cNvPr id="7" name="Picture 6" descr="Hand with a gavel">
            <a:extLst>
              <a:ext uri="{FF2B5EF4-FFF2-40B4-BE49-F238E27FC236}">
                <a16:creationId xmlns:a16="http://schemas.microsoft.com/office/drawing/2014/main" id="{35BBB5A0-3F76-2905-1562-994C24E761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6" r="31064" b="-2"/>
          <a:stretch>
            <a:fillRect/>
          </a:stretch>
        </p:blipFill>
        <p:spPr>
          <a:xfrm>
            <a:off x="4629150" y="1594625"/>
            <a:ext cx="3886200" cy="45823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07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543D7-F655-4870-8212-5DA95EEA6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8515350" cy="914400"/>
          </a:xfrm>
        </p:spPr>
        <p:txBody>
          <a:bodyPr/>
          <a:lstStyle/>
          <a:p>
            <a:pPr algn="l"/>
            <a:r>
              <a:rPr lang="en-US" sz="3200" dirty="0"/>
              <a:t>Public benefit data</a:t>
            </a:r>
            <a:br>
              <a:rPr lang="en-US" dirty="0"/>
            </a:br>
            <a:r>
              <a:rPr lang="en-US" sz="2400" dirty="0"/>
              <a:t>§ 13.82, </a:t>
            </a:r>
            <a:r>
              <a:rPr lang="en-US" sz="2400" dirty="0" err="1"/>
              <a:t>subd</a:t>
            </a:r>
            <a:r>
              <a:rPr lang="en-US" sz="2400" dirty="0"/>
              <a:t>. 15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D4CD2-1AEE-4708-B283-22C8BD469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054A6"/>
              </a:buClr>
            </a:pPr>
            <a:r>
              <a:rPr lang="en-US" sz="2700" dirty="0"/>
              <a:t>Applies to all confidential/protected nonpublic active investigative data (not protected IDs) AND any not public body camera or drone video data</a:t>
            </a:r>
          </a:p>
          <a:p>
            <a:pPr>
              <a:buClr>
                <a:srgbClr val="0054A6"/>
              </a:buClr>
            </a:pPr>
            <a:r>
              <a:rPr lang="en-US" sz="2800" dirty="0"/>
              <a:t>Public benefit data </a:t>
            </a:r>
            <a:r>
              <a:rPr lang="en-US" sz="2800" i="1" dirty="0"/>
              <a:t>may</a:t>
            </a:r>
            <a:r>
              <a:rPr lang="en-US" sz="2800" dirty="0"/>
              <a:t> be shared to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Aid in the law enforcement process, 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Promote public safety, or 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Dispel widespread rumor or unrest.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12008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D75146-38FD-B098-36C8-D2368B2C6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F7EB7-5AB6-5C36-E532-D74440E26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4589"/>
            <a:ext cx="6781800" cy="4956211"/>
          </a:xfrm>
        </p:spPr>
        <p:txBody>
          <a:bodyPr>
            <a:normAutofit/>
          </a:bodyPr>
          <a:lstStyle/>
          <a:p>
            <a:pPr marL="0" indent="0">
              <a:buClr>
                <a:srgbClr val="0054A6"/>
              </a:buClr>
              <a:buNone/>
            </a:pPr>
            <a:r>
              <a:rPr lang="en-US" sz="2400" dirty="0"/>
              <a:t>Reporter Mary Richards requests a copy of a photo of Petunia, the famously ugly dog. The photo is related to an incident that was not part of a criminal investigation. </a:t>
            </a:r>
          </a:p>
          <a:p>
            <a:pPr marL="0" indent="0">
              <a:buClr>
                <a:srgbClr val="0054A6"/>
              </a:buClr>
              <a:buNone/>
            </a:pPr>
            <a:endParaRPr lang="en-US" sz="700" dirty="0"/>
          </a:p>
          <a:p>
            <a:pPr>
              <a:buClr>
                <a:srgbClr val="0054A6"/>
              </a:buClr>
            </a:pPr>
            <a:r>
              <a:rPr lang="en-US" sz="2000" dirty="0"/>
              <a:t>Can the Mary have the photo?</a:t>
            </a:r>
          </a:p>
          <a:p>
            <a:pPr>
              <a:buClr>
                <a:srgbClr val="0054A6"/>
              </a:buClr>
            </a:pPr>
            <a:r>
              <a:rPr lang="en-US" sz="2000" dirty="0"/>
              <a:t>What if the photo is part of an active investigation?</a:t>
            </a:r>
          </a:p>
          <a:p>
            <a:pPr>
              <a:buClr>
                <a:srgbClr val="0054A6"/>
              </a:buClr>
            </a:pPr>
            <a:r>
              <a:rPr lang="en-US" sz="2000" dirty="0"/>
              <a:t>What about when the case becomes inactive?</a:t>
            </a:r>
            <a:endParaRPr lang="en-US" sz="2400" dirty="0"/>
          </a:p>
          <a:p>
            <a:pPr marL="0" indent="0">
              <a:buClr>
                <a:srgbClr val="0054A6"/>
              </a:buClr>
              <a:buNone/>
            </a:pPr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A291FB-4734-8DFE-94C0-3CE535F4DFBE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47775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What do you think?</a:t>
            </a:r>
          </a:p>
        </p:txBody>
      </p:sp>
      <p:pic>
        <p:nvPicPr>
          <p:cNvPr id="1026" name="Picture 2" descr="World's Ugliest Dog Contest Winner, Petunia, Appears on TODAY Show:  EXCLUSIVE">
            <a:extLst>
              <a:ext uri="{FF2B5EF4-FFF2-40B4-BE49-F238E27FC236}">
                <a16:creationId xmlns:a16="http://schemas.microsoft.com/office/drawing/2014/main" id="{B4C5BA91-CB27-3426-A0B7-169A2E3E0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9718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911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3F4D3-2E1C-98BA-CBBE-D3E85C9E4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2140A-7AF3-46CF-2836-57510ABB8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4589"/>
            <a:ext cx="6781800" cy="4956211"/>
          </a:xfrm>
        </p:spPr>
        <p:txBody>
          <a:bodyPr>
            <a:normAutofit/>
          </a:bodyPr>
          <a:lstStyle/>
          <a:p>
            <a:pPr marL="0" indent="0">
              <a:buClr>
                <a:srgbClr val="0054A6"/>
              </a:buClr>
              <a:buNone/>
            </a:pPr>
            <a:r>
              <a:rPr lang="en-US" sz="2400" dirty="0"/>
              <a:t>Reporter Mary Richards requests a copy of a photo of Petunia, the famously ugly dog. The photo is related to an incident that was not part of a criminal investigation. </a:t>
            </a:r>
          </a:p>
          <a:p>
            <a:pPr marL="0" indent="0">
              <a:buClr>
                <a:srgbClr val="0054A6"/>
              </a:buClr>
              <a:buNone/>
            </a:pPr>
            <a:endParaRPr lang="en-US" sz="700" dirty="0"/>
          </a:p>
          <a:p>
            <a:pPr>
              <a:buClr>
                <a:srgbClr val="0054A6"/>
              </a:buClr>
            </a:pPr>
            <a:r>
              <a:rPr lang="en-US" sz="2000" dirty="0"/>
              <a:t>Can the Mary have the photo?</a:t>
            </a:r>
          </a:p>
          <a:p>
            <a:pPr lvl="1">
              <a:buClr>
                <a:srgbClr val="0054A6"/>
              </a:buClr>
            </a:pPr>
            <a:r>
              <a:rPr lang="en-US" sz="1700" dirty="0"/>
              <a:t>Yes, the photo is presumptively public</a:t>
            </a:r>
          </a:p>
          <a:p>
            <a:pPr>
              <a:buClr>
                <a:srgbClr val="0054A6"/>
              </a:buClr>
            </a:pPr>
            <a:r>
              <a:rPr lang="en-US" sz="2000" dirty="0"/>
              <a:t>What if the photo is part of an active investigation?</a:t>
            </a:r>
          </a:p>
          <a:p>
            <a:pPr lvl="1">
              <a:buClr>
                <a:srgbClr val="0054A6"/>
              </a:buClr>
            </a:pPr>
            <a:r>
              <a:rPr lang="en-US" sz="1700" dirty="0"/>
              <a:t>No, active investigative data and not subds. 2, 3, or 6</a:t>
            </a:r>
          </a:p>
          <a:p>
            <a:pPr>
              <a:buClr>
                <a:srgbClr val="0054A6"/>
              </a:buClr>
            </a:pPr>
            <a:r>
              <a:rPr lang="en-US" sz="2000" dirty="0"/>
              <a:t>What about when the case becomes inactive?</a:t>
            </a:r>
          </a:p>
          <a:p>
            <a:pPr lvl="1">
              <a:buClr>
                <a:srgbClr val="0054A6"/>
              </a:buClr>
            </a:pPr>
            <a:r>
              <a:rPr lang="en-US" sz="1700" dirty="0"/>
              <a:t>Yes, unless – offensive to common sensibilities </a:t>
            </a:r>
            <a:r>
              <a:rPr lang="en-US" sz="1700" dirty="0">
                <a:sym typeface="Wingdings" panose="05000000000000000000" pitchFamily="2" charset="2"/>
              </a:rPr>
              <a:t></a:t>
            </a:r>
            <a:endParaRPr lang="en-US" sz="1700" dirty="0"/>
          </a:p>
          <a:p>
            <a:pPr>
              <a:buClr>
                <a:srgbClr val="0054A6"/>
              </a:buClr>
            </a:pPr>
            <a:endParaRPr lang="en-US" sz="2400" dirty="0"/>
          </a:p>
          <a:p>
            <a:pPr marL="0" indent="0">
              <a:buClr>
                <a:srgbClr val="0054A6"/>
              </a:buClr>
              <a:buNone/>
            </a:pPr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87F7B1-4870-875A-38EF-D43B510F443C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47775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What do you think - answer</a:t>
            </a:r>
          </a:p>
        </p:txBody>
      </p:sp>
      <p:pic>
        <p:nvPicPr>
          <p:cNvPr id="1026" name="Picture 2" descr="World's Ugliest Dog Contest Winner, Petunia, Appears on TODAY Show:  EXCLUSIVE">
            <a:extLst>
              <a:ext uri="{FF2B5EF4-FFF2-40B4-BE49-F238E27FC236}">
                <a16:creationId xmlns:a16="http://schemas.microsoft.com/office/drawing/2014/main" id="{6F413A8E-C29F-50EC-5E5E-925977A00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9718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681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9E89CF-C4E8-4A57-9EBD-555B99B559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questions do you have for us so far?</a:t>
            </a:r>
          </a:p>
        </p:txBody>
      </p:sp>
      <p:pic>
        <p:nvPicPr>
          <p:cNvPr id="8" name="Picture Placeholder 7" descr="Question mark boxes">
            <a:extLst>
              <a:ext uri="{FF2B5EF4-FFF2-40B4-BE49-F238E27FC236}">
                <a16:creationId xmlns:a16="http://schemas.microsoft.com/office/drawing/2014/main" id="{21903C02-8596-4871-8007-E92E411FF722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31" b="171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16463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/>
          <p:cNvSpPr>
            <a:spLocks noGrp="1"/>
          </p:cNvSpPr>
          <p:nvPr>
            <p:ph type="title"/>
          </p:nvPr>
        </p:nvSpPr>
        <p:spPr bwMode="ltGray">
          <a:xfrm>
            <a:off x="0" y="2095785"/>
            <a:ext cx="9144000" cy="1299950"/>
          </a:xfrm>
        </p:spPr>
        <p:txBody>
          <a:bodyPr/>
          <a:lstStyle/>
          <a:p>
            <a:r>
              <a:rPr lang="en-US" sz="4800" dirty="0"/>
              <a:t>Morning Break!</a:t>
            </a:r>
          </a:p>
        </p:txBody>
      </p:sp>
    </p:spTree>
    <p:extLst>
      <p:ext uri="{BB962C8B-B14F-4D97-AF65-F5344CB8AC3E}">
        <p14:creationId xmlns:p14="http://schemas.microsoft.com/office/powerpoint/2010/main" val="9778371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365A6-D908-4A1C-A9F2-C580649B0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79" y="76200"/>
            <a:ext cx="7886700" cy="1143000"/>
          </a:xfrm>
        </p:spPr>
        <p:txBody>
          <a:bodyPr/>
          <a:lstStyle/>
          <a:p>
            <a:pPr algn="l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Protecting identities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Section 13.82, subdivision 17 (Handout 105)</a:t>
            </a:r>
            <a:endParaRPr lang="en-US" dirty="0"/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272A5E37-84F9-1555-46FA-27F88DB989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9806477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66423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21514"/>
            <a:ext cx="9144000" cy="1247775"/>
          </a:xfrm>
        </p:spPr>
        <p:txBody>
          <a:bodyPr>
            <a:normAutofit/>
          </a:bodyPr>
          <a:lstStyle/>
          <a:p>
            <a:pPr algn="l"/>
            <a:r>
              <a:rPr lang="en-US" sz="3600"/>
              <a:t>Identities you </a:t>
            </a:r>
            <a:r>
              <a:rPr lang="en-US" sz="3600" i="1"/>
              <a:t>must</a:t>
            </a:r>
            <a:r>
              <a:rPr lang="en-US" sz="3600"/>
              <a:t> protect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334000"/>
          </a:xfrm>
        </p:spPr>
        <p:txBody>
          <a:bodyPr>
            <a:normAutofit/>
          </a:bodyPr>
          <a:lstStyle/>
          <a:p>
            <a:pPr>
              <a:buClr>
                <a:srgbClr val="0054A6"/>
              </a:buClr>
              <a:buSzPct val="100000"/>
            </a:pPr>
            <a:r>
              <a:rPr lang="en-US" sz="2700" dirty="0"/>
              <a:t>Undercover law enforcement officer </a:t>
            </a:r>
          </a:p>
          <a:p>
            <a:pPr>
              <a:buClr>
                <a:srgbClr val="0054A6"/>
              </a:buClr>
              <a:buSzPct val="100000"/>
            </a:pPr>
            <a:r>
              <a:rPr lang="en-US" sz="2700" dirty="0"/>
              <a:t>Victim or alleged victim of criminal sexual conduct or sex trafficking</a:t>
            </a:r>
          </a:p>
          <a:p>
            <a:pPr>
              <a:buClr>
                <a:srgbClr val="0054A6"/>
              </a:buClr>
              <a:buSzPct val="100000"/>
            </a:pPr>
            <a:r>
              <a:rPr lang="en-US" sz="2700" dirty="0"/>
              <a:t>Deceased person unlawfully removed from a cemetery</a:t>
            </a:r>
          </a:p>
          <a:p>
            <a:pPr>
              <a:buClr>
                <a:srgbClr val="0054A6"/>
              </a:buClr>
              <a:buSzPct val="100000"/>
            </a:pPr>
            <a:r>
              <a:rPr lang="en-US" sz="2700" dirty="0"/>
              <a:t>Mandated reporter </a:t>
            </a:r>
          </a:p>
          <a:p>
            <a:pPr>
              <a:buClr>
                <a:srgbClr val="0054A6"/>
              </a:buClr>
              <a:buSzPct val="100000"/>
            </a:pPr>
            <a:r>
              <a:rPr lang="en-US" sz="2700" dirty="0"/>
              <a:t>Person making a 911 call or name and phone number of service subscriber if </a:t>
            </a:r>
            <a:r>
              <a:rPr lang="en-US" sz="2700" u="sng" dirty="0"/>
              <a:t>either</a:t>
            </a:r>
            <a:r>
              <a:rPr lang="en-US" sz="2700" dirty="0"/>
              <a:t>:</a:t>
            </a:r>
          </a:p>
          <a:p>
            <a:pPr lvl="1">
              <a:buClr>
                <a:srgbClr val="0054A6"/>
              </a:buClr>
              <a:buSzPct val="75000"/>
            </a:pPr>
            <a:r>
              <a:rPr lang="en-US" sz="2300" dirty="0"/>
              <a:t>Reason is for help in a mental health emergency; OR</a:t>
            </a:r>
          </a:p>
          <a:p>
            <a:pPr lvl="1">
              <a:buClr>
                <a:srgbClr val="0054A6"/>
              </a:buClr>
              <a:buSzPct val="75000"/>
            </a:pPr>
            <a:r>
              <a:rPr lang="en-US" sz="2300" dirty="0"/>
              <a:t>Determine revealing identity would threaten safety of person or property</a:t>
            </a:r>
          </a:p>
        </p:txBody>
      </p:sp>
    </p:spTree>
    <p:extLst>
      <p:ext uri="{BB962C8B-B14F-4D97-AF65-F5344CB8AC3E}">
        <p14:creationId xmlns:p14="http://schemas.microsoft.com/office/powerpoint/2010/main" val="11534732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4777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Identities you </a:t>
            </a:r>
            <a:r>
              <a:rPr lang="en-US" sz="3600" i="1" dirty="0"/>
              <a:t>may </a:t>
            </a:r>
            <a:r>
              <a:rPr lang="en-US" sz="3600" dirty="0"/>
              <a:t>protect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752600"/>
            <a:ext cx="8001000" cy="4495800"/>
          </a:xfrm>
        </p:spPr>
        <p:txBody>
          <a:bodyPr>
            <a:normAutofit/>
          </a:bodyPr>
          <a:lstStyle/>
          <a:p>
            <a:pPr marL="0" indent="0">
              <a:buClr>
                <a:srgbClr val="0054A6"/>
              </a:buClr>
              <a:buNone/>
            </a:pPr>
            <a:r>
              <a:rPr lang="en-US" sz="2800" dirty="0"/>
              <a:t>Document determinations to protect: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Paid or unpaid informant – threat to personal safety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Victim or adult witness to a crime</a:t>
            </a:r>
          </a:p>
          <a:p>
            <a:pPr lvl="2">
              <a:buClr>
                <a:srgbClr val="0054A6"/>
              </a:buClr>
            </a:pPr>
            <a:r>
              <a:rPr lang="en-US" sz="2000" dirty="0"/>
              <a:t>Must ask AND </a:t>
            </a:r>
          </a:p>
          <a:p>
            <a:pPr lvl="2">
              <a:buClr>
                <a:srgbClr val="0054A6"/>
              </a:buClr>
            </a:pPr>
            <a:r>
              <a:rPr lang="en-US" sz="2000" dirty="0"/>
              <a:t>LEA determines that disclosure would threaten the personal safety or property of the individual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Juvenile witness – LEA determines subject matter of the investigation justifies protection</a:t>
            </a:r>
          </a:p>
        </p:txBody>
      </p:sp>
    </p:spTree>
    <p:extLst>
      <p:ext uri="{BB962C8B-B14F-4D97-AF65-F5344CB8AC3E}">
        <p14:creationId xmlns:p14="http://schemas.microsoft.com/office/powerpoint/2010/main" val="38074666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4777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911 Calls</a:t>
            </a:r>
            <a:br>
              <a:rPr lang="en-US" sz="3200" dirty="0"/>
            </a:br>
            <a:r>
              <a:rPr lang="en-US" sz="2000" dirty="0"/>
              <a:t>Section 13.82, </a:t>
            </a:r>
            <a:r>
              <a:rPr lang="en-US" sz="2000" dirty="0" err="1"/>
              <a:t>subd</a:t>
            </a:r>
            <a:r>
              <a:rPr lang="en-US" sz="2000" dirty="0"/>
              <a:t>. 4</a:t>
            </a:r>
            <a:endParaRPr lang="en-US" sz="3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5FA130-AE48-45F2-AC75-799BD42F2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953000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0054A6"/>
              </a:buClr>
            </a:pPr>
            <a:r>
              <a:rPr lang="en-US" sz="3200" dirty="0"/>
              <a:t>Recording of 911 call</a:t>
            </a:r>
          </a:p>
          <a:p>
            <a:pPr lvl="1">
              <a:buClr>
                <a:srgbClr val="0054A6"/>
              </a:buClr>
              <a:buSzPct val="75000"/>
            </a:pPr>
            <a:r>
              <a:rPr lang="en-US" sz="2800" dirty="0"/>
              <a:t>Private data on the caller</a:t>
            </a:r>
            <a:endParaRPr lang="en-US" sz="3200" dirty="0"/>
          </a:p>
          <a:p>
            <a:pPr>
              <a:buClr>
                <a:srgbClr val="0054A6"/>
              </a:buClr>
            </a:pPr>
            <a:r>
              <a:rPr lang="en-US" sz="3200" dirty="0"/>
              <a:t>Transcript of 911 call</a:t>
            </a:r>
          </a:p>
          <a:p>
            <a:pPr lvl="1">
              <a:buClr>
                <a:srgbClr val="0054A6"/>
              </a:buClr>
              <a:buSzPct val="75000"/>
            </a:pPr>
            <a:r>
              <a:rPr lang="en-US" sz="2800" dirty="0"/>
              <a:t>Public </a:t>
            </a:r>
            <a:endParaRPr lang="en-US" sz="3600" dirty="0"/>
          </a:p>
          <a:p>
            <a:pPr lvl="2">
              <a:buClr>
                <a:srgbClr val="0054A6"/>
              </a:buClr>
              <a:buSzPct val="75000"/>
            </a:pPr>
            <a:r>
              <a:rPr lang="en-US" sz="2400" dirty="0"/>
              <a:t>Unless it reveals a protected ID under </a:t>
            </a:r>
            <a:r>
              <a:rPr lang="en-US" sz="2400" dirty="0" err="1"/>
              <a:t>subd</a:t>
            </a:r>
            <a:r>
              <a:rPr lang="en-US" sz="2400" dirty="0"/>
              <a:t>. 17</a:t>
            </a:r>
          </a:p>
          <a:p>
            <a:pPr lvl="1">
              <a:buClr>
                <a:srgbClr val="0054A6"/>
              </a:buClr>
              <a:buSzPct val="75000"/>
            </a:pPr>
            <a:r>
              <a:rPr lang="en-US" sz="2800" dirty="0"/>
              <a:t>Person requesting transcript shall pay actual cost of transcription </a:t>
            </a:r>
          </a:p>
          <a:p>
            <a:r>
              <a:rPr lang="en-US" sz="3200" dirty="0">
                <a:hlinkClick r:id="rId3"/>
              </a:rPr>
              <a:t>AO 25-009</a:t>
            </a:r>
            <a:endParaRPr lang="en-US" sz="3200" dirty="0"/>
          </a:p>
          <a:p>
            <a:pPr lvl="1">
              <a:buClr>
                <a:srgbClr val="0054A6"/>
              </a:buClr>
              <a:buSzPct val="75000"/>
            </a:pPr>
            <a:r>
              <a:rPr lang="en-US" sz="2800" dirty="0">
                <a:solidFill>
                  <a:srgbClr val="003865"/>
                </a:solidFill>
                <a:effectLst/>
                <a:latin typeface="Calibri" panose="020F0502020204030204" pitchFamily="34" charset="0"/>
              </a:rPr>
              <a:t>LEA did </a:t>
            </a:r>
            <a:r>
              <a:rPr lang="en-US" sz="2800" dirty="0">
                <a:solidFill>
                  <a:srgbClr val="003865"/>
                </a:solidFill>
                <a:latin typeface="Calibri" panose="020F0502020204030204" pitchFamily="34" charset="0"/>
              </a:rPr>
              <a:t>not respond appropriately to data request for 911 transcript when it initially denied the request &amp; later provided a red</a:t>
            </a:r>
            <a:r>
              <a:rPr lang="en-US" sz="2800" dirty="0">
                <a:solidFill>
                  <a:srgbClr val="003865"/>
                </a:solidFill>
                <a:effectLst/>
                <a:latin typeface="Calibri" panose="020F0502020204030204" pitchFamily="34" charset="0"/>
              </a:rPr>
              <a:t>acted transcript</a:t>
            </a:r>
            <a:r>
              <a:rPr lang="en-US" sz="2800" dirty="0"/>
              <a:t> </a:t>
            </a:r>
            <a:endParaRPr lang="en-US" sz="3600" dirty="0"/>
          </a:p>
        </p:txBody>
      </p:sp>
      <p:pic>
        <p:nvPicPr>
          <p:cNvPr id="7" name="Picture 6" descr="Dispatcher with headset sitting at a computer">
            <a:extLst>
              <a:ext uri="{FF2B5EF4-FFF2-40B4-BE49-F238E27FC236}">
                <a16:creationId xmlns:a16="http://schemas.microsoft.com/office/drawing/2014/main" id="{14736074-1C04-41D5-BCB5-8D538FABC5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82880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487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E77D3F-B4DF-4495-B2A9-3A5FED643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52400"/>
            <a:ext cx="7886700" cy="914400"/>
          </a:xfrm>
        </p:spPr>
        <p:txBody>
          <a:bodyPr/>
          <a:lstStyle/>
          <a:p>
            <a:pPr algn="l"/>
            <a:r>
              <a:rPr lang="en-US" sz="3600" dirty="0"/>
              <a:t>Introductions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5F9E763-2639-433A-B423-EEEC99CE0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850" y="203136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Please introduce yourself:</a:t>
            </a:r>
          </a:p>
          <a:p>
            <a:r>
              <a:rPr lang="en-US" sz="2600" dirty="0"/>
              <a:t>Your name</a:t>
            </a:r>
          </a:p>
          <a:p>
            <a:r>
              <a:rPr lang="en-US" sz="2600" dirty="0"/>
              <a:t>Your entity</a:t>
            </a:r>
          </a:p>
          <a:p>
            <a:r>
              <a:rPr lang="en-US" sz="2600" dirty="0"/>
              <a:t>Your role in data practices</a:t>
            </a:r>
          </a:p>
          <a:p>
            <a:r>
              <a:rPr lang="en-US" sz="2600" dirty="0"/>
              <a:t>Any burning questions you would like to discuss today </a:t>
            </a:r>
          </a:p>
        </p:txBody>
      </p:sp>
      <p:pic>
        <p:nvPicPr>
          <p:cNvPr id="9" name="Picture 8" descr="Close up of Hello My Name Is sticker&#10;">
            <a:extLst>
              <a:ext uri="{FF2B5EF4-FFF2-40B4-BE49-F238E27FC236}">
                <a16:creationId xmlns:a16="http://schemas.microsoft.com/office/drawing/2014/main" id="{42B52E84-35BF-4086-9C07-1AB3EE41CC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0648">
            <a:off x="5922782" y="1829163"/>
            <a:ext cx="2421041" cy="163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050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4777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What do you think?</a:t>
            </a:r>
            <a:endParaRPr lang="en-US" sz="3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6DC1B5-97D0-446F-A4E8-709E9171B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615440"/>
            <a:ext cx="8595360" cy="5029200"/>
          </a:xfrm>
        </p:spPr>
        <p:txBody>
          <a:bodyPr anchor="t">
            <a:normAutofit/>
          </a:bodyPr>
          <a:lstStyle/>
          <a:p>
            <a:pPr marL="0" indent="0">
              <a:buClr>
                <a:srgbClr val="0054A6"/>
              </a:buClr>
              <a:buNone/>
            </a:pPr>
            <a:r>
              <a:rPr lang="en-US" sz="3600" dirty="0"/>
              <a:t>What is the classification of a recording of a call made to a police department non-emergency line (i.e., not 911)? </a:t>
            </a:r>
          </a:p>
        </p:txBody>
      </p:sp>
      <p:pic>
        <p:nvPicPr>
          <p:cNvPr id="4" name="Graphic 3" descr="Badge Question Mark with solid fill">
            <a:extLst>
              <a:ext uri="{FF2B5EF4-FFF2-40B4-BE49-F238E27FC236}">
                <a16:creationId xmlns:a16="http://schemas.microsoft.com/office/drawing/2014/main" id="{061CF085-7BDD-45F7-9112-4DF8DB5F5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58000" y="472440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212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4777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What do you think - Answer</a:t>
            </a:r>
            <a:endParaRPr lang="en-US" sz="3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6DC1B5-97D0-446F-A4E8-709E9171B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416" y="1905000"/>
            <a:ext cx="7745168" cy="4057587"/>
          </a:xfrm>
        </p:spPr>
        <p:txBody>
          <a:bodyPr anchor="t">
            <a:normAutofit/>
          </a:bodyPr>
          <a:lstStyle/>
          <a:p>
            <a:pPr>
              <a:buClr>
                <a:srgbClr val="0054A6"/>
              </a:buClr>
            </a:pPr>
            <a:r>
              <a:rPr lang="en-US" sz="2800" dirty="0"/>
              <a:t>The content of the call will determine classification.</a:t>
            </a:r>
          </a:p>
          <a:p>
            <a:pPr lvl="1">
              <a:buClr>
                <a:srgbClr val="0054A6"/>
              </a:buClr>
            </a:pPr>
            <a:r>
              <a:rPr lang="en-US" sz="2500" dirty="0"/>
              <a:t>Active criminal investigation = confidential/protected nonpublic </a:t>
            </a:r>
          </a:p>
          <a:p>
            <a:pPr lvl="1">
              <a:buClr>
                <a:srgbClr val="0054A6"/>
              </a:buClr>
            </a:pPr>
            <a:r>
              <a:rPr lang="en-US" sz="2500" dirty="0"/>
              <a:t>Property complaint data – identity of caller is confidential, § 13.44</a:t>
            </a:r>
          </a:p>
          <a:p>
            <a:pPr lvl="1">
              <a:buClr>
                <a:srgbClr val="0054A6"/>
              </a:buClr>
            </a:pPr>
            <a:r>
              <a:rPr lang="en-US" sz="2500" dirty="0"/>
              <a:t>Other calls likely subject to public presumption</a:t>
            </a:r>
          </a:p>
          <a:p>
            <a:pPr>
              <a:buClr>
                <a:srgbClr val="0054A6"/>
              </a:buClr>
            </a:pPr>
            <a:r>
              <a:rPr lang="en-US" sz="2800" dirty="0"/>
              <a:t>No requirement to make a transcript</a:t>
            </a:r>
            <a:endParaRPr lang="en-US" sz="3200" dirty="0"/>
          </a:p>
          <a:p>
            <a:pPr marL="0" indent="0">
              <a:buClr>
                <a:srgbClr val="0054A6"/>
              </a:buClr>
              <a:buNone/>
            </a:pP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6418392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6D4CA-F06C-4FE9-8934-08850767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1600"/>
            <a:ext cx="8515350" cy="9144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What do you think?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0EF40-631B-4D62-96ED-582E2ACD4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530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A 13-year-old called 911 for assistance in a medical emergency. Her 9-year-old brother was having an allergic reaction.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What can be released to a media requester?</a:t>
            </a:r>
          </a:p>
        </p:txBody>
      </p:sp>
      <p:pic>
        <p:nvPicPr>
          <p:cNvPr id="9" name="Graphic 8" descr="Badge Question Mark with solid fill">
            <a:extLst>
              <a:ext uri="{FF2B5EF4-FFF2-40B4-BE49-F238E27FC236}">
                <a16:creationId xmlns:a16="http://schemas.microsoft.com/office/drawing/2014/main" id="{D35C4A9E-E07D-477A-AF48-D1CBD6E24C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58000" y="472440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2688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767EE4-ED35-4D8E-941A-ED338B1AA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524000"/>
            <a:ext cx="8115300" cy="4953000"/>
          </a:xfrm>
        </p:spPr>
        <p:txBody>
          <a:bodyPr>
            <a:normAutofit/>
          </a:bodyPr>
          <a:lstStyle/>
          <a:p>
            <a:r>
              <a:rPr lang="en-US" sz="2800" dirty="0"/>
              <a:t>There is not a general protection for government data on minors (exception – DNR)</a:t>
            </a:r>
          </a:p>
          <a:p>
            <a:r>
              <a:rPr lang="en-US" sz="2800" dirty="0"/>
              <a:t>There is not a general classification of medical data</a:t>
            </a:r>
          </a:p>
          <a:p>
            <a:r>
              <a:rPr lang="en-US" sz="2800" dirty="0"/>
              <a:t>Audio of the 911 call is private</a:t>
            </a:r>
          </a:p>
          <a:p>
            <a:r>
              <a:rPr lang="en-US" sz="2800" dirty="0"/>
              <a:t>Media/public can access the rest of the data about this call. </a:t>
            </a:r>
          </a:p>
          <a:p>
            <a:r>
              <a:rPr lang="en-US" sz="2800" dirty="0"/>
              <a:t>Other classification for juvenile witnesses, juvenile victims, or juvenile bad actors (delinquents)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9EF35C-8F80-4323-98AD-E829BB96F8F0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19201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What do you think - Answer</a:t>
            </a:r>
            <a:br>
              <a:rPr lang="en-US" sz="3600" dirty="0"/>
            </a:br>
            <a:r>
              <a:rPr lang="en-US" sz="3200" dirty="0"/>
              <a:t>Data about minors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275264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47775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Peace officer records of children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382000" cy="4572000"/>
          </a:xfrm>
        </p:spPr>
        <p:txBody>
          <a:bodyPr>
            <a:normAutofit/>
          </a:bodyPr>
          <a:lstStyle/>
          <a:p>
            <a:pPr>
              <a:buClr>
                <a:srgbClr val="0054A6"/>
              </a:buClr>
            </a:pPr>
            <a:r>
              <a:rPr lang="en-US" sz="2400" dirty="0"/>
              <a:t>Law enforcement Data on Juveniles (35 minutes):</a:t>
            </a:r>
          </a:p>
          <a:p>
            <a:pPr lvl="1">
              <a:buClr>
                <a:srgbClr val="0054A6"/>
              </a:buClr>
            </a:pPr>
            <a:r>
              <a:rPr lang="en-US" sz="2100" dirty="0">
                <a:hlinkClick r:id="rId3"/>
              </a:rPr>
              <a:t>https://youtu.be/fuxkM0yC53Y?si=vJjal23Y9nZYwOeS</a:t>
            </a:r>
            <a:r>
              <a:rPr lang="en-US" sz="2100" dirty="0"/>
              <a:t> </a:t>
            </a:r>
          </a:p>
          <a:p>
            <a:pPr>
              <a:buClr>
                <a:srgbClr val="0054A6"/>
              </a:buClr>
            </a:pPr>
            <a:r>
              <a:rPr lang="en-US" sz="2400" dirty="0"/>
              <a:t>Law enforcement data and school sharing</a:t>
            </a:r>
          </a:p>
          <a:p>
            <a:pPr lvl="1">
              <a:buClr>
                <a:srgbClr val="0054A6"/>
              </a:buClr>
            </a:pPr>
            <a:r>
              <a:rPr lang="en-US" sz="2100" dirty="0">
                <a:hlinkClick r:id="rId4"/>
              </a:rPr>
              <a:t>https://mn.gov/admin/data-practices/data/types/lawenforcement/law-enforcement-schools/</a:t>
            </a:r>
            <a:endParaRPr lang="en-US" sz="2100" dirty="0"/>
          </a:p>
          <a:p>
            <a:pPr marL="0" indent="0">
              <a:buClr>
                <a:srgbClr val="0054A6"/>
              </a:buClr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86278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Morning Law Enforcement Scenarios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28EA7C-2435-42AB-A3D8-B63D81406180}"/>
              </a:ext>
            </a:extLst>
          </p:cNvPr>
          <p:cNvSpPr txBox="1"/>
          <p:nvPr/>
        </p:nvSpPr>
        <p:spPr>
          <a:xfrm>
            <a:off x="2324100" y="5557228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Handout 106</a:t>
            </a:r>
          </a:p>
          <a:p>
            <a:pPr algn="ctr"/>
            <a:r>
              <a:rPr lang="en-US" sz="2000" dirty="0"/>
              <a:t>Breakout Session Discussion</a:t>
            </a:r>
          </a:p>
        </p:txBody>
      </p:sp>
    </p:spTree>
    <p:extLst>
      <p:ext uri="{BB962C8B-B14F-4D97-AF65-F5344CB8AC3E}">
        <p14:creationId xmlns:p14="http://schemas.microsoft.com/office/powerpoint/2010/main" val="27788251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3CE3386-74CC-4DED-B48F-6EBFBAB87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1"/>
            <a:ext cx="7886700" cy="9144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Breakout Rooms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EEA845B-05D9-40D3-A4D2-9223E9E88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074" y="1789612"/>
            <a:ext cx="8229600" cy="4915987"/>
          </a:xfrm>
        </p:spPr>
        <p:txBody>
          <a:bodyPr>
            <a:normAutofit/>
          </a:bodyPr>
          <a:lstStyle/>
          <a:p>
            <a:r>
              <a:rPr lang="en-US" sz="2800" dirty="0"/>
              <a:t>Handout 106 – Morning adult scenarios</a:t>
            </a:r>
          </a:p>
          <a:p>
            <a:r>
              <a:rPr lang="en-US" sz="2800" dirty="0"/>
              <a:t>Click button to join group.</a:t>
            </a:r>
          </a:p>
          <a:p>
            <a:r>
              <a:rPr lang="en-US" sz="2800" dirty="0"/>
              <a:t>Spokesperson = the person with the next birthday</a:t>
            </a:r>
          </a:p>
          <a:p>
            <a:r>
              <a:rPr lang="en-US" sz="2800" dirty="0"/>
              <a:t>Take 15-20 minutes to review and discuss the scenarios and questions with the group.</a:t>
            </a:r>
          </a:p>
          <a:p>
            <a:r>
              <a:rPr lang="en-US" sz="2800" dirty="0"/>
              <a:t>To exit breakout session - click the red circle at the bottom of screen and choose leave break out.</a:t>
            </a:r>
          </a:p>
        </p:txBody>
      </p:sp>
    </p:spTree>
    <p:extLst>
      <p:ext uri="{BB962C8B-B14F-4D97-AF65-F5344CB8AC3E}">
        <p14:creationId xmlns:p14="http://schemas.microsoft.com/office/powerpoint/2010/main" val="15666690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1810CAF-F6F4-71A3-D595-D30B332149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Child and Adult Maltreatment Investigative Data</a:t>
            </a:r>
          </a:p>
        </p:txBody>
      </p:sp>
    </p:spTree>
    <p:extLst>
      <p:ext uri="{BB962C8B-B14F-4D97-AF65-F5344CB8AC3E}">
        <p14:creationId xmlns:p14="http://schemas.microsoft.com/office/powerpoint/2010/main" val="23151796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05800" cy="121920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Criminal maltreatment investigations</a:t>
            </a:r>
            <a:br>
              <a:rPr lang="en-US" dirty="0"/>
            </a:br>
            <a:r>
              <a:rPr lang="en-US" sz="2400" dirty="0"/>
              <a:t>Minn. Stat. §13.82, subds. 8-11</a:t>
            </a:r>
            <a:endParaRPr lang="en-US" sz="2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677150" cy="4346575"/>
          </a:xfrm>
        </p:spPr>
        <p:txBody>
          <a:bodyPr>
            <a:normAutofit/>
          </a:bodyPr>
          <a:lstStyle/>
          <a:p>
            <a:r>
              <a:rPr lang="en-US" sz="2400" dirty="0"/>
              <a:t>ID of a victim or alleged victim of child maltreatment or vulnerable adult maltreatment is always private (active or inactive)</a:t>
            </a:r>
          </a:p>
          <a:p>
            <a:r>
              <a:rPr lang="en-US" sz="2400" dirty="0"/>
              <a:t>ID of a mandated reporter is private (subd. 17)</a:t>
            </a:r>
          </a:p>
          <a:p>
            <a:r>
              <a:rPr lang="en-US" sz="2400" dirty="0"/>
              <a:t>ID of non-mandated reporters</a:t>
            </a:r>
          </a:p>
          <a:p>
            <a:pPr lvl="1"/>
            <a:r>
              <a:rPr lang="en-US" sz="2000" dirty="0"/>
              <a:t>Child maltreatment = confidential</a:t>
            </a:r>
          </a:p>
          <a:p>
            <a:pPr lvl="1"/>
            <a:r>
              <a:rPr lang="en-US" sz="2000" dirty="0"/>
              <a:t>Vulnerable adult maltreatment = private </a:t>
            </a:r>
          </a:p>
          <a:p>
            <a:r>
              <a:rPr lang="en-US" sz="2400" dirty="0"/>
              <a:t>Active Investigative data are confidential/protected nonpublic (subd. 7)</a:t>
            </a:r>
          </a:p>
          <a:p>
            <a:endParaRPr lang="en-US" sz="2175" dirty="0"/>
          </a:p>
        </p:txBody>
      </p:sp>
    </p:spTree>
    <p:extLst>
      <p:ext uri="{BB962C8B-B14F-4D97-AF65-F5344CB8AC3E}">
        <p14:creationId xmlns:p14="http://schemas.microsoft.com/office/powerpoint/2010/main" val="12072638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089DC5-4130-B1BD-6CA6-08FD393F2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CC86A-DD8D-788B-1F8C-E6920003C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05800" cy="121920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Criminal maltreatment investigations – inactive</a:t>
            </a:r>
            <a:br>
              <a:rPr lang="en-US" dirty="0"/>
            </a:br>
            <a:r>
              <a:rPr lang="en-US" sz="2400" dirty="0"/>
              <a:t>Minn. Stat. §13.82, subds. 8-11</a:t>
            </a:r>
            <a:endParaRPr lang="en-US" sz="2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13D60-F400-1C63-F1A2-2F4FBEAC5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8800"/>
            <a:ext cx="7677150" cy="4346575"/>
          </a:xfrm>
        </p:spPr>
        <p:txBody>
          <a:bodyPr>
            <a:normAutofit/>
          </a:bodyPr>
          <a:lstStyle/>
          <a:p>
            <a:r>
              <a:rPr lang="en-US" sz="2400" dirty="0"/>
              <a:t>Inactive investigative data = private when:</a:t>
            </a:r>
          </a:p>
          <a:p>
            <a:pPr lvl="1"/>
            <a:r>
              <a:rPr lang="en-US" sz="2000" dirty="0"/>
              <a:t>Statute of limitations has run or </a:t>
            </a:r>
          </a:p>
          <a:p>
            <a:pPr lvl="1"/>
            <a:r>
              <a:rPr lang="en-US" sz="2000" dirty="0"/>
              <a:t>There was a decision not to move forward with an investigation or prosecution</a:t>
            </a:r>
          </a:p>
          <a:p>
            <a:r>
              <a:rPr lang="en-US" sz="2400" dirty="0"/>
              <a:t>Inactive investigative data = public when there has been a court process and appeal rights have been exhausted or expired</a:t>
            </a:r>
          </a:p>
        </p:txBody>
      </p:sp>
    </p:spTree>
    <p:extLst>
      <p:ext uri="{BB962C8B-B14F-4D97-AF65-F5344CB8AC3E}">
        <p14:creationId xmlns:p14="http://schemas.microsoft.com/office/powerpoint/2010/main" val="3224368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 of website&#10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042" y="4241241"/>
            <a:ext cx="3982452" cy="249611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7435" y="1374998"/>
            <a:ext cx="6207427" cy="5266434"/>
          </a:xfrm>
        </p:spPr>
        <p:txBody>
          <a:bodyPr>
            <a:normAutofit/>
          </a:bodyPr>
          <a:lstStyle/>
          <a:p>
            <a:pPr marL="0" indent="0">
              <a:buClr>
                <a:srgbClr val="0054A6"/>
              </a:buClr>
              <a:buNone/>
            </a:pPr>
            <a:r>
              <a:rPr lang="en-US" sz="3200" dirty="0"/>
              <a:t>Data Practices Office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Informal advice/technical assistance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Commissioner of Administration advisory opinions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Website and informational materials: </a:t>
            </a:r>
            <a:r>
              <a:rPr lang="en-US" sz="2400" dirty="0">
                <a:hlinkClick r:id="rId4"/>
              </a:rPr>
              <a:t>https://mn.gov/admin/data-practices/</a:t>
            </a:r>
            <a:r>
              <a:rPr lang="en-US" sz="2400" dirty="0"/>
              <a:t> 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Listserv and newsletters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Legislative assistance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Training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1"/>
            <a:ext cx="9144000" cy="1190624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Who we are and what we do</a:t>
            </a:r>
          </a:p>
        </p:txBody>
      </p:sp>
    </p:spTree>
    <p:extLst>
      <p:ext uri="{BB962C8B-B14F-4D97-AF65-F5344CB8AC3E}">
        <p14:creationId xmlns:p14="http://schemas.microsoft.com/office/powerpoint/2010/main" val="25070847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3EB33-BEDC-01E3-3C20-2B63707DA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75C62-061A-D893-CC59-C80D667EE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5" y="152400"/>
            <a:ext cx="7886700" cy="914400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Maltreatment investigations – vulnerable adults </a:t>
            </a:r>
            <a:br>
              <a:rPr lang="en-US" dirty="0"/>
            </a:br>
            <a:r>
              <a:rPr lang="en-US" sz="2400" dirty="0"/>
              <a:t>Minn. Stat. §626.557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F0CB6A0-296A-67B0-3CAD-4CEA86F284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5767631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496840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7B368-871C-7D6D-BC65-1F41C4CE6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FCA96-2BB9-EED1-88CE-AFDF90A38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5" y="152400"/>
            <a:ext cx="7886700" cy="914400"/>
          </a:xfrm>
        </p:spPr>
        <p:txBody>
          <a:bodyPr anchor="ctr">
            <a:normAutofit/>
          </a:bodyPr>
          <a:lstStyle/>
          <a:p>
            <a:pPr algn="l"/>
            <a:r>
              <a:rPr lang="en-US" sz="2800" dirty="0"/>
              <a:t>Maltreatment investigations – child maltreatment</a:t>
            </a:r>
            <a:br>
              <a:rPr lang="en-US" dirty="0"/>
            </a:br>
            <a:r>
              <a:rPr lang="en-US" sz="1800" dirty="0"/>
              <a:t>Minn. Stat. §§260E.20, 260E.35</a:t>
            </a:r>
            <a:endParaRPr lang="en-US" sz="24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C45C356-168D-AF61-A60F-070ECBB2C3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7060545"/>
              </p:ext>
            </p:extLst>
          </p:nvPr>
        </p:nvGraphicFramePr>
        <p:xfrm>
          <a:off x="628650" y="1676400"/>
          <a:ext cx="8058150" cy="4500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19226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CBEE6-E839-4597-8174-BC43B2D30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" y="152400"/>
            <a:ext cx="7886700" cy="9144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What do you think?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46893-D2E5-442A-B410-B7F4319D0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52600"/>
            <a:ext cx="8305800" cy="4648200"/>
          </a:xfrm>
        </p:spPr>
        <p:txBody>
          <a:bodyPr/>
          <a:lstStyle/>
          <a:p>
            <a:pPr marL="0" indent="0">
              <a:buClr>
                <a:srgbClr val="0054A6"/>
              </a:buClr>
              <a:buNone/>
            </a:pPr>
            <a:r>
              <a:rPr lang="en-US" sz="2800" dirty="0"/>
              <a:t>Mom reported that Dad abused their child. Ultimately, no criminal charges are filed. The case is now closed.</a:t>
            </a:r>
          </a:p>
          <a:p>
            <a:pPr marL="0" indent="0">
              <a:buClr>
                <a:srgbClr val="0054A6"/>
              </a:buClr>
              <a:buNone/>
            </a:pPr>
            <a:r>
              <a:rPr lang="en-US" sz="2800" dirty="0"/>
              <a:t>Dad requests access to the police file. What can he access?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Graphic 3" descr="Badge Question Mark with solid fill">
            <a:extLst>
              <a:ext uri="{FF2B5EF4-FFF2-40B4-BE49-F238E27FC236}">
                <a16:creationId xmlns:a16="http://schemas.microsoft.com/office/drawing/2014/main" id="{9758095B-FAB1-47F8-BAF7-BFE777A34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8000" y="472440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6537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CBEE6-E839-4597-8174-BC43B2D30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" y="152400"/>
            <a:ext cx="7886700" cy="914400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What do you think - Answer</a:t>
            </a:r>
            <a:br>
              <a:rPr lang="en-US" sz="3600" dirty="0"/>
            </a:br>
            <a:r>
              <a:rPr lang="en-US" sz="2800" dirty="0"/>
              <a:t>Minn. Stat. § 13.82, </a:t>
            </a:r>
            <a:r>
              <a:rPr lang="en-US" sz="2800" dirty="0" err="1"/>
              <a:t>subds</a:t>
            </a:r>
            <a:r>
              <a:rPr lang="en-US" sz="2800" dirty="0"/>
              <a:t>. 8 &amp; 9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46893-D2E5-442A-B410-B7F4319D0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81200"/>
            <a:ext cx="7886700" cy="4343400"/>
          </a:xfrm>
        </p:spPr>
        <p:txBody>
          <a:bodyPr>
            <a:normAutofit/>
          </a:bodyPr>
          <a:lstStyle/>
          <a:p>
            <a:pPr>
              <a:buClr>
                <a:srgbClr val="0054A6"/>
              </a:buClr>
            </a:pPr>
            <a:r>
              <a:rPr lang="en-US" sz="2400" dirty="0"/>
              <a:t>ID of victim child maltreatment under C. 260E = private.</a:t>
            </a:r>
          </a:p>
          <a:p>
            <a:pPr>
              <a:buClr>
                <a:srgbClr val="0054A6"/>
              </a:buClr>
            </a:pPr>
            <a:r>
              <a:rPr lang="en-US" sz="2400" dirty="0"/>
              <a:t>No charges OR statute of limitations has run = investigative data are private.</a:t>
            </a:r>
          </a:p>
          <a:p>
            <a:pPr>
              <a:buClr>
                <a:srgbClr val="0054A6"/>
              </a:buClr>
            </a:pPr>
            <a:r>
              <a:rPr lang="en-US" sz="2400" dirty="0"/>
              <a:t>Dad can have access to data about himself and his child (unless there is a court order limiting his rights, e.g., termination of parental rights). </a:t>
            </a:r>
          </a:p>
          <a:p>
            <a:pPr>
              <a:buClr>
                <a:srgbClr val="0054A6"/>
              </a:buClr>
            </a:pPr>
            <a:r>
              <a:rPr lang="en-US" sz="2400" dirty="0"/>
              <a:t>Mom would not get access to any data about Dad in these circumstances 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291842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3D713-8247-9093-E3C8-5AADA77FC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7FD5F-A85D-C264-4E68-D0F8D489E733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4777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What do you think?</a:t>
            </a:r>
            <a:endParaRPr lang="en-US" sz="3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658F133-3E9A-4A40-C27F-EEB4FD58D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615440"/>
            <a:ext cx="8595360" cy="5029200"/>
          </a:xfrm>
        </p:spPr>
        <p:txBody>
          <a:bodyPr anchor="t">
            <a:normAutofit/>
          </a:bodyPr>
          <a:lstStyle/>
          <a:p>
            <a:pPr marL="0" indent="0">
              <a:buClr>
                <a:srgbClr val="0054A6"/>
              </a:buClr>
              <a:buNone/>
            </a:pPr>
            <a:r>
              <a:rPr lang="en-US" sz="3600" dirty="0"/>
              <a:t>A member of the public requested a case file. The case is inactive but involved an investigation into maltreatment of a vulnerable adult by their caretaker. </a:t>
            </a:r>
          </a:p>
          <a:p>
            <a:pPr marL="0" indent="0">
              <a:buClr>
                <a:srgbClr val="0054A6"/>
              </a:buClr>
              <a:buNone/>
            </a:pPr>
            <a:r>
              <a:rPr lang="en-US" sz="3600" b="1" dirty="0"/>
              <a:t>What can the public access? </a:t>
            </a:r>
            <a:endParaRPr lang="en-US" sz="3600" dirty="0"/>
          </a:p>
        </p:txBody>
      </p:sp>
      <p:pic>
        <p:nvPicPr>
          <p:cNvPr id="3" name="Graphic 2" descr="Badge Question Mark with solid fill">
            <a:extLst>
              <a:ext uri="{FF2B5EF4-FFF2-40B4-BE49-F238E27FC236}">
                <a16:creationId xmlns:a16="http://schemas.microsoft.com/office/drawing/2014/main" id="{1200D205-F2C1-530A-96CA-B8D6C38668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58000" y="472440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3844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4777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What do you think - Answer</a:t>
            </a:r>
            <a:endParaRPr lang="en-US" sz="3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6DC1B5-97D0-446F-A4E8-709E9171B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032" y="1588956"/>
            <a:ext cx="8479936" cy="5116643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Clr>
                <a:srgbClr val="0054A6"/>
              </a:buClr>
              <a:buNone/>
            </a:pPr>
            <a:r>
              <a:rPr lang="en-US" sz="3400" b="1" dirty="0"/>
              <a:t>Answer: </a:t>
            </a:r>
          </a:p>
          <a:p>
            <a:pPr marL="0" indent="0">
              <a:buClr>
                <a:srgbClr val="0054A6"/>
              </a:buClr>
              <a:buNone/>
            </a:pPr>
            <a:r>
              <a:rPr lang="en-US" sz="3400" dirty="0"/>
              <a:t>13.82 </a:t>
            </a:r>
            <a:r>
              <a:rPr lang="en-US" sz="3400" dirty="0" err="1"/>
              <a:t>subd</a:t>
            </a:r>
            <a:r>
              <a:rPr lang="en-US" sz="3400" dirty="0"/>
              <a:t>. 7: Inactive data are public</a:t>
            </a:r>
          </a:p>
          <a:p>
            <a:pPr marL="0" indent="0">
              <a:buClr>
                <a:srgbClr val="0054A6"/>
              </a:buClr>
              <a:buNone/>
            </a:pPr>
            <a:r>
              <a:rPr lang="en-US" sz="3400" b="1" dirty="0"/>
              <a:t>But</a:t>
            </a:r>
          </a:p>
          <a:p>
            <a:pPr marL="0" indent="0">
              <a:buClr>
                <a:srgbClr val="0054A6"/>
              </a:buClr>
              <a:buNone/>
            </a:pPr>
            <a:r>
              <a:rPr lang="en-US" sz="3400" dirty="0"/>
              <a:t>13.82 </a:t>
            </a:r>
            <a:r>
              <a:rPr lang="en-US" sz="3400" dirty="0" err="1"/>
              <a:t>subd</a:t>
            </a:r>
            <a:r>
              <a:rPr lang="en-US" sz="3400" dirty="0"/>
              <a:t>. 10: Identifying data on victim and reporter of vulnerable adult maltreatment are private.</a:t>
            </a:r>
          </a:p>
          <a:p>
            <a:pPr marL="0" indent="0">
              <a:buClr>
                <a:srgbClr val="0054A6"/>
              </a:buClr>
              <a:buNone/>
            </a:pPr>
            <a:r>
              <a:rPr lang="en-US" sz="3400" dirty="0"/>
              <a:t>13. 82 </a:t>
            </a:r>
            <a:r>
              <a:rPr lang="en-US" sz="3400" dirty="0" err="1"/>
              <a:t>subd</a:t>
            </a:r>
            <a:r>
              <a:rPr lang="en-US" sz="3400" dirty="0"/>
              <a:t>. 11: Inactive data related to alleged maltreatment of a vulnerable adult by a caregiver or facility are private in certain circumstances.</a:t>
            </a:r>
          </a:p>
          <a:p>
            <a:pPr marL="0" indent="0">
              <a:buClr>
                <a:srgbClr val="0054A6"/>
              </a:buClr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299371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34D0AD-C08A-4540-19D3-36234AF19C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E0686-8847-069A-0013-8FF062842AB9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4777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What do you think?</a:t>
            </a:r>
            <a:endParaRPr lang="en-US" sz="3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3DAF19A-1694-066D-255E-0CE9CA4C6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615440"/>
            <a:ext cx="8595360" cy="5029200"/>
          </a:xfrm>
        </p:spPr>
        <p:txBody>
          <a:bodyPr anchor="t">
            <a:normAutofit/>
          </a:bodyPr>
          <a:lstStyle/>
          <a:p>
            <a:pPr marL="0" indent="0">
              <a:buClr>
                <a:srgbClr val="0054A6"/>
              </a:buClr>
              <a:buNone/>
            </a:pPr>
            <a:r>
              <a:rPr lang="en-US" sz="3200" dirty="0"/>
              <a:t>A police department receives an inquiry from county social services. They are investigating  suspected maltreatment of a child by their parent. You have one active case and two inactive cases that did not result in charges.</a:t>
            </a:r>
          </a:p>
          <a:p>
            <a:pPr marL="0" indent="0">
              <a:buClr>
                <a:srgbClr val="0054A6"/>
              </a:buClr>
              <a:buNone/>
            </a:pPr>
            <a:r>
              <a:rPr lang="en-US" sz="3200" dirty="0"/>
              <a:t>What should the PD provide?</a:t>
            </a:r>
            <a:r>
              <a:rPr lang="en-US" sz="3200" b="1" dirty="0"/>
              <a:t> </a:t>
            </a:r>
            <a:endParaRPr lang="en-US" sz="3200" dirty="0"/>
          </a:p>
        </p:txBody>
      </p:sp>
      <p:pic>
        <p:nvPicPr>
          <p:cNvPr id="3" name="Graphic 2" descr="Badge Question Mark with solid fill">
            <a:extLst>
              <a:ext uri="{FF2B5EF4-FFF2-40B4-BE49-F238E27FC236}">
                <a16:creationId xmlns:a16="http://schemas.microsoft.com/office/drawing/2014/main" id="{FFACC055-D251-25DD-25C5-AEA022FB7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58000" y="472440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401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62DC35-6C6E-D14E-4A3A-8EAA85885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8E8E4-489D-2067-8D1A-9BB03F1F2768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47775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What do you think - Answer</a:t>
            </a:r>
            <a:endParaRPr lang="en-US" sz="28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24F108B-DD80-D418-1E77-098116CF7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032" y="1588956"/>
            <a:ext cx="8479936" cy="5116643"/>
          </a:xfrm>
        </p:spPr>
        <p:txBody>
          <a:bodyPr anchor="t">
            <a:normAutofit/>
          </a:bodyPr>
          <a:lstStyle/>
          <a:p>
            <a:pPr marL="0" indent="0">
              <a:buClr>
                <a:srgbClr val="0054A6"/>
              </a:buClr>
              <a:buNone/>
            </a:pPr>
            <a:r>
              <a:rPr lang="en-US" sz="2800" b="1" dirty="0"/>
              <a:t>Answer: </a:t>
            </a:r>
          </a:p>
          <a:p>
            <a:pPr marL="0" indent="0">
              <a:buClr>
                <a:srgbClr val="0054A6"/>
              </a:buClr>
              <a:buNone/>
            </a:pPr>
            <a:r>
              <a:rPr lang="en-US" sz="2800" dirty="0"/>
              <a:t>260E.20 and 260E.35: Social services may have access to active investigative data on the same incident, </a:t>
            </a:r>
            <a:r>
              <a:rPr lang="en-US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as well as inactive investigative data related to alleged maltreatment by the parents or of the child.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940692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613960-1F13-5FCC-3598-4F15E5D4D4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5E96A-EF51-EEB5-D47E-A24ABF0C7096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4777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What do you think?</a:t>
            </a:r>
            <a:endParaRPr lang="en-US" sz="3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6B20FF7-2621-974D-16A1-20CFC9C0A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615440"/>
            <a:ext cx="8595360" cy="5029200"/>
          </a:xfrm>
        </p:spPr>
        <p:txBody>
          <a:bodyPr anchor="t">
            <a:normAutofit/>
          </a:bodyPr>
          <a:lstStyle/>
          <a:p>
            <a:pPr marL="0" indent="0">
              <a:buClr>
                <a:srgbClr val="0054A6"/>
              </a:buClr>
              <a:buNone/>
            </a:pPr>
            <a:r>
              <a:rPr lang="en-US" sz="3600" dirty="0"/>
              <a:t>911 receives a call that a stranger has assaulted a vulnerable adult. Law enforcement investigates. A member of the public asks for the report.</a:t>
            </a:r>
          </a:p>
          <a:p>
            <a:pPr marL="0" indent="0">
              <a:buClr>
                <a:srgbClr val="0054A6"/>
              </a:buClr>
              <a:buNone/>
            </a:pPr>
            <a:r>
              <a:rPr lang="en-US" sz="3600" dirty="0"/>
              <a:t>Should you redact the vulnerable adult’s name?</a:t>
            </a:r>
            <a:r>
              <a:rPr lang="en-US" sz="3600" b="1" dirty="0"/>
              <a:t> </a:t>
            </a:r>
            <a:endParaRPr lang="en-US" sz="3600" dirty="0"/>
          </a:p>
        </p:txBody>
      </p:sp>
      <p:pic>
        <p:nvPicPr>
          <p:cNvPr id="3" name="Graphic 2" descr="Badge Question Mark with solid fill">
            <a:extLst>
              <a:ext uri="{FF2B5EF4-FFF2-40B4-BE49-F238E27FC236}">
                <a16:creationId xmlns:a16="http://schemas.microsoft.com/office/drawing/2014/main" id="{CDC643F5-9DDE-8719-A7B2-EE5A66AF9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58000" y="472440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711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AB6864-84C2-C4B8-22B4-A4C29024C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D3277-4579-6F16-022C-5917FC29D79B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4777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What do you think - Answer</a:t>
            </a:r>
            <a:endParaRPr lang="en-US" sz="3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4BE60A-A1F0-0B6A-9366-1B1ED3FE4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2600"/>
            <a:ext cx="7440368" cy="4648200"/>
          </a:xfrm>
        </p:spPr>
        <p:txBody>
          <a:bodyPr anchor="t">
            <a:normAutofit/>
          </a:bodyPr>
          <a:lstStyle/>
          <a:p>
            <a:pPr marL="0" indent="0">
              <a:buClr>
                <a:srgbClr val="0054A6"/>
              </a:buClr>
              <a:buNone/>
            </a:pPr>
            <a:r>
              <a:rPr lang="en-US" sz="2800" b="1" dirty="0"/>
              <a:t>Answer: </a:t>
            </a:r>
          </a:p>
          <a:p>
            <a:pPr>
              <a:buClr>
                <a:srgbClr val="0054A6"/>
              </a:buClr>
            </a:pPr>
            <a:r>
              <a:rPr lang="en-US" sz="2400" dirty="0"/>
              <a:t>Subd. 10 – A victim of vulnerable adult maltreatment is private.</a:t>
            </a:r>
          </a:p>
          <a:p>
            <a:pPr>
              <a:buClr>
                <a:srgbClr val="0054A6"/>
              </a:buClr>
            </a:pPr>
            <a:r>
              <a:rPr lang="en-US" sz="2400" dirty="0"/>
              <a:t>However, this is not an instance of vulnerable adult maltreatment under section 626.557.</a:t>
            </a:r>
          </a:p>
          <a:p>
            <a:pPr>
              <a:buClr>
                <a:srgbClr val="0054A6"/>
              </a:buClr>
            </a:pPr>
            <a:r>
              <a:rPr lang="en-US" sz="2400" dirty="0"/>
              <a:t>Victim ID is public under subds. 6 (response or incident)</a:t>
            </a:r>
          </a:p>
          <a:p>
            <a:pPr>
              <a:buClr>
                <a:srgbClr val="0054A6"/>
              </a:buClr>
            </a:pPr>
            <a:r>
              <a:rPr lang="en-US" sz="2400" dirty="0"/>
              <a:t>Consider if subd. 17 protected IDs for victims applies</a:t>
            </a:r>
          </a:p>
        </p:txBody>
      </p:sp>
    </p:spTree>
    <p:extLst>
      <p:ext uri="{BB962C8B-B14F-4D97-AF65-F5344CB8AC3E}">
        <p14:creationId xmlns:p14="http://schemas.microsoft.com/office/powerpoint/2010/main" val="2188724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2406AD-783E-8581-8FB7-FC940E0AE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A26F9BA-7A52-7CBC-8A20-3BD4698A57D8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533400" y="124690"/>
            <a:ext cx="8001000" cy="838201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Agenda</a:t>
            </a:r>
          </a:p>
        </p:txBody>
      </p:sp>
      <p:graphicFrame>
        <p:nvGraphicFramePr>
          <p:cNvPr id="3" name="Table Placeholder 3">
            <a:extLst>
              <a:ext uri="{FF2B5EF4-FFF2-40B4-BE49-F238E27FC236}">
                <a16:creationId xmlns:a16="http://schemas.microsoft.com/office/drawing/2014/main" id="{48EEED66-6089-0741-90E2-DB3C6EB7B4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9509628"/>
              </p:ext>
            </p:extLst>
          </p:nvPr>
        </p:nvGraphicFramePr>
        <p:xfrm>
          <a:off x="590550" y="1524000"/>
          <a:ext cx="7867650" cy="5029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1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46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9229">
                <a:tc>
                  <a:txBody>
                    <a:bodyPr/>
                    <a:lstStyle/>
                    <a:p>
                      <a:endParaRPr lang="en-US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trike="sngStrik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229">
                <a:tc>
                  <a:txBody>
                    <a:bodyPr/>
                    <a:lstStyle/>
                    <a:p>
                      <a:r>
                        <a:rPr lang="en-US" strike="noStrike" baseline="0" dirty="0"/>
                        <a:t>8:30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baseline="0" dirty="0"/>
                        <a:t>Welcome and Introductions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229">
                <a:tc>
                  <a:txBody>
                    <a:bodyPr/>
                    <a:lstStyle/>
                    <a:p>
                      <a:r>
                        <a:rPr lang="en-US" strike="noStrike" baseline="0" dirty="0"/>
                        <a:t>8:45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baseline="0" dirty="0"/>
                        <a:t>Law Enforcement Data Overview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229">
                <a:tc>
                  <a:txBody>
                    <a:bodyPr/>
                    <a:lstStyle/>
                    <a:p>
                      <a:r>
                        <a:rPr lang="en-US" strike="noStrike" baseline="0" dirty="0"/>
                        <a:t>10:00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baseline="0" dirty="0"/>
                        <a:t>Break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229">
                <a:tc>
                  <a:txBody>
                    <a:bodyPr/>
                    <a:lstStyle/>
                    <a:p>
                      <a:r>
                        <a:rPr lang="en-US" strike="noStrike" baseline="0" dirty="0"/>
                        <a:t>10:15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baseline="0" dirty="0"/>
                        <a:t>Protected Identities &amp; Morning Scenarios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229">
                <a:tc>
                  <a:txBody>
                    <a:bodyPr/>
                    <a:lstStyle/>
                    <a:p>
                      <a:r>
                        <a:rPr lang="en-US" strike="noStrike" baseline="0" dirty="0"/>
                        <a:t>11:30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baseline="0" dirty="0"/>
                        <a:t>Maltreatment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229">
                <a:tc>
                  <a:txBody>
                    <a:bodyPr/>
                    <a:lstStyle/>
                    <a:p>
                      <a:r>
                        <a:rPr lang="en-US" strike="noStrike" baseline="0" dirty="0"/>
                        <a:t>Noon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trike="noStrike" baseline="0" dirty="0"/>
                        <a:t>Lunch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229">
                <a:tc>
                  <a:txBody>
                    <a:bodyPr/>
                    <a:lstStyle/>
                    <a:p>
                      <a:r>
                        <a:rPr lang="en-US" dirty="0"/>
                        <a:t>1:00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Law enforcement video discussion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229">
                <a:tc>
                  <a:txBody>
                    <a:bodyPr/>
                    <a:lstStyle/>
                    <a:p>
                      <a:r>
                        <a:rPr lang="en-US" dirty="0"/>
                        <a:t>1:45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Miscellaneous provisions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231762"/>
                  </a:ext>
                </a:extLst>
              </a:tr>
              <a:tr h="359229">
                <a:tc>
                  <a:txBody>
                    <a:bodyPr/>
                    <a:lstStyle/>
                    <a:p>
                      <a:r>
                        <a:rPr lang="en-US" dirty="0"/>
                        <a:t>2:00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Break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9229">
                <a:tc>
                  <a:txBody>
                    <a:bodyPr/>
                    <a:lstStyle/>
                    <a:p>
                      <a:r>
                        <a:rPr lang="en-US" dirty="0"/>
                        <a:t>2:15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Miscellaneous provisions, cont.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105351"/>
                  </a:ext>
                </a:extLst>
              </a:tr>
              <a:tr h="359229">
                <a:tc>
                  <a:txBody>
                    <a:bodyPr/>
                    <a:lstStyle/>
                    <a:p>
                      <a:r>
                        <a:rPr lang="en-US" dirty="0"/>
                        <a:t>2:45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Afternoon law enforcement data scenarios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9229">
                <a:tc>
                  <a:txBody>
                    <a:bodyPr/>
                    <a:lstStyle/>
                    <a:p>
                      <a:r>
                        <a:rPr lang="en-US" dirty="0"/>
                        <a:t>3:15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Final debrief, general Q&amp;A, evaluations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9229">
                <a:tc>
                  <a:txBody>
                    <a:bodyPr/>
                    <a:lstStyle/>
                    <a:p>
                      <a:r>
                        <a:rPr lang="en-US" dirty="0"/>
                        <a:t>3:30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End of 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582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8042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 descr="Questions?"/>
          <p:cNvSpPr>
            <a:spLocks noGrp="1"/>
          </p:cNvSpPr>
          <p:nvPr>
            <p:ph type="title"/>
          </p:nvPr>
        </p:nvSpPr>
        <p:spPr bwMode="ltGray">
          <a:xfrm>
            <a:off x="0" y="2095785"/>
            <a:ext cx="9144000" cy="1299950"/>
          </a:xfrm>
        </p:spPr>
        <p:txBody>
          <a:bodyPr/>
          <a:lstStyle/>
          <a:p>
            <a:r>
              <a:rPr lang="en-US" sz="4800" dirty="0"/>
              <a:t>What other questions do you have?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7557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7FE91-D137-4483-B28B-43EF81779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Lunch break! </a:t>
            </a:r>
            <a:br>
              <a:rPr lang="en-US" sz="4800" dirty="0"/>
            </a:br>
            <a:r>
              <a:rPr lang="en-US" sz="3600" dirty="0"/>
              <a:t>1 hour</a:t>
            </a:r>
            <a:endParaRPr lang="en-US" sz="4800" dirty="0"/>
          </a:p>
        </p:txBody>
      </p:sp>
      <p:pic>
        <p:nvPicPr>
          <p:cNvPr id="5" name="Picture Placeholder 4" descr="School lunch tray with milk, sandwich, and apple held by a young student">
            <a:extLst>
              <a:ext uri="{FF2B5EF4-FFF2-40B4-BE49-F238E27FC236}">
                <a16:creationId xmlns:a16="http://schemas.microsoft.com/office/drawing/2014/main" id="{79ED0E79-1743-445E-82B5-47AC367A13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" r="3655"/>
          <a:stretch>
            <a:fillRect/>
          </a:stretch>
        </p:blipFill>
        <p:spPr>
          <a:xfrm>
            <a:off x="0" y="-457200"/>
            <a:ext cx="9144000" cy="6096000"/>
          </a:xfrm>
        </p:spPr>
      </p:pic>
    </p:spTree>
    <p:extLst>
      <p:ext uri="{BB962C8B-B14F-4D97-AF65-F5344CB8AC3E}">
        <p14:creationId xmlns:p14="http://schemas.microsoft.com/office/powerpoint/2010/main" val="3888742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0"/>
            <a:ext cx="9144000" cy="123825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Today’s Objectives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4047DAF-F8E0-4883-9680-BFF9660C4961}"/>
              </a:ext>
            </a:extLst>
          </p:cNvPr>
          <p:cNvSpPr txBox="1">
            <a:spLocks/>
          </p:cNvSpPr>
          <p:nvPr/>
        </p:nvSpPr>
        <p:spPr>
          <a:xfrm>
            <a:off x="628650" y="1825624"/>
            <a:ext cx="7886700" cy="4831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575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54A6"/>
              </a:buClr>
            </a:pPr>
            <a:r>
              <a:rPr lang="en-US" sz="2800" dirty="0"/>
              <a:t>Identify LE data provisions &amp; requirements in the Minnesota Government Data Practices Act and other applicable statutes</a:t>
            </a:r>
          </a:p>
          <a:p>
            <a:pPr lvl="1">
              <a:buClr>
                <a:srgbClr val="0054A6"/>
              </a:buClr>
            </a:pPr>
            <a:r>
              <a:rPr lang="en-US" sz="2500" dirty="0"/>
              <a:t>Investigative data</a:t>
            </a:r>
          </a:p>
          <a:p>
            <a:pPr lvl="1">
              <a:buClr>
                <a:srgbClr val="0054A6"/>
              </a:buClr>
            </a:pPr>
            <a:r>
              <a:rPr lang="en-US" sz="2500" dirty="0"/>
              <a:t>Law enforcement videos</a:t>
            </a:r>
          </a:p>
          <a:p>
            <a:pPr lvl="1">
              <a:buClr>
                <a:srgbClr val="0054A6"/>
              </a:buClr>
            </a:pPr>
            <a:r>
              <a:rPr lang="en-US" sz="2500" dirty="0"/>
              <a:t>Miscellaneous provisions that apply to law enforcement work</a:t>
            </a:r>
          </a:p>
          <a:p>
            <a:pPr>
              <a:buClr>
                <a:srgbClr val="0054A6"/>
              </a:buClr>
            </a:pPr>
            <a:r>
              <a:rPr lang="en-US" sz="2800" dirty="0"/>
              <a:t>Apply Data Practices Act requirements in different situations</a:t>
            </a:r>
          </a:p>
          <a:p>
            <a:pPr>
              <a:buClr>
                <a:srgbClr val="0054A6"/>
              </a:buClr>
            </a:pPr>
            <a:endParaRPr lang="en-US" sz="2800" dirty="0"/>
          </a:p>
          <a:p>
            <a:pPr lvl="1">
              <a:buClr>
                <a:srgbClr val="0054A6"/>
              </a:buClr>
            </a:pP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1073362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76200" y="152400"/>
            <a:ext cx="8763000" cy="9144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Data practices laws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982" y="1617786"/>
            <a:ext cx="8427218" cy="5074416"/>
          </a:xfrm>
        </p:spPr>
        <p:txBody>
          <a:bodyPr>
            <a:normAutofit/>
          </a:bodyPr>
          <a:lstStyle/>
          <a:p>
            <a:r>
              <a:rPr lang="en-US" sz="2400" b="1" dirty="0"/>
              <a:t>MN Government Data Practices Act, Ch. 13 </a:t>
            </a:r>
          </a:p>
          <a:p>
            <a:pPr lvl="1"/>
            <a:r>
              <a:rPr lang="en-US" sz="2050" dirty="0"/>
              <a:t>Presumes government data are public</a:t>
            </a:r>
          </a:p>
          <a:p>
            <a:pPr lvl="1"/>
            <a:r>
              <a:rPr lang="en-US" sz="2050" dirty="0"/>
              <a:t>Classifies data that are not public</a:t>
            </a:r>
          </a:p>
          <a:p>
            <a:pPr lvl="1"/>
            <a:r>
              <a:rPr lang="en-US" sz="2050" dirty="0"/>
              <a:t>Access rights for the public and data subjects</a:t>
            </a:r>
          </a:p>
          <a:p>
            <a:pPr lvl="1"/>
            <a:r>
              <a:rPr lang="en-US" sz="2050" dirty="0"/>
              <a:t>Data on individuals are accurate, complete, current, and secure</a:t>
            </a:r>
            <a:endParaRPr lang="en-US" sz="100" dirty="0"/>
          </a:p>
          <a:p>
            <a:r>
              <a:rPr lang="en-US" sz="2400" b="1" dirty="0"/>
              <a:t>Official Records Act </a:t>
            </a:r>
            <a:r>
              <a:rPr lang="en-US" sz="2400" dirty="0"/>
              <a:t>requires preservation of all records necessary to a full and accurate knowledge of official activities</a:t>
            </a:r>
          </a:p>
          <a:p>
            <a:pPr marL="342900" lvl="1" indent="0">
              <a:buNone/>
            </a:pPr>
            <a:endParaRPr lang="en-US" sz="100" dirty="0"/>
          </a:p>
          <a:p>
            <a:r>
              <a:rPr lang="en-US" sz="2400" b="1" dirty="0"/>
              <a:t>Records Management Statute requires </a:t>
            </a:r>
            <a:r>
              <a:rPr lang="en-US" sz="2400" dirty="0"/>
              <a:t>records retention schedules approved by records disposition panel</a:t>
            </a:r>
          </a:p>
          <a:p>
            <a:pPr lvl="1"/>
            <a:r>
              <a:rPr lang="en-US" altLang="en-US" sz="2000" dirty="0"/>
              <a:t>MN State Archives: </a:t>
            </a:r>
            <a:r>
              <a:rPr lang="en-US" altLang="en-US" sz="2000" b="1" u="sng" dirty="0">
                <a:solidFill>
                  <a:prstClr val="black"/>
                </a:solidFill>
              </a:rPr>
              <a:t>www.mnhs.org/preserve/records/gov_services.htm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76345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idx="1"/>
          </p:nvPr>
        </p:nvSpPr>
        <p:spPr>
          <a:xfrm>
            <a:off x="838200" y="2133600"/>
            <a:ext cx="7467600" cy="2373945"/>
          </a:xfrm>
        </p:spPr>
        <p:txBody>
          <a:bodyPr>
            <a:noAutofit/>
          </a:bodyPr>
          <a:lstStyle/>
          <a:p>
            <a:pPr marL="0" indent="0">
              <a:buClr>
                <a:srgbClr val="0054A6"/>
              </a:buClr>
              <a:buNone/>
            </a:pPr>
            <a:r>
              <a:rPr lang="en-US" sz="2800" dirty="0"/>
              <a:t>“All data collected, created, received, maintained or disseminated by any government entity regardless of its physical form, storage media or conditions of use.”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Government data defined</a:t>
            </a:r>
            <a:br>
              <a:rPr lang="en-US" sz="3600" dirty="0"/>
            </a:br>
            <a:r>
              <a:rPr lang="en-US" sz="2400" dirty="0"/>
              <a:t>Minn. Stat. §13.02, subd. 7</a:t>
            </a:r>
          </a:p>
        </p:txBody>
      </p:sp>
      <p:pic>
        <p:nvPicPr>
          <p:cNvPr id="3" name="Picture 2" descr="Interior of server room">
            <a:extLst>
              <a:ext uri="{FF2B5EF4-FFF2-40B4-BE49-F238E27FC236}">
                <a16:creationId xmlns:a16="http://schemas.microsoft.com/office/drawing/2014/main" id="{063F01DA-5ED1-A37A-9522-4658A7BC04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0295"/>
            <a:ext cx="1987707" cy="1325138"/>
          </a:xfrm>
          <a:prstGeom prst="rect">
            <a:avLst/>
          </a:prstGeom>
        </p:spPr>
      </p:pic>
      <p:pic>
        <p:nvPicPr>
          <p:cNvPr id="4" name="Picture 3" descr="Worktools on blueprint">
            <a:extLst>
              <a:ext uri="{FF2B5EF4-FFF2-40B4-BE49-F238E27FC236}">
                <a16:creationId xmlns:a16="http://schemas.microsoft.com/office/drawing/2014/main" id="{3F391A9D-2554-328F-F9DD-ED99670725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928" y="5545870"/>
            <a:ext cx="1968191" cy="1312127"/>
          </a:xfrm>
          <a:prstGeom prst="rect">
            <a:avLst/>
          </a:prstGeom>
        </p:spPr>
      </p:pic>
      <p:pic>
        <p:nvPicPr>
          <p:cNvPr id="6" name="Picture 5" descr="Spreadsheet and calculator">
            <a:extLst>
              <a:ext uri="{FF2B5EF4-FFF2-40B4-BE49-F238E27FC236}">
                <a16:creationId xmlns:a16="http://schemas.microsoft.com/office/drawing/2014/main" id="{79D72006-DF6F-2CC4-1550-EFA676564D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584" y="5553306"/>
            <a:ext cx="1968192" cy="1312128"/>
          </a:xfrm>
          <a:prstGeom prst="rect">
            <a:avLst/>
          </a:prstGeom>
        </p:spPr>
      </p:pic>
      <p:pic>
        <p:nvPicPr>
          <p:cNvPr id="7" name="Picture 6" descr="People in a presentation">
            <a:extLst>
              <a:ext uri="{FF2B5EF4-FFF2-40B4-BE49-F238E27FC236}">
                <a16:creationId xmlns:a16="http://schemas.microsoft.com/office/drawing/2014/main" id="{DEA51488-BBDD-3CEE-5688-24D49C2361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519" y="5546799"/>
            <a:ext cx="1985732" cy="1312129"/>
          </a:xfrm>
          <a:prstGeom prst="rect">
            <a:avLst/>
          </a:prstGeom>
        </p:spPr>
      </p:pic>
      <p:pic>
        <p:nvPicPr>
          <p:cNvPr id="8" name="Picture 7" descr="Paper files on the table">
            <a:extLst>
              <a:ext uri="{FF2B5EF4-FFF2-40B4-BE49-F238E27FC236}">
                <a16:creationId xmlns:a16="http://schemas.microsoft.com/office/drawing/2014/main" id="{A43082DE-26C4-575C-11E9-4DFC8DC7C9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588" y="5545870"/>
            <a:ext cx="1979828" cy="132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784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0"/>
            <a:ext cx="9144000" cy="122872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Classification of government data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3166203"/>
              </p:ext>
            </p:extLst>
          </p:nvPr>
        </p:nvGraphicFramePr>
        <p:xfrm>
          <a:off x="304800" y="1524000"/>
          <a:ext cx="8534399" cy="48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2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4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74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32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Classification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Meaning of Classification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Examples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0973">
                <a:tc>
                  <a:txBody>
                    <a:bodyPr/>
                    <a:lstStyle/>
                    <a:p>
                      <a:r>
                        <a:rPr lang="en-US" sz="2000" dirty="0"/>
                        <a:t>Public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Available to anyone for any reason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Adult arrest 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9624">
                <a:tc>
                  <a:txBody>
                    <a:bodyPr/>
                    <a:lstStyle/>
                    <a:p>
                      <a:r>
                        <a:rPr lang="en-US" sz="2000" dirty="0"/>
                        <a:t>Private/</a:t>
                      </a:r>
                    </a:p>
                    <a:p>
                      <a:r>
                        <a:rPr lang="en-US" sz="2000" dirty="0"/>
                        <a:t>Nonpublic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Available to: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Data subject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Those</a:t>
                      </a:r>
                      <a:r>
                        <a:rPr lang="en-US" sz="2000" baseline="0" dirty="0"/>
                        <a:t> in entity whose work requires access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/>
                        <a:t>Entities authorized by law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/>
                        <a:t>Those authorized by data subject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Inactive body camera footage, 911 audio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46759">
                <a:tc>
                  <a:txBody>
                    <a:bodyPr/>
                    <a:lstStyle/>
                    <a:p>
                      <a:r>
                        <a:rPr lang="en-US" sz="2000" dirty="0"/>
                        <a:t>Confidential/</a:t>
                      </a:r>
                    </a:p>
                    <a:p>
                      <a:r>
                        <a:rPr lang="en-US" sz="2000" dirty="0"/>
                        <a:t>Protected Nonpublic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Available to: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Those</a:t>
                      </a:r>
                      <a:r>
                        <a:rPr lang="en-US" sz="2000" baseline="0" dirty="0"/>
                        <a:t> in entity whose work requires access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/>
                        <a:t>Entities authorized by law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000" b="1" i="0" baseline="0" dirty="0"/>
                        <a:t>Not available to data subject</a:t>
                      </a:r>
                      <a:endParaRPr lang="en-US" sz="20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Active criminal investigative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63349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9&quot;&gt;&lt;/object&gt;&lt;object type=&quot;2&quot; unique_id=&quot;10010&quot;&gt;&lt;object type=&quot;3&quot; unique_id=&quot;10011&quot;&gt;&lt;property id=&quot;20148&quot; value=&quot;5&quot;/&gt;&lt;property id=&quot;20300&quot; value=&quot;Slide 1&quot;/&gt;&lt;property id=&quot;20307&quot; value=&quot;256&quot;/&gt;&lt;/object&gt;&lt;object type=&quot;3&quot; unique_id=&quot;10243&quot;&gt;&lt;property id=&quot;20148&quot; value=&quot;5&quot;/&gt;&lt;property id=&quot;20300&quot; value=&quot;Slide 2&quot;/&gt;&lt;property id=&quot;20307&quot; value=&quot;26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.IT" id="{43004C98-5B53-4D58-92B4-D334E886AB92}" vid="{BCC84AB3-760B-4B29-9458-5FA6845EC3C2}"/>
    </a:ext>
  </a:extLst>
</a:theme>
</file>

<file path=ppt/theme/theme2.xml><?xml version="1.0" encoding="utf-8"?>
<a:theme xmlns:a="http://schemas.openxmlformats.org/drawingml/2006/main" name="1_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.IT" id="{43004C98-5B53-4D58-92B4-D334E886AB92}" vid="{BCC84AB3-760B-4B29-9458-5FA6845EC3C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21546A65659245BB0EF2BE4FB85DFA" ma:contentTypeVersion="0" ma:contentTypeDescription="Create a new document." ma:contentTypeScope="" ma:versionID="e8756e74a5e29ed65ebbc8566a38400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54535E4-5156-418A-917B-02A5C4274A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183113D-15F5-4D0C-A3C9-1FB27039D9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56884C-A5FE-4290-BA4A-FFE5A68CB3F5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17475</TotalTime>
  <Words>2691</Words>
  <Application>Microsoft Office PowerPoint</Application>
  <PresentationFormat>On-screen Show (4:3)</PresentationFormat>
  <Paragraphs>367</Paragraphs>
  <Slides>51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Aptos</vt:lpstr>
      <vt:lpstr>Arial</vt:lpstr>
      <vt:lpstr>Calibri</vt:lpstr>
      <vt:lpstr>Wingdings</vt:lpstr>
      <vt:lpstr>MN.IT</vt:lpstr>
      <vt:lpstr>1_MN.IT</vt:lpstr>
      <vt:lpstr>Law Enforcement Data Workshop</vt:lpstr>
      <vt:lpstr>WebEx Walkthrough</vt:lpstr>
      <vt:lpstr>Introductions</vt:lpstr>
      <vt:lpstr>Who we are and what we do</vt:lpstr>
      <vt:lpstr>Agenda</vt:lpstr>
      <vt:lpstr>Today’s Objectives</vt:lpstr>
      <vt:lpstr>Data practices laws</vt:lpstr>
      <vt:lpstr>Government data defined Minn. Stat. §13.02, subd. 7</vt:lpstr>
      <vt:lpstr>Classification of government data</vt:lpstr>
      <vt:lpstr>Redaction Exercise</vt:lpstr>
      <vt:lpstr>Adult Law Enforcement Data Minn. Stat. §13.82 (Handout 103)</vt:lpstr>
      <vt:lpstr>Application</vt:lpstr>
      <vt:lpstr>What’s public?</vt:lpstr>
      <vt:lpstr>Arrest data Section 13.82, subd. 2</vt:lpstr>
      <vt:lpstr>Request for service data Section 13.82, subd. 3</vt:lpstr>
      <vt:lpstr>Response or incident data Section 13.82, subd. 6</vt:lpstr>
      <vt:lpstr>Response or incident data, cont.</vt:lpstr>
      <vt:lpstr>Criminal investigations Section 13.82, subd. 7</vt:lpstr>
      <vt:lpstr>Inactive investigative data</vt:lpstr>
      <vt:lpstr>When are investigations inactive?</vt:lpstr>
      <vt:lpstr>Public benefit data § 13.82, subd. 15</vt:lpstr>
      <vt:lpstr>What do you think?</vt:lpstr>
      <vt:lpstr>What do you think - answer</vt:lpstr>
      <vt:lpstr>What questions do you have for us so far?</vt:lpstr>
      <vt:lpstr>Morning Break!</vt:lpstr>
      <vt:lpstr>Protecting identities Section 13.82, subdivision 17 (Handout 105)</vt:lpstr>
      <vt:lpstr>Identities you must protect</vt:lpstr>
      <vt:lpstr>Identities you may protect</vt:lpstr>
      <vt:lpstr>911 Calls Section 13.82, subd. 4</vt:lpstr>
      <vt:lpstr>What do you think?</vt:lpstr>
      <vt:lpstr>What do you think - Answer</vt:lpstr>
      <vt:lpstr>What do you think?</vt:lpstr>
      <vt:lpstr>What do you think - Answer Data about minors</vt:lpstr>
      <vt:lpstr>Peace officer records of children resources</vt:lpstr>
      <vt:lpstr>Morning Law Enforcement Scenarios</vt:lpstr>
      <vt:lpstr>Breakout Rooms</vt:lpstr>
      <vt:lpstr>Child and Adult Maltreatment Investigative Data</vt:lpstr>
      <vt:lpstr>Criminal maltreatment investigations Minn. Stat. §13.82, subds. 8-11</vt:lpstr>
      <vt:lpstr>Criminal maltreatment investigations – inactive Minn. Stat. §13.82, subds. 8-11</vt:lpstr>
      <vt:lpstr>Maltreatment investigations – vulnerable adults  Minn. Stat. §626.557</vt:lpstr>
      <vt:lpstr>Maltreatment investigations – child maltreatment Minn. Stat. §§260E.20, 260E.35</vt:lpstr>
      <vt:lpstr>What do you think?</vt:lpstr>
      <vt:lpstr>What do you think - Answer Minn. Stat. § 13.82, subds. 8 &amp; 9</vt:lpstr>
      <vt:lpstr>What do you think?</vt:lpstr>
      <vt:lpstr>What do you think - Answer</vt:lpstr>
      <vt:lpstr>What do you think?</vt:lpstr>
      <vt:lpstr>What do you think - Answer</vt:lpstr>
      <vt:lpstr>What do you think?</vt:lpstr>
      <vt:lpstr>What do you think - Answer</vt:lpstr>
      <vt:lpstr>What other questions do you have? </vt:lpstr>
      <vt:lpstr>Lunch break!  1 hour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Meeting Law Workshop 2016</dc:title>
  <dc:creator>IPAD</dc:creator>
  <cp:lastModifiedBy>Baehren, Grace (She/Her/Hers) (ADM)</cp:lastModifiedBy>
  <cp:revision>494</cp:revision>
  <cp:lastPrinted>2023-01-19T16:35:20Z</cp:lastPrinted>
  <dcterms:created xsi:type="dcterms:W3CDTF">2015-07-23T19:22:03Z</dcterms:created>
  <dcterms:modified xsi:type="dcterms:W3CDTF">2026-05-29T20:08:20Z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0x0101002621546A65659245BB0EF2BE4FB85DFA</vt:lpwstr>
  </property>
</Properties>
</file>