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67"/>
  </p:notesMasterIdLst>
  <p:handoutMasterIdLst>
    <p:handoutMasterId r:id="rId68"/>
  </p:handoutMasterIdLst>
  <p:sldIdLst>
    <p:sldId id="482" r:id="rId5"/>
    <p:sldId id="458" r:id="rId6"/>
    <p:sldId id="456" r:id="rId7"/>
    <p:sldId id="640" r:id="rId8"/>
    <p:sldId id="637" r:id="rId9"/>
    <p:sldId id="583" r:id="rId10"/>
    <p:sldId id="483" r:id="rId11"/>
    <p:sldId id="665" r:id="rId12"/>
    <p:sldId id="518" r:id="rId13"/>
    <p:sldId id="669" r:id="rId14"/>
    <p:sldId id="521" r:id="rId15"/>
    <p:sldId id="334" r:id="rId16"/>
    <p:sldId id="561" r:id="rId17"/>
    <p:sldId id="488" r:id="rId18"/>
    <p:sldId id="621" r:id="rId19"/>
    <p:sldId id="586" r:id="rId20"/>
    <p:sldId id="674" r:id="rId21"/>
    <p:sldId id="675" r:id="rId22"/>
    <p:sldId id="492" r:id="rId23"/>
    <p:sldId id="493" r:id="rId24"/>
    <p:sldId id="676" r:id="rId25"/>
    <p:sldId id="668" r:id="rId26"/>
    <p:sldId id="495" r:id="rId27"/>
    <p:sldId id="496" r:id="rId28"/>
    <p:sldId id="642" r:id="rId29"/>
    <p:sldId id="667" r:id="rId30"/>
    <p:sldId id="678" r:id="rId31"/>
    <p:sldId id="522" r:id="rId32"/>
    <p:sldId id="335" r:id="rId33"/>
    <p:sldId id="671" r:id="rId34"/>
    <p:sldId id="672" r:id="rId35"/>
    <p:sldId id="500" r:id="rId36"/>
    <p:sldId id="622" r:id="rId37"/>
    <p:sldId id="516" r:id="rId38"/>
    <p:sldId id="679" r:id="rId39"/>
    <p:sldId id="638" r:id="rId40"/>
    <p:sldId id="501" r:id="rId41"/>
    <p:sldId id="502" r:id="rId42"/>
    <p:sldId id="503" r:id="rId43"/>
    <p:sldId id="628" r:id="rId44"/>
    <p:sldId id="617" r:id="rId45"/>
    <p:sldId id="618" r:id="rId46"/>
    <p:sldId id="619" r:id="rId47"/>
    <p:sldId id="670" r:id="rId48"/>
    <p:sldId id="609" r:id="rId49"/>
    <p:sldId id="504" r:id="rId50"/>
    <p:sldId id="520" r:id="rId51"/>
    <p:sldId id="673" r:id="rId52"/>
    <p:sldId id="340" r:id="rId53"/>
    <p:sldId id="342" r:id="rId54"/>
    <p:sldId id="344" r:id="rId55"/>
    <p:sldId id="343" r:id="rId56"/>
    <p:sldId id="345" r:id="rId57"/>
    <p:sldId id="346" r:id="rId58"/>
    <p:sldId id="347" r:id="rId59"/>
    <p:sldId id="348" r:id="rId60"/>
    <p:sldId id="666" r:id="rId61"/>
    <p:sldId id="680" r:id="rId62"/>
    <p:sldId id="517" r:id="rId63"/>
    <p:sldId id="507" r:id="rId64"/>
    <p:sldId id="508" r:id="rId65"/>
    <p:sldId id="515" r:id="rId66"/>
  </p:sldIdLst>
  <p:sldSz cx="9144000" cy="6858000" type="screen4x3"/>
  <p:notesSz cx="7315200" cy="96012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A3E2"/>
    <a:srgbClr val="78BE21"/>
    <a:srgbClr val="000000"/>
    <a:srgbClr val="003865"/>
    <a:srgbClr val="E8E8E8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2" autoAdjust="0"/>
    <p:restoredTop sz="67945" autoAdjust="0"/>
  </p:normalViewPr>
  <p:slideViewPr>
    <p:cSldViewPr snapToGrid="0">
      <p:cViewPr varScale="1">
        <p:scale>
          <a:sx n="68" d="100"/>
          <a:sy n="68" d="100"/>
        </p:scale>
        <p:origin x="1176" y="60"/>
      </p:cViewPr>
      <p:guideLst/>
    </p:cSldViewPr>
  </p:slideViewPr>
  <p:outlineViewPr>
    <p:cViewPr>
      <p:scale>
        <a:sx n="33" d="100"/>
        <a:sy n="33" d="100"/>
      </p:scale>
      <p:origin x="0" y="-120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>
      <p:cViewPr varScale="1">
        <p:scale>
          <a:sx n="85" d="100"/>
          <a:sy n="85" d="100"/>
        </p:scale>
        <p:origin x="31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B8BFB-5C39-4D06-8538-04203C63C41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40BFB-11AE-4A7B-8B7F-2F7CA193F23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Official Records Act</a:t>
          </a:r>
        </a:p>
      </dgm:t>
    </dgm:pt>
    <dgm:pt modelId="{82F42A58-22E3-4D27-950F-AD3A6CC3242E}" type="parTrans" cxnId="{FEE632DA-FE24-4810-A07B-BB40102CCB9D}">
      <dgm:prSet/>
      <dgm:spPr/>
      <dgm:t>
        <a:bodyPr/>
        <a:lstStyle/>
        <a:p>
          <a:endParaRPr lang="en-US"/>
        </a:p>
      </dgm:t>
    </dgm:pt>
    <dgm:pt modelId="{2789BCB7-683D-4BA5-AFA9-2BA01D61AC47}" type="sibTrans" cxnId="{FEE632DA-FE24-4810-A07B-BB40102CCB9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58AC01E-B389-4F4D-8CC1-56EE7C7EA4B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Data Practices Act</a:t>
          </a:r>
        </a:p>
      </dgm:t>
    </dgm:pt>
    <dgm:pt modelId="{C57AC191-105C-477E-B5B2-530DFA17F2C6}" type="parTrans" cxnId="{6067AEF1-EE85-4F9A-AB09-4D6DFDDD67D4}">
      <dgm:prSet/>
      <dgm:spPr/>
      <dgm:t>
        <a:bodyPr/>
        <a:lstStyle/>
        <a:p>
          <a:endParaRPr lang="en-US"/>
        </a:p>
      </dgm:t>
    </dgm:pt>
    <dgm:pt modelId="{1663EE7D-2A93-4B57-A6CD-3FB4A27588AE}" type="sibTrans" cxnId="{6067AEF1-EE85-4F9A-AB09-4D6DFDDD67D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CE52EF9-2888-4109-9FC2-39892431883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Administer data</a:t>
          </a:r>
        </a:p>
      </dgm:t>
    </dgm:pt>
    <dgm:pt modelId="{43763071-E092-435C-A45B-4FA8AE1941BD}" type="parTrans" cxnId="{A405363E-BD52-4B49-B443-901D9DFCDF53}">
      <dgm:prSet/>
      <dgm:spPr/>
      <dgm:t>
        <a:bodyPr/>
        <a:lstStyle/>
        <a:p>
          <a:endParaRPr lang="en-US"/>
        </a:p>
      </dgm:t>
    </dgm:pt>
    <dgm:pt modelId="{6D674110-88BD-42DC-BF22-51235214ED2F}" type="sibTrans" cxnId="{A405363E-BD52-4B49-B443-901D9DFCDF53}">
      <dgm:prSet/>
      <dgm:spPr/>
      <dgm:t>
        <a:bodyPr/>
        <a:lstStyle/>
        <a:p>
          <a:endParaRPr lang="en-US"/>
        </a:p>
      </dgm:t>
    </dgm:pt>
    <dgm:pt modelId="{B4A0A212-9343-4540-87FA-ADDBFA9D4B6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Records Management Statute</a:t>
          </a:r>
        </a:p>
      </dgm:t>
    </dgm:pt>
    <dgm:pt modelId="{4FA85A0F-0CBD-45E4-8852-0476BF3E5D75}" type="parTrans" cxnId="{A2DA7ACC-62C7-4D9D-9DB1-A411986B68C3}">
      <dgm:prSet/>
      <dgm:spPr/>
      <dgm:t>
        <a:bodyPr/>
        <a:lstStyle/>
        <a:p>
          <a:endParaRPr lang="en-US"/>
        </a:p>
      </dgm:t>
    </dgm:pt>
    <dgm:pt modelId="{762D0E75-ED44-4FEB-9121-973D3A66DE1B}" type="sibTrans" cxnId="{A2DA7ACC-62C7-4D9D-9DB1-A411986B68C3}">
      <dgm:prSet/>
      <dgm:spPr/>
      <dgm:t>
        <a:bodyPr/>
        <a:lstStyle/>
        <a:p>
          <a:endParaRPr lang="en-US"/>
        </a:p>
      </dgm:t>
    </dgm:pt>
    <dgm:pt modelId="{E49DF8EC-383E-4056-8D2C-6417EA219776}">
      <dgm:prSet phldrT="[Text]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Destroy data</a:t>
          </a:r>
        </a:p>
      </dgm:t>
    </dgm:pt>
    <dgm:pt modelId="{126BC34F-4CC0-44A1-B121-E8FA6E2EDE3E}" type="parTrans" cxnId="{3F4D7737-2B53-475C-9AE4-B69BF2FA3FD8}">
      <dgm:prSet/>
      <dgm:spPr/>
      <dgm:t>
        <a:bodyPr/>
        <a:lstStyle/>
        <a:p>
          <a:endParaRPr lang="en-US"/>
        </a:p>
      </dgm:t>
    </dgm:pt>
    <dgm:pt modelId="{5F831125-8E3C-4F4E-AAEA-328D0A5F45A9}" type="sibTrans" cxnId="{3F4D7737-2B53-475C-9AE4-B69BF2FA3FD8}">
      <dgm:prSet/>
      <dgm:spPr/>
      <dgm:t>
        <a:bodyPr/>
        <a:lstStyle/>
        <a:p>
          <a:endParaRPr lang="en-US"/>
        </a:p>
      </dgm:t>
    </dgm:pt>
    <dgm:pt modelId="{96618EF2-516F-4277-84B2-3F7A18C74E8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and maintain data</a:t>
          </a:r>
        </a:p>
      </dgm:t>
    </dgm:pt>
    <dgm:pt modelId="{ABBC398B-3C36-47C1-A1EF-B9CEEF94A4C0}" type="sibTrans" cxnId="{9C22B5A6-1E4B-4DBB-9BE1-FC797303F121}">
      <dgm:prSet/>
      <dgm:spPr/>
      <dgm:t>
        <a:bodyPr/>
        <a:lstStyle/>
        <a:p>
          <a:endParaRPr lang="en-US"/>
        </a:p>
      </dgm:t>
    </dgm:pt>
    <dgm:pt modelId="{599F85E1-DE7F-432A-AA3F-09E1C9A8D60F}" type="parTrans" cxnId="{9C22B5A6-1E4B-4DBB-9BE1-FC797303F121}">
      <dgm:prSet/>
      <dgm:spPr/>
      <dgm:t>
        <a:bodyPr/>
        <a:lstStyle/>
        <a:p>
          <a:endParaRPr lang="en-US"/>
        </a:p>
      </dgm:t>
    </dgm:pt>
    <dgm:pt modelId="{9C2FFED2-87F5-4206-BAAE-D7C6DE196E5B}" type="pres">
      <dgm:prSet presAssocID="{0BEB8BFB-5C39-4D06-8538-04203C63C41C}" presName="Name0" presStyleCnt="0">
        <dgm:presLayoutVars>
          <dgm:dir/>
          <dgm:resizeHandles val="exact"/>
        </dgm:presLayoutVars>
      </dgm:prSet>
      <dgm:spPr/>
    </dgm:pt>
    <dgm:pt modelId="{87B581B1-0EB3-4A83-9790-BD3D978E9B39}" type="pres">
      <dgm:prSet presAssocID="{B0F40BFB-11AE-4A7B-8B7F-2F7CA193F237}" presName="composite" presStyleCnt="0"/>
      <dgm:spPr/>
    </dgm:pt>
    <dgm:pt modelId="{3C40FB75-648C-4CA3-8380-D476E3A06EC7}" type="pres">
      <dgm:prSet presAssocID="{B0F40BFB-11AE-4A7B-8B7F-2F7CA193F237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FCA6FF86-2DAC-4CEE-8885-BDA74EE3FFEE}" type="pres">
      <dgm:prSet presAssocID="{B0F40BFB-11AE-4A7B-8B7F-2F7CA193F237}" presName="txNode" presStyleLbl="node1" presStyleIdx="0" presStyleCnt="3" custScaleX="110006" custScaleY="89823" custLinFactNeighborX="2895" custLinFactNeighborY="9410">
        <dgm:presLayoutVars>
          <dgm:bulletEnabled val="1"/>
        </dgm:presLayoutVars>
      </dgm:prSet>
      <dgm:spPr/>
    </dgm:pt>
    <dgm:pt modelId="{4E74C7FF-33F3-48FF-A665-EDDE4848F3BD}" type="pres">
      <dgm:prSet presAssocID="{2789BCB7-683D-4BA5-AFA9-2BA01D61AC47}" presName="sibTrans" presStyleLbl="sibTrans2D1" presStyleIdx="0" presStyleCnt="2"/>
      <dgm:spPr/>
    </dgm:pt>
    <dgm:pt modelId="{75E69E0A-BD89-4647-B0E0-F531D40DD9E1}" type="pres">
      <dgm:prSet presAssocID="{2789BCB7-683D-4BA5-AFA9-2BA01D61AC47}" presName="connTx" presStyleLbl="sibTrans2D1" presStyleIdx="0" presStyleCnt="2"/>
      <dgm:spPr/>
    </dgm:pt>
    <dgm:pt modelId="{57D079AE-2D31-4CEC-8C9E-3283A08BB3BA}" type="pres">
      <dgm:prSet presAssocID="{058AC01E-B389-4F4D-8CC1-56EE7C7EA4B8}" presName="composite" presStyleCnt="0"/>
      <dgm:spPr/>
    </dgm:pt>
    <dgm:pt modelId="{7FED9675-931E-43E2-AE1A-D4A9EA34169A}" type="pres">
      <dgm:prSet presAssocID="{058AC01E-B389-4F4D-8CC1-56EE7C7EA4B8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D1CA2283-3435-4AC5-86B3-1A26A0D6CC8D}" type="pres">
      <dgm:prSet presAssocID="{058AC01E-B389-4F4D-8CC1-56EE7C7EA4B8}" presName="txNode" presStyleLbl="node1" presStyleIdx="1" presStyleCnt="3" custScaleX="109697" custScaleY="89935" custLinFactNeighborY="9655">
        <dgm:presLayoutVars>
          <dgm:bulletEnabled val="1"/>
        </dgm:presLayoutVars>
      </dgm:prSet>
      <dgm:spPr/>
    </dgm:pt>
    <dgm:pt modelId="{AF7D5DDF-F93E-4F2F-874B-776830BE8C10}" type="pres">
      <dgm:prSet presAssocID="{1663EE7D-2A93-4B57-A6CD-3FB4A27588AE}" presName="sibTrans" presStyleLbl="sibTrans2D1" presStyleIdx="1" presStyleCnt="2"/>
      <dgm:spPr/>
    </dgm:pt>
    <dgm:pt modelId="{5E7F1A68-33BA-48A8-AAF8-36A4E87D93C9}" type="pres">
      <dgm:prSet presAssocID="{1663EE7D-2A93-4B57-A6CD-3FB4A27588AE}" presName="connTx" presStyleLbl="sibTrans2D1" presStyleIdx="1" presStyleCnt="2"/>
      <dgm:spPr/>
    </dgm:pt>
    <dgm:pt modelId="{5403FBDA-C9D2-4B18-A0C4-9DB2DF2E0A6E}" type="pres">
      <dgm:prSet presAssocID="{B4A0A212-9343-4540-87FA-ADDBFA9D4B6B}" presName="composite" presStyleCnt="0"/>
      <dgm:spPr/>
    </dgm:pt>
    <dgm:pt modelId="{54F41E48-9B36-43C8-95A4-09A39C898AA4}" type="pres">
      <dgm:prSet presAssocID="{B4A0A212-9343-4540-87FA-ADDBFA9D4B6B}" presName="imagSh" presStyleLbl="bgImgPlace1" presStyleIdx="2" presStyleCnt="3"/>
      <dgm:spPr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</dgm:spPr>
    </dgm:pt>
    <dgm:pt modelId="{5E34709E-5984-4956-807A-992B85B6ABB5}" type="pres">
      <dgm:prSet presAssocID="{B4A0A212-9343-4540-87FA-ADDBFA9D4B6B}" presName="txNode" presStyleLbl="node1" presStyleIdx="2" presStyleCnt="3" custScaleX="109087" custScaleY="91211" custLinFactNeighborX="-724" custLinFactNeighborY="10612">
        <dgm:presLayoutVars>
          <dgm:bulletEnabled val="1"/>
        </dgm:presLayoutVars>
      </dgm:prSet>
      <dgm:spPr/>
    </dgm:pt>
  </dgm:ptLst>
  <dgm:cxnLst>
    <dgm:cxn modelId="{4FA59D09-1370-4864-992B-102E707D1C20}" type="presOf" srcId="{B4A0A212-9343-4540-87FA-ADDBFA9D4B6B}" destId="{5E34709E-5984-4956-807A-992B85B6ABB5}" srcOrd="0" destOrd="0" presId="urn:microsoft.com/office/officeart/2005/8/layout/hProcess10"/>
    <dgm:cxn modelId="{1CAAD918-AFED-4F16-A5D1-EE71BD49DB84}" type="presOf" srcId="{1663EE7D-2A93-4B57-A6CD-3FB4A27588AE}" destId="{5E7F1A68-33BA-48A8-AAF8-36A4E87D93C9}" srcOrd="1" destOrd="0" presId="urn:microsoft.com/office/officeart/2005/8/layout/hProcess10"/>
    <dgm:cxn modelId="{3F4D7737-2B53-475C-9AE4-B69BF2FA3FD8}" srcId="{B4A0A212-9343-4540-87FA-ADDBFA9D4B6B}" destId="{E49DF8EC-383E-4056-8D2C-6417EA219776}" srcOrd="0" destOrd="0" parTransId="{126BC34F-4CC0-44A1-B121-E8FA6E2EDE3E}" sibTransId="{5F831125-8E3C-4F4E-AAEA-328D0A5F45A9}"/>
    <dgm:cxn modelId="{A405363E-BD52-4B49-B443-901D9DFCDF53}" srcId="{058AC01E-B389-4F4D-8CC1-56EE7C7EA4B8}" destId="{4CE52EF9-2888-4109-9FC2-398924318831}" srcOrd="0" destOrd="0" parTransId="{43763071-E092-435C-A45B-4FA8AE1941BD}" sibTransId="{6D674110-88BD-42DC-BF22-51235214ED2F}"/>
    <dgm:cxn modelId="{2BC1685E-4B38-4359-9946-FA9ECBF7DBC7}" type="presOf" srcId="{96618EF2-516F-4277-84B2-3F7A18C74E88}" destId="{FCA6FF86-2DAC-4CEE-8885-BDA74EE3FFEE}" srcOrd="0" destOrd="1" presId="urn:microsoft.com/office/officeart/2005/8/layout/hProcess10"/>
    <dgm:cxn modelId="{90C3056E-B195-4A9B-88E0-CB10E307A8CA}" type="presOf" srcId="{2789BCB7-683D-4BA5-AFA9-2BA01D61AC47}" destId="{4E74C7FF-33F3-48FF-A665-EDDE4848F3BD}" srcOrd="0" destOrd="0" presId="urn:microsoft.com/office/officeart/2005/8/layout/hProcess10"/>
    <dgm:cxn modelId="{C2A3A589-062F-41D4-B048-F1145206BB1E}" type="presOf" srcId="{E49DF8EC-383E-4056-8D2C-6417EA219776}" destId="{5E34709E-5984-4956-807A-992B85B6ABB5}" srcOrd="0" destOrd="1" presId="urn:microsoft.com/office/officeart/2005/8/layout/hProcess10"/>
    <dgm:cxn modelId="{9B7E63A4-28A7-4FD8-8720-E9E477DE8D9F}" type="presOf" srcId="{2789BCB7-683D-4BA5-AFA9-2BA01D61AC47}" destId="{75E69E0A-BD89-4647-B0E0-F531D40DD9E1}" srcOrd="1" destOrd="0" presId="urn:microsoft.com/office/officeart/2005/8/layout/hProcess10"/>
    <dgm:cxn modelId="{9C22B5A6-1E4B-4DBB-9BE1-FC797303F121}" srcId="{B0F40BFB-11AE-4A7B-8B7F-2F7CA193F237}" destId="{96618EF2-516F-4277-84B2-3F7A18C74E88}" srcOrd="0" destOrd="0" parTransId="{599F85E1-DE7F-432A-AA3F-09E1C9A8D60F}" sibTransId="{ABBC398B-3C36-47C1-A1EF-B9CEEF94A4C0}"/>
    <dgm:cxn modelId="{C16005C1-CC92-4014-A1FC-F11D6A42B904}" type="presOf" srcId="{1663EE7D-2A93-4B57-A6CD-3FB4A27588AE}" destId="{AF7D5DDF-F93E-4F2F-874B-776830BE8C10}" srcOrd="0" destOrd="0" presId="urn:microsoft.com/office/officeart/2005/8/layout/hProcess10"/>
    <dgm:cxn modelId="{A2DA7ACC-62C7-4D9D-9DB1-A411986B68C3}" srcId="{0BEB8BFB-5C39-4D06-8538-04203C63C41C}" destId="{B4A0A212-9343-4540-87FA-ADDBFA9D4B6B}" srcOrd="2" destOrd="0" parTransId="{4FA85A0F-0CBD-45E4-8852-0476BF3E5D75}" sibTransId="{762D0E75-ED44-4FEB-9121-973D3A66DE1B}"/>
    <dgm:cxn modelId="{FEE632DA-FE24-4810-A07B-BB40102CCB9D}" srcId="{0BEB8BFB-5C39-4D06-8538-04203C63C41C}" destId="{B0F40BFB-11AE-4A7B-8B7F-2F7CA193F237}" srcOrd="0" destOrd="0" parTransId="{82F42A58-22E3-4D27-950F-AD3A6CC3242E}" sibTransId="{2789BCB7-683D-4BA5-AFA9-2BA01D61AC47}"/>
    <dgm:cxn modelId="{3CCDE7DC-EB7D-48C9-856D-E0D655B7EC58}" type="presOf" srcId="{4CE52EF9-2888-4109-9FC2-398924318831}" destId="{D1CA2283-3435-4AC5-86B3-1A26A0D6CC8D}" srcOrd="0" destOrd="1" presId="urn:microsoft.com/office/officeart/2005/8/layout/hProcess10"/>
    <dgm:cxn modelId="{62E196EC-5CDB-4062-9410-D2CBB5E78EBB}" type="presOf" srcId="{058AC01E-B389-4F4D-8CC1-56EE7C7EA4B8}" destId="{D1CA2283-3435-4AC5-86B3-1A26A0D6CC8D}" srcOrd="0" destOrd="0" presId="urn:microsoft.com/office/officeart/2005/8/layout/hProcess10"/>
    <dgm:cxn modelId="{8B4877EE-8636-476B-9B40-632986B8E117}" type="presOf" srcId="{B0F40BFB-11AE-4A7B-8B7F-2F7CA193F237}" destId="{FCA6FF86-2DAC-4CEE-8885-BDA74EE3FFEE}" srcOrd="0" destOrd="0" presId="urn:microsoft.com/office/officeart/2005/8/layout/hProcess10"/>
    <dgm:cxn modelId="{6145E0EE-01D4-4A41-92F4-F14601E98B5D}" type="presOf" srcId="{0BEB8BFB-5C39-4D06-8538-04203C63C41C}" destId="{9C2FFED2-87F5-4206-BAAE-D7C6DE196E5B}" srcOrd="0" destOrd="0" presId="urn:microsoft.com/office/officeart/2005/8/layout/hProcess10"/>
    <dgm:cxn modelId="{6067AEF1-EE85-4F9A-AB09-4D6DFDDD67D4}" srcId="{0BEB8BFB-5C39-4D06-8538-04203C63C41C}" destId="{058AC01E-B389-4F4D-8CC1-56EE7C7EA4B8}" srcOrd="1" destOrd="0" parTransId="{C57AC191-105C-477E-B5B2-530DFA17F2C6}" sibTransId="{1663EE7D-2A93-4B57-A6CD-3FB4A27588AE}"/>
    <dgm:cxn modelId="{E83DA7B7-1344-40EB-91CC-19A68E9CB60D}" type="presParOf" srcId="{9C2FFED2-87F5-4206-BAAE-D7C6DE196E5B}" destId="{87B581B1-0EB3-4A83-9790-BD3D978E9B39}" srcOrd="0" destOrd="0" presId="urn:microsoft.com/office/officeart/2005/8/layout/hProcess10"/>
    <dgm:cxn modelId="{09907DA4-9D70-4080-AD4C-884735D6A637}" type="presParOf" srcId="{87B581B1-0EB3-4A83-9790-BD3D978E9B39}" destId="{3C40FB75-648C-4CA3-8380-D476E3A06EC7}" srcOrd="0" destOrd="0" presId="urn:microsoft.com/office/officeart/2005/8/layout/hProcess10"/>
    <dgm:cxn modelId="{2AECE838-868B-489F-92AB-C2B794E14612}" type="presParOf" srcId="{87B581B1-0EB3-4A83-9790-BD3D978E9B39}" destId="{FCA6FF86-2DAC-4CEE-8885-BDA74EE3FFEE}" srcOrd="1" destOrd="0" presId="urn:microsoft.com/office/officeart/2005/8/layout/hProcess10"/>
    <dgm:cxn modelId="{D6643735-5C8A-4FB4-B36A-0600B4EFB4E8}" type="presParOf" srcId="{9C2FFED2-87F5-4206-BAAE-D7C6DE196E5B}" destId="{4E74C7FF-33F3-48FF-A665-EDDE4848F3BD}" srcOrd="1" destOrd="0" presId="urn:microsoft.com/office/officeart/2005/8/layout/hProcess10"/>
    <dgm:cxn modelId="{6A3BB538-20C7-44B8-B283-8E0E3492520F}" type="presParOf" srcId="{4E74C7FF-33F3-48FF-A665-EDDE4848F3BD}" destId="{75E69E0A-BD89-4647-B0E0-F531D40DD9E1}" srcOrd="0" destOrd="0" presId="urn:microsoft.com/office/officeart/2005/8/layout/hProcess10"/>
    <dgm:cxn modelId="{9EE59B7B-406C-4981-BA55-ACA3A71AFEB8}" type="presParOf" srcId="{9C2FFED2-87F5-4206-BAAE-D7C6DE196E5B}" destId="{57D079AE-2D31-4CEC-8C9E-3283A08BB3BA}" srcOrd="2" destOrd="0" presId="urn:microsoft.com/office/officeart/2005/8/layout/hProcess10"/>
    <dgm:cxn modelId="{F3EAB079-CD6B-4759-975B-1F652B68B585}" type="presParOf" srcId="{57D079AE-2D31-4CEC-8C9E-3283A08BB3BA}" destId="{7FED9675-931E-43E2-AE1A-D4A9EA34169A}" srcOrd="0" destOrd="0" presId="urn:microsoft.com/office/officeart/2005/8/layout/hProcess10"/>
    <dgm:cxn modelId="{F229CDB9-86C0-4A5A-AAC0-404F0DB34D95}" type="presParOf" srcId="{57D079AE-2D31-4CEC-8C9E-3283A08BB3BA}" destId="{D1CA2283-3435-4AC5-86B3-1A26A0D6CC8D}" srcOrd="1" destOrd="0" presId="urn:microsoft.com/office/officeart/2005/8/layout/hProcess10"/>
    <dgm:cxn modelId="{B4D7430B-C511-4F72-A651-1F16D947DD9A}" type="presParOf" srcId="{9C2FFED2-87F5-4206-BAAE-D7C6DE196E5B}" destId="{AF7D5DDF-F93E-4F2F-874B-776830BE8C10}" srcOrd="3" destOrd="0" presId="urn:microsoft.com/office/officeart/2005/8/layout/hProcess10"/>
    <dgm:cxn modelId="{14A2C4F9-A639-426B-A6C8-5714CA132470}" type="presParOf" srcId="{AF7D5DDF-F93E-4F2F-874B-776830BE8C10}" destId="{5E7F1A68-33BA-48A8-AAF8-36A4E87D93C9}" srcOrd="0" destOrd="0" presId="urn:microsoft.com/office/officeart/2005/8/layout/hProcess10"/>
    <dgm:cxn modelId="{C6039D9B-823E-4D1C-8749-F6EC720BEA49}" type="presParOf" srcId="{9C2FFED2-87F5-4206-BAAE-D7C6DE196E5B}" destId="{5403FBDA-C9D2-4B18-A0C4-9DB2DF2E0A6E}" srcOrd="4" destOrd="0" presId="urn:microsoft.com/office/officeart/2005/8/layout/hProcess10"/>
    <dgm:cxn modelId="{F6B9BB9F-3FDD-45D6-854C-8967D429E456}" type="presParOf" srcId="{5403FBDA-C9D2-4B18-A0C4-9DB2DF2E0A6E}" destId="{54F41E48-9B36-43C8-95A4-09A39C898AA4}" srcOrd="0" destOrd="0" presId="urn:microsoft.com/office/officeart/2005/8/layout/hProcess10"/>
    <dgm:cxn modelId="{6EE37ED4-B4B5-45B1-B5D8-94FBEC3B8D63}" type="presParOf" srcId="{5403FBDA-C9D2-4B18-A0C4-9DB2DF2E0A6E}" destId="{5E34709E-5984-4956-807A-992B85B6ABB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01CA0-A730-4862-A08E-5F9997FE961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ACDBB-F15F-4969-9A5B-34BAE811027A}">
      <dgm:prSet phldrT="[Text]" custT="1"/>
      <dgm:spPr>
        <a:solidFill>
          <a:schemeClr val="accent1">
            <a:lumMod val="25000"/>
            <a:lumOff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2">
                  <a:lumMod val="95000"/>
                  <a:lumOff val="5000"/>
                </a:schemeClr>
              </a:solidFill>
            </a:rPr>
            <a:t>Government data</a:t>
          </a:r>
        </a:p>
      </dgm:t>
    </dgm:pt>
    <dgm:pt modelId="{22377823-7783-4626-96AA-4EB145311ECE}" type="parTrans" cxnId="{4A30DA5C-FC77-4131-AD8F-BCD94D8D017C}">
      <dgm:prSet/>
      <dgm:spPr/>
      <dgm:t>
        <a:bodyPr/>
        <a:lstStyle/>
        <a:p>
          <a:endParaRPr lang="en-US"/>
        </a:p>
      </dgm:t>
    </dgm:pt>
    <dgm:pt modelId="{9179A3AC-966F-4628-8008-02A9CC8954CA}" type="sibTrans" cxnId="{4A30DA5C-FC77-4131-AD8F-BCD94D8D017C}">
      <dgm:prSet/>
      <dgm:spPr/>
      <dgm:t>
        <a:bodyPr/>
        <a:lstStyle/>
        <a:p>
          <a:endParaRPr lang="en-US"/>
        </a:p>
      </dgm:t>
    </dgm:pt>
    <dgm:pt modelId="{EC2F5180-55A2-4AAB-B871-E53779714A5F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Official records (Subject to records retention schedule)</a:t>
          </a:r>
        </a:p>
      </dgm:t>
    </dgm:pt>
    <dgm:pt modelId="{34516FF9-E6E6-4879-AEB0-B28B4F769592}" type="parTrans" cxnId="{B29B57FD-2E5A-4491-847E-52DB4986E997}">
      <dgm:prSet/>
      <dgm:spPr/>
      <dgm:t>
        <a:bodyPr/>
        <a:lstStyle/>
        <a:p>
          <a:endParaRPr lang="en-US"/>
        </a:p>
      </dgm:t>
    </dgm:pt>
    <dgm:pt modelId="{5F47254D-77FC-435C-B1DB-7B42C0F99670}" type="sibTrans" cxnId="{B29B57FD-2E5A-4491-847E-52DB4986E997}">
      <dgm:prSet/>
      <dgm:spPr/>
      <dgm:t>
        <a:bodyPr/>
        <a:lstStyle/>
        <a:p>
          <a:endParaRPr lang="en-US"/>
        </a:p>
      </dgm:t>
    </dgm:pt>
    <dgm:pt modelId="{FF19A62A-F0D6-436C-8D77-A852D7B9E9A9}" type="pres">
      <dgm:prSet presAssocID="{D5701CA0-A730-4862-A08E-5F9997FE9612}" presName="Name0" presStyleCnt="0">
        <dgm:presLayoutVars>
          <dgm:chMax val="7"/>
          <dgm:resizeHandles val="exact"/>
        </dgm:presLayoutVars>
      </dgm:prSet>
      <dgm:spPr/>
    </dgm:pt>
    <dgm:pt modelId="{3E9692D1-0E37-4557-B6AC-7ADFA687C3EB}" type="pres">
      <dgm:prSet presAssocID="{D5701CA0-A730-4862-A08E-5F9997FE9612}" presName="comp1" presStyleCnt="0"/>
      <dgm:spPr/>
    </dgm:pt>
    <dgm:pt modelId="{65BB0799-E2B3-438D-AE77-8F5DCAF8D0EF}" type="pres">
      <dgm:prSet presAssocID="{D5701CA0-A730-4862-A08E-5F9997FE9612}" presName="circle1" presStyleLbl="node1" presStyleIdx="0" presStyleCnt="2" custLinFactNeighborX="-877" custLinFactNeighborY="-292"/>
      <dgm:spPr/>
    </dgm:pt>
    <dgm:pt modelId="{7C5C04A9-A7B4-4F49-AF82-B71BA03F8888}" type="pres">
      <dgm:prSet presAssocID="{D5701CA0-A730-4862-A08E-5F9997FE9612}" presName="c1text" presStyleLbl="node1" presStyleIdx="0" presStyleCnt="2">
        <dgm:presLayoutVars>
          <dgm:bulletEnabled val="1"/>
        </dgm:presLayoutVars>
      </dgm:prSet>
      <dgm:spPr/>
    </dgm:pt>
    <dgm:pt modelId="{1700D01C-3B7C-42C8-911A-0351FC43076E}" type="pres">
      <dgm:prSet presAssocID="{D5701CA0-A730-4862-A08E-5F9997FE9612}" presName="comp2" presStyleCnt="0"/>
      <dgm:spPr/>
    </dgm:pt>
    <dgm:pt modelId="{34993723-EDF9-462C-96BE-5AEAEC7631DC}" type="pres">
      <dgm:prSet presAssocID="{D5701CA0-A730-4862-A08E-5F9997FE9612}" presName="circle2" presStyleLbl="node1" presStyleIdx="1" presStyleCnt="2" custScaleX="94338" custScaleY="95715" custLinFactNeighborX="-780" custLinFactNeighborY="-3117"/>
      <dgm:spPr/>
    </dgm:pt>
    <dgm:pt modelId="{8C320BEA-B651-4B4A-A7D8-37FF2C74BB36}" type="pres">
      <dgm:prSet presAssocID="{D5701CA0-A730-4862-A08E-5F9997FE9612}" presName="c2text" presStyleLbl="node1" presStyleIdx="1" presStyleCnt="2">
        <dgm:presLayoutVars>
          <dgm:bulletEnabled val="1"/>
        </dgm:presLayoutVars>
      </dgm:prSet>
      <dgm:spPr/>
    </dgm:pt>
  </dgm:ptLst>
  <dgm:cxnLst>
    <dgm:cxn modelId="{BB2D6237-0B31-46BB-88A8-C4EBD013762B}" type="presOf" srcId="{487ACDBB-F15F-4969-9A5B-34BAE811027A}" destId="{7C5C04A9-A7B4-4F49-AF82-B71BA03F8888}" srcOrd="1" destOrd="0" presId="urn:microsoft.com/office/officeart/2005/8/layout/venn2"/>
    <dgm:cxn modelId="{4A30DA5C-FC77-4131-AD8F-BCD94D8D017C}" srcId="{D5701CA0-A730-4862-A08E-5F9997FE9612}" destId="{487ACDBB-F15F-4969-9A5B-34BAE811027A}" srcOrd="0" destOrd="0" parTransId="{22377823-7783-4626-96AA-4EB145311ECE}" sibTransId="{9179A3AC-966F-4628-8008-02A9CC8954CA}"/>
    <dgm:cxn modelId="{E9EA4F50-3598-48F5-B139-7174931804DD}" type="presOf" srcId="{487ACDBB-F15F-4969-9A5B-34BAE811027A}" destId="{65BB0799-E2B3-438D-AE77-8F5DCAF8D0EF}" srcOrd="0" destOrd="0" presId="urn:microsoft.com/office/officeart/2005/8/layout/venn2"/>
    <dgm:cxn modelId="{12CD26DE-9AA9-43FB-9041-9AA8BD1D2A0C}" type="presOf" srcId="{D5701CA0-A730-4862-A08E-5F9997FE9612}" destId="{FF19A62A-F0D6-436C-8D77-A852D7B9E9A9}" srcOrd="0" destOrd="0" presId="urn:microsoft.com/office/officeart/2005/8/layout/venn2"/>
    <dgm:cxn modelId="{A52997E8-467C-4942-A8AE-13DED3905740}" type="presOf" srcId="{EC2F5180-55A2-4AAB-B871-E53779714A5F}" destId="{34993723-EDF9-462C-96BE-5AEAEC7631DC}" srcOrd="0" destOrd="0" presId="urn:microsoft.com/office/officeart/2005/8/layout/venn2"/>
    <dgm:cxn modelId="{EB5849F6-824C-4A53-B43A-3CE8F946F4B7}" type="presOf" srcId="{EC2F5180-55A2-4AAB-B871-E53779714A5F}" destId="{8C320BEA-B651-4B4A-A7D8-37FF2C74BB36}" srcOrd="1" destOrd="0" presId="urn:microsoft.com/office/officeart/2005/8/layout/venn2"/>
    <dgm:cxn modelId="{B29B57FD-2E5A-4491-847E-52DB4986E997}" srcId="{D5701CA0-A730-4862-A08E-5F9997FE9612}" destId="{EC2F5180-55A2-4AAB-B871-E53779714A5F}" srcOrd="1" destOrd="0" parTransId="{34516FF9-E6E6-4879-AEB0-B28B4F769592}" sibTransId="{5F47254D-77FC-435C-B1DB-7B42C0F99670}"/>
    <dgm:cxn modelId="{35C4EA5E-1971-47EC-BD82-4D021A5263A4}" type="presParOf" srcId="{FF19A62A-F0D6-436C-8D77-A852D7B9E9A9}" destId="{3E9692D1-0E37-4557-B6AC-7ADFA687C3EB}" srcOrd="0" destOrd="0" presId="urn:microsoft.com/office/officeart/2005/8/layout/venn2"/>
    <dgm:cxn modelId="{5658C0F5-B65E-41A4-A512-57C3C12D342A}" type="presParOf" srcId="{3E9692D1-0E37-4557-B6AC-7ADFA687C3EB}" destId="{65BB0799-E2B3-438D-AE77-8F5DCAF8D0EF}" srcOrd="0" destOrd="0" presId="urn:microsoft.com/office/officeart/2005/8/layout/venn2"/>
    <dgm:cxn modelId="{FA0A4186-9B31-4EE9-BA02-AFDDB8657D2E}" type="presParOf" srcId="{3E9692D1-0E37-4557-B6AC-7ADFA687C3EB}" destId="{7C5C04A9-A7B4-4F49-AF82-B71BA03F8888}" srcOrd="1" destOrd="0" presId="urn:microsoft.com/office/officeart/2005/8/layout/venn2"/>
    <dgm:cxn modelId="{A05D09E3-A94A-4169-92A7-A4CDAB74DE55}" type="presParOf" srcId="{FF19A62A-F0D6-436C-8D77-A852D7B9E9A9}" destId="{1700D01C-3B7C-42C8-911A-0351FC43076E}" srcOrd="1" destOrd="0" presId="urn:microsoft.com/office/officeart/2005/8/layout/venn2"/>
    <dgm:cxn modelId="{D37651D6-749C-4AF7-B9A9-B754E6248D2B}" type="presParOf" srcId="{1700D01C-3B7C-42C8-911A-0351FC43076E}" destId="{34993723-EDF9-462C-96BE-5AEAEC7631DC}" srcOrd="0" destOrd="0" presId="urn:microsoft.com/office/officeart/2005/8/layout/venn2"/>
    <dgm:cxn modelId="{BF9D552E-7DF7-4BD1-9516-2965F298B503}" type="presParOf" srcId="{1700D01C-3B7C-42C8-911A-0351FC43076E}" destId="{8C320BEA-B651-4B4A-A7D8-37FF2C74BB3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0FB75-648C-4CA3-8380-D476E3A06EC7}">
      <dsp:nvSpPr>
        <dsp:cNvPr id="0" name=""/>
        <dsp:cNvSpPr/>
      </dsp:nvSpPr>
      <dsp:spPr>
        <a:xfrm>
          <a:off x="2578" y="540037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6FF86-2DAC-4CEE-8885-BDA74EE3FFEE}">
      <dsp:nvSpPr>
        <dsp:cNvPr id="0" name=""/>
        <dsp:cNvSpPr/>
      </dsp:nvSpPr>
      <dsp:spPr>
        <a:xfrm>
          <a:off x="288852" y="2045000"/>
          <a:ext cx="2222259" cy="1814537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Official Records 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and maintain data</a:t>
          </a:r>
        </a:p>
      </dsp:txBody>
      <dsp:txXfrm>
        <a:off x="341998" y="2098146"/>
        <a:ext cx="2115967" cy="1708245"/>
      </dsp:txXfrm>
    </dsp:sp>
    <dsp:sp modelId="{4E74C7FF-33F3-48FF-A665-EDDE4848F3BD}">
      <dsp:nvSpPr>
        <dsp:cNvPr id="0" name=""/>
        <dsp:cNvSpPr/>
      </dsp:nvSpPr>
      <dsp:spPr>
        <a:xfrm rot="21599399">
          <a:off x="2447198" y="1307108"/>
          <a:ext cx="424494" cy="48540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47198" y="1404201"/>
        <a:ext cx="297146" cy="291244"/>
      </dsp:txXfrm>
    </dsp:sp>
    <dsp:sp modelId="{7FED9675-931E-43E2-AE1A-D4A9EA34169A}">
      <dsp:nvSpPr>
        <dsp:cNvPr id="0" name=""/>
        <dsp:cNvSpPr/>
      </dsp:nvSpPr>
      <dsp:spPr>
        <a:xfrm>
          <a:off x="3235545" y="539471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2283-3435-4AC5-86B3-1A26A0D6CC8D}">
      <dsp:nvSpPr>
        <dsp:cNvPr id="0" name=""/>
        <dsp:cNvSpPr/>
      </dsp:nvSpPr>
      <dsp:spPr>
        <a:xfrm>
          <a:off x="3466457" y="2048253"/>
          <a:ext cx="2216017" cy="1816800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Data Practices 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Administer data</a:t>
          </a:r>
        </a:p>
      </dsp:txBody>
      <dsp:txXfrm>
        <a:off x="3519669" y="2101465"/>
        <a:ext cx="2109593" cy="1710376"/>
      </dsp:txXfrm>
    </dsp:sp>
    <dsp:sp modelId="{AF7D5DDF-F93E-4F2F-874B-776830BE8C10}">
      <dsp:nvSpPr>
        <dsp:cNvPr id="0" name=""/>
        <dsp:cNvSpPr/>
      </dsp:nvSpPr>
      <dsp:spPr>
        <a:xfrm rot="21593141">
          <a:off x="5679072" y="1303548"/>
          <a:ext cx="423402" cy="48540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679072" y="1400757"/>
        <a:ext cx="296381" cy="291244"/>
      </dsp:txXfrm>
    </dsp:sp>
    <dsp:sp modelId="{54F41E48-9B36-43C8-95A4-09A39C898AA4}">
      <dsp:nvSpPr>
        <dsp:cNvPr id="0" name=""/>
        <dsp:cNvSpPr/>
      </dsp:nvSpPr>
      <dsp:spPr>
        <a:xfrm>
          <a:off x="6465391" y="533027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4709E-5984-4956-807A-992B85B6ABB5}">
      <dsp:nvSpPr>
        <dsp:cNvPr id="0" name=""/>
        <dsp:cNvSpPr/>
      </dsp:nvSpPr>
      <dsp:spPr>
        <a:xfrm>
          <a:off x="6687838" y="2048253"/>
          <a:ext cx="2203694" cy="1842577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Records Management Statute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Destroy data</a:t>
          </a:r>
        </a:p>
      </dsp:txBody>
      <dsp:txXfrm>
        <a:off x="6741805" y="2102220"/>
        <a:ext cx="2095760" cy="1734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B0799-E2B3-438D-AE77-8F5DCAF8D0EF}">
      <dsp:nvSpPr>
        <dsp:cNvPr id="0" name=""/>
        <dsp:cNvSpPr/>
      </dsp:nvSpPr>
      <dsp:spPr>
        <a:xfrm>
          <a:off x="1463209" y="0"/>
          <a:ext cx="5212079" cy="5212079"/>
        </a:xfrm>
        <a:prstGeom prst="ellipse">
          <a:avLst/>
        </a:prstGeom>
        <a:solidFill>
          <a:schemeClr val="accent1">
            <a:lumMod val="25000"/>
            <a:lumOff val="75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95000"/>
                  <a:lumOff val="5000"/>
                </a:schemeClr>
              </a:solidFill>
            </a:rPr>
            <a:t>Government data</a:t>
          </a:r>
        </a:p>
      </dsp:txBody>
      <dsp:txXfrm>
        <a:off x="2701077" y="390905"/>
        <a:ext cx="2736341" cy="886053"/>
      </dsp:txXfrm>
    </dsp:sp>
    <dsp:sp modelId="{34993723-EDF9-462C-96BE-5AEAEC7631DC}">
      <dsp:nvSpPr>
        <dsp:cNvPr id="0" name=""/>
        <dsp:cNvSpPr/>
      </dsp:nvSpPr>
      <dsp:spPr>
        <a:xfrm>
          <a:off x="2240603" y="1264925"/>
          <a:ext cx="3687728" cy="3741556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Official records (Subject to records retention schedule)</a:t>
          </a:r>
        </a:p>
      </dsp:txBody>
      <dsp:txXfrm>
        <a:off x="2780658" y="2200314"/>
        <a:ext cx="2607617" cy="187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143958" y="1"/>
            <a:ext cx="3169589" cy="481534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r">
              <a:defRPr sz="1200"/>
            </a:lvl1pPr>
          </a:lstStyle>
          <a:p>
            <a:r>
              <a:rPr lang="en-US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r>
              <a:rPr lang="en-US"/>
              <a:t>March 2018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r>
              <a:rPr lang="en-US"/>
              <a:t>February 2025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0" tIns="48326" rIns="96650" bIns="4832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100255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7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9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28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93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9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82706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82706">
              <a:defRPr/>
            </a:pPr>
            <a:r>
              <a:rPr lang="en-US">
                <a:solidFill>
                  <a:prstClr val="black"/>
                </a:solidFill>
              </a:rPr>
              <a:t>February 2025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8270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82706"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59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9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5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63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80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20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97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2808">
              <a:defRPr/>
            </a:pP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34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02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4266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>
                <a:solidFill>
                  <a:prstClr val="black"/>
                </a:solidFill>
              </a:rPr>
              <a:t>February 2025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14266"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8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66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1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43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1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73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7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33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36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975E0-1DF2-1659-2296-39095B39F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6032A-A615-A0B8-82A8-DE56380F0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1812C-8619-DC55-212A-5BC435FDD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F5B92B4-7D4F-2F67-31A0-8756022F8E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29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99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58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477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28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9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BCC9D-825F-4479-A3DB-DA1F82F8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DD947-FC27-4FA8-9EBF-4F239B4ACB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27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2706">
              <a:defRPr/>
            </a:pPr>
            <a:fld id="{D65733C9-B7E0-4560-9E23-75AE4049F7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82706"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3E74F-33BD-4543-BABF-81FDCDAD50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0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255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2706">
              <a:defRPr/>
            </a:pPr>
            <a:fld id="{EF994E05-2F65-4857-A130-DF0CAE61F39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82706"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8270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3334523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34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82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219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09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48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83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137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6A6B-EB9C-6D0F-AD66-57C73E08C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DC739-B527-4278-3361-79D8432FD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3323B-350D-6A72-63A2-726D1E581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9442-F5C6-14DD-062B-DFC79044B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2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73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697F6-F0A6-3726-0744-2AE54A6C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08AE7-BDB8-B05C-1962-BF95E437E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0E498-0ABA-0435-05D0-BAC83842B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B53BC-E8E6-C0E3-5B2A-DC3D15241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480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01D0-74FF-4EE2-2CB0-5DCC443E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CC594-3536-C1A5-9A9D-7F9A80231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E7768-7356-D613-4084-B75B33228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665EA-D556-6B6C-4B19-A0FFCAEA7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306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69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44CA4-C861-BB52-8481-2FC233D7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581DE-CCEA-6DF5-3232-9E180A564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BC4CA-8E08-508D-A2B5-5330FBC68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5489782-F238-C0DB-7A44-10C3DB10E5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482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083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12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35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6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3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opinions/library/opinions-library.jsp?id=36-26756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hs.org/preservation/state-archives" TargetMode="Externa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opinions/library/opinions-library.jsp?id=36-26772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tor.leg.state.mn.us/sreview/reporting-guide.ht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data/rules/policies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dpo@state.mn.us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mn.gov/admin/data-practic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to Data Practices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Data Practices Office</a:t>
            </a:r>
          </a:p>
          <a:p>
            <a:r>
              <a:rPr lang="en-US" sz="2200" dirty="0"/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417805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A179-A9A0-B676-79DF-0EDB8EFA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Exception: Personal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4A839-19AC-F5F6-217F-68CDB570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“Personal data” is not government data and not subject to the Data Practices 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hlinkClick r:id="rId3"/>
              </a:rPr>
              <a:t>AO 01-075</a:t>
            </a:r>
            <a:r>
              <a:rPr lang="en-US" sz="2400" dirty="0"/>
              <a:t>: data maintained by a government entity may be personal data, rather than government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What constitutes “personal data” depends on what the entity has authorized for personal use </a:t>
            </a:r>
          </a:p>
          <a:p>
            <a:pPr marL="342900" lvl="1" indent="0">
              <a:buNone/>
            </a:pPr>
            <a:r>
              <a:rPr lang="en-US" sz="2400" dirty="0"/>
              <a:t>	-incidental use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Not government data because the employee did not create the data in their capacity as a government employee 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7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Other data practices related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71" y="1612996"/>
            <a:ext cx="6311578" cy="5137483"/>
          </a:xfrm>
        </p:spPr>
        <p:txBody>
          <a:bodyPr anchor="ctr">
            <a:normAutofit/>
          </a:bodyPr>
          <a:lstStyle/>
          <a:p>
            <a:pPr marL="3429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b="1" dirty="0"/>
              <a:t>Official Records Act </a:t>
            </a:r>
            <a:br>
              <a:rPr lang="en-US" sz="3200" b="1" dirty="0"/>
            </a:br>
            <a:r>
              <a:rPr lang="en-US" sz="2400" dirty="0"/>
              <a:t>(Minn. Stat. § 15.17)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600" dirty="0"/>
              <a:t>Make and preserve all records necessary to a full and accurate knowledge of official activities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b="1" dirty="0"/>
              <a:t>Records Management Statute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400" dirty="0"/>
              <a:t>(Minn. Stat. § 138.17)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600" dirty="0"/>
              <a:t>Records retention schedules and records disposition panel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600" dirty="0"/>
              <a:t>MN State Archives website: </a:t>
            </a:r>
            <a:r>
              <a:rPr lang="en-US" altLang="en-US" sz="2000" dirty="0">
                <a:hlinkClick r:id="rId3"/>
              </a:rPr>
              <a:t>https://www.mnhs.org/preservation/state-archives</a:t>
            </a:r>
            <a:r>
              <a:rPr lang="en-US" altLang="en-US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Filing Box Archive with solid fill">
            <a:extLst>
              <a:ext uri="{FF2B5EF4-FFF2-40B4-BE49-F238E27FC236}">
                <a16:creationId xmlns:a16="http://schemas.microsoft.com/office/drawing/2014/main" id="{F83D02F9-731E-363F-40F0-ABC7427D1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89" y="1908874"/>
            <a:ext cx="1520126" cy="1520126"/>
          </a:xfrm>
          <a:prstGeom prst="rect">
            <a:avLst/>
          </a:prstGeom>
        </p:spPr>
      </p:pic>
      <p:pic>
        <p:nvPicPr>
          <p:cNvPr id="7" name="Graphic 6" descr="Garbage with solid fill">
            <a:extLst>
              <a:ext uri="{FF2B5EF4-FFF2-40B4-BE49-F238E27FC236}">
                <a16:creationId xmlns:a16="http://schemas.microsoft.com/office/drawing/2014/main" id="{321F4CD2-C16D-19D8-D4C5-3E2A7AE63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5789" y="4329676"/>
            <a:ext cx="1520126" cy="15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BB1B-4120-E749-7B31-DB278432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Lifecycle of government data</a:t>
            </a:r>
            <a:endParaRPr lang="en-US" sz="3600" dirty="0"/>
          </a:p>
        </p:txBody>
      </p:sp>
      <p:graphicFrame>
        <p:nvGraphicFramePr>
          <p:cNvPr id="5" name="Content Placeholder 4" descr="A process flow that includes three pictures. The first picture is of paper and illustrates the Official Records Act, the second picture is someone at a filing cabinet and illustrates the Government Data Practices Act, and the third picture is a paper shredder and illustrates the Records Management Statute. ">
            <a:extLst>
              <a:ext uri="{FF2B5EF4-FFF2-40B4-BE49-F238E27FC236}">
                <a16:creationId xmlns:a16="http://schemas.microsoft.com/office/drawing/2014/main" id="{AD3880BB-ADA7-1410-F576-493E9F9A3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80143"/>
              </p:ext>
            </p:extLst>
          </p:nvPr>
        </p:nvGraphicFramePr>
        <p:xfrm>
          <a:off x="117631" y="1937318"/>
          <a:ext cx="8908738" cy="42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6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Official records vs. government data</a:t>
            </a:r>
          </a:p>
        </p:txBody>
      </p:sp>
      <p:graphicFrame>
        <p:nvGraphicFramePr>
          <p:cNvPr id="4" name="Content Placeholder 3" descr="Venn diagram depicting official records as a subset of government da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81740"/>
              </p:ext>
            </p:extLst>
          </p:nvPr>
        </p:nvGraphicFramePr>
        <p:xfrm>
          <a:off x="563563" y="1524000"/>
          <a:ext cx="8229917" cy="52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05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/>
              <a:t>You have three versions of a report from last year, including the final report.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12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What is the official record?</a:t>
            </a:r>
            <a:br>
              <a:rPr lang="en-US" sz="2800" dirty="0"/>
            </a:br>
            <a:endParaRPr lang="en-US" sz="28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Are all the drafts government data?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24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Can you destroy the drafts?</a:t>
            </a:r>
          </a:p>
          <a:p>
            <a:pPr marL="914400" lvl="2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0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(#1)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/>
              <a:t>You have three versions of a report from last year, including the final report.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12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What is the official record?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Final report (exceptions)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Are all the drafts government data?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Yes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Can you destroy the drafts?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5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ltGray">
          <a:xfrm>
            <a:off x="38101" y="194275"/>
            <a:ext cx="80010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Maintaining government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01" y="1725141"/>
            <a:ext cx="821389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No requirement to maintain data in a particular format or organization system; however,</a:t>
            </a:r>
          </a:p>
          <a:p>
            <a:pPr marL="342900" lvl="1" indent="0">
              <a:buNone/>
            </a:pPr>
            <a:r>
              <a:rPr lang="en-US" sz="2400" b="1" dirty="0"/>
              <a:t>Data must be “easily accessible for convenient use”</a:t>
            </a:r>
          </a:p>
        </p:txBody>
      </p:sp>
      <p:pic>
        <p:nvPicPr>
          <p:cNvPr id="8" name="Picture 6" descr="messy file cabinet" title="Files">
            <a:extLst>
              <a:ext uri="{FF2B5EF4-FFF2-40B4-BE49-F238E27FC236}">
                <a16:creationId xmlns:a16="http://schemas.microsoft.com/office/drawing/2014/main" id="{C29C494D-9ACE-43D1-80B9-F8DFC699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765" y="3292343"/>
            <a:ext cx="1921337" cy="27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email inbox">
            <a:extLst>
              <a:ext uri="{FF2B5EF4-FFF2-40B4-BE49-F238E27FC236}">
                <a16:creationId xmlns:a16="http://schemas.microsoft.com/office/drawing/2014/main" id="{428C2AB7-6779-D876-A8ED-D145CA913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3429000"/>
            <a:ext cx="3101632" cy="2509266"/>
          </a:xfrm>
          <a:prstGeom prst="rect">
            <a:avLst/>
          </a:prstGeom>
          <a:gradFill>
            <a:gsLst>
              <a:gs pos="0">
                <a:schemeClr val="accent1">
                  <a:alpha val="11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171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018B-4A90-ECD6-CC33-DE0F3F4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Government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5074-57AC-0A36-D82D-80B7BCDB5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Data on Individuals</a:t>
            </a:r>
          </a:p>
          <a:p>
            <a:pPr marL="0" indent="0">
              <a:buNone/>
            </a:pPr>
            <a:r>
              <a:rPr lang="en-US" sz="2400" dirty="0"/>
              <a:t>Data that identify someone</a:t>
            </a:r>
          </a:p>
          <a:p>
            <a:r>
              <a:rPr lang="en-US" sz="2400" dirty="0"/>
              <a:t>Employee’s telephone number</a:t>
            </a:r>
          </a:p>
          <a:p>
            <a:r>
              <a:rPr lang="en-US" sz="2400" dirty="0"/>
              <a:t>Name and address of adult arrestee</a:t>
            </a:r>
          </a:p>
          <a:p>
            <a:r>
              <a:rPr lang="en-US" sz="2400" dirty="0"/>
              <a:t>Athlete of the week photograph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2D9A-9F77-1F46-527F-4A1DC5D51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Data not on Individuals</a:t>
            </a:r>
          </a:p>
          <a:p>
            <a:pPr marL="0" indent="0">
              <a:buNone/>
            </a:pPr>
            <a:r>
              <a:rPr lang="en-US" sz="2400" dirty="0"/>
              <a:t>Data that do not identify someone</a:t>
            </a:r>
          </a:p>
          <a:p>
            <a:r>
              <a:rPr lang="en-US" sz="2400" dirty="0"/>
              <a:t>Makes and models of fleet trucks</a:t>
            </a:r>
          </a:p>
          <a:p>
            <a:r>
              <a:rPr lang="en-US" sz="2400" dirty="0"/>
              <a:t>Names of companies that are preferred vendors</a:t>
            </a:r>
          </a:p>
          <a:p>
            <a:r>
              <a:rPr lang="en-US" sz="2400" dirty="0"/>
              <a:t>List of government websites</a:t>
            </a:r>
          </a:p>
        </p:txBody>
      </p:sp>
    </p:spTree>
    <p:extLst>
      <p:ext uri="{BB962C8B-B14F-4D97-AF65-F5344CB8AC3E}">
        <p14:creationId xmlns:p14="http://schemas.microsoft.com/office/powerpoint/2010/main" val="417924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F62E-0CFA-C73A-932A-95EDE72E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Classification of government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29EC2D-D587-5445-0E04-D540B5BCA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608557"/>
              </p:ext>
            </p:extLst>
          </p:nvPr>
        </p:nvGraphicFramePr>
        <p:xfrm>
          <a:off x="356734" y="1709509"/>
          <a:ext cx="8430532" cy="476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542">
                  <a:extLst>
                    <a:ext uri="{9D8B030D-6E8A-4147-A177-3AD203B41FA5}">
                      <a16:colId xmlns:a16="http://schemas.microsoft.com/office/drawing/2014/main" val="88779997"/>
                    </a:ext>
                  </a:extLst>
                </a:gridCol>
                <a:gridCol w="3685813">
                  <a:extLst>
                    <a:ext uri="{9D8B030D-6E8A-4147-A177-3AD203B41FA5}">
                      <a16:colId xmlns:a16="http://schemas.microsoft.com/office/drawing/2014/main" val="2277703325"/>
                    </a:ext>
                  </a:extLst>
                </a:gridCol>
                <a:gridCol w="2810177">
                  <a:extLst>
                    <a:ext uri="{9D8B030D-6E8A-4147-A177-3AD203B41FA5}">
                      <a16:colId xmlns:a16="http://schemas.microsoft.com/office/drawing/2014/main" val="3742629481"/>
                    </a:ext>
                  </a:extLst>
                </a:gridCol>
              </a:tblGrid>
              <a:tr h="554202">
                <a:tc>
                  <a:txBody>
                    <a:bodyPr/>
                    <a:lstStyle/>
                    <a:p>
                      <a:r>
                        <a:rPr lang="en-US" sz="1800" dirty="0"/>
                        <a:t>Classification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Meaning of classification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605540"/>
                  </a:ext>
                </a:extLst>
              </a:tr>
              <a:tr h="554202">
                <a:tc>
                  <a:txBody>
                    <a:bodyPr/>
                    <a:lstStyle/>
                    <a:p>
                      <a:r>
                        <a:rPr lang="en-US" sz="1800" dirty="0"/>
                        <a:t>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 anyone for any reason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Employee name and 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46743"/>
                  </a:ext>
                </a:extLst>
              </a:tr>
              <a:tr h="1981462">
                <a:tc>
                  <a:txBody>
                    <a:bodyPr/>
                    <a:lstStyle/>
                    <a:p>
                      <a:r>
                        <a:rPr lang="en-US" sz="1800" dirty="0"/>
                        <a:t>Private/Nonpublic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subject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in the entity whose work assignment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Entities authorized by law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authorized by data 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Employee home address and telephone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52770"/>
                  </a:ext>
                </a:extLst>
              </a:tr>
              <a:tr h="1673994">
                <a:tc>
                  <a:txBody>
                    <a:bodyPr/>
                    <a:lstStyle/>
                    <a:p>
                      <a:r>
                        <a:rPr lang="en-US" sz="1800" dirty="0"/>
                        <a:t>Confidential/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Protected nonpublic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in the entity whose work assignment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Entities authorized by law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NOT available to the data 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collected as part of an active civil legal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1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59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Staff with data practices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Responsible authority (RA)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Data practices compliance official (DPCO) 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Designee 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Other staff</a:t>
            </a:r>
          </a:p>
        </p:txBody>
      </p:sp>
      <p:pic>
        <p:nvPicPr>
          <p:cNvPr id="5" name="Picture 4" descr="coffe mug with saying &quot;this is not in my job description&quot;" title="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04380"/>
            <a:ext cx="3886200" cy="3762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4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Who we are and what we do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b="1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Website and informational materials: </a:t>
            </a:r>
            <a:r>
              <a:rPr lang="en-US" sz="2400" dirty="0">
                <a:hlinkClick r:id="rId3"/>
              </a:rPr>
              <a:t>https://mn.gov/admin/data-practices/</a:t>
            </a:r>
            <a:r>
              <a:rPr lang="en-US" sz="24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Training</a:t>
            </a:r>
          </a:p>
        </p:txBody>
      </p:sp>
      <p:pic>
        <p:nvPicPr>
          <p:cNvPr id="5" name="Picture 4" descr="picture of website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2666499"/>
            <a:ext cx="3886200" cy="243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Responsible authority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400" dirty="0"/>
              <a:t>(Minn. Stat. § 13.02, subd. 16 &amp; Minn. R. 1205.0200)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70" y="1459148"/>
            <a:ext cx="8324317" cy="523348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State agency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Commissioner, Constitutional Officer, Chief Executive Officer, or an official appointed by the agency’s governing body</a:t>
            </a:r>
            <a:r>
              <a:rPr lang="en-US" dirty="0"/>
              <a:t>	</a:t>
            </a:r>
          </a:p>
          <a:p>
            <a:r>
              <a:rPr lang="en-US" sz="2400" b="1" dirty="0"/>
              <a:t>County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Elected officials (county attorney, sheriff,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Employee appointed for data outside elected officials’ offices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County social services agency director (§ 13.46, subd. 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County veterans service officer (§ 197.603, subd. 2)</a:t>
            </a:r>
          </a:p>
          <a:p>
            <a:r>
              <a:rPr lang="en-US" sz="2400" b="1" dirty="0"/>
              <a:t>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Person appointed by city council or the city clerk</a:t>
            </a:r>
          </a:p>
          <a:p>
            <a:r>
              <a:rPr lang="en-US" sz="2400" b="1" dirty="0"/>
              <a:t>School District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Person appointed by school board or the superintendent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5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6BE2-BC27-0B75-55C8-76A30BA5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Requests for data</a:t>
            </a:r>
            <a:br>
              <a:rPr lang="en-US" sz="3200" dirty="0"/>
            </a:br>
            <a:r>
              <a:rPr lang="en-US" sz="3100" dirty="0"/>
              <a:t>(Minn. Stat. §§ 13.03 and 13.04)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CB57-B4D0-6595-620A-30FC807B0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Members of the public and data subjects can request inspection or copies of data</a:t>
            </a:r>
          </a:p>
          <a:p>
            <a:r>
              <a:rPr lang="en-US" sz="2800" dirty="0"/>
              <a:t>Written requests</a:t>
            </a:r>
          </a:p>
          <a:p>
            <a:r>
              <a:rPr lang="en-US" sz="2800" dirty="0"/>
              <a:t>Accepting requests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Online portals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Designated email address for data requests</a:t>
            </a:r>
          </a:p>
          <a:p>
            <a:r>
              <a:rPr lang="en-US" sz="2800" dirty="0"/>
              <a:t>“Remote inspection” - a request for copies</a:t>
            </a:r>
          </a:p>
        </p:txBody>
      </p:sp>
    </p:spTree>
    <p:extLst>
      <p:ext uri="{BB962C8B-B14F-4D97-AF65-F5344CB8AC3E}">
        <p14:creationId xmlns:p14="http://schemas.microsoft.com/office/powerpoint/2010/main" val="11696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E12E-F4CE-CD16-4956-3C274658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0287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Disability Accommodations</a:t>
            </a:r>
            <a:br>
              <a:rPr lang="en-US" sz="3600" dirty="0"/>
            </a:br>
            <a:r>
              <a:rPr lang="en-US" sz="2800" dirty="0"/>
              <a:t>(42 U.S.C. §§ 12131-12150; Minn. Stat. § 363A.42)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0E25-DF14-3606-53E9-2DFC0333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7886700" cy="4833471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Title II of the 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state and local government entities are subject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requires reasonable modifications to policies, practices, and procedures where needed to make sure that a person with a disability can access the entity’s services</a:t>
            </a:r>
          </a:p>
          <a:p>
            <a:r>
              <a:rPr lang="en-US" sz="3000" b="1" dirty="0"/>
              <a:t>Minn. Stat. § 363A.42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requires reasonable modifications to any policies, practices, and procedures that might otherwise deny equal access to records to individuals with disabilities</a:t>
            </a:r>
          </a:p>
          <a:p>
            <a:r>
              <a:rPr lang="en-US" sz="3000" b="1" dirty="0"/>
              <a:t> Accommodation request procedures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75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Responding to data requests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Members of the public (Minn. Stat. § 13.03)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1566153"/>
            <a:ext cx="8126244" cy="461081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sz="3200" b="1" dirty="0"/>
              <a:t>Guidelines for responding to requests: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Clarify if not clear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Data do not exist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Data exist and are public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Data are not public 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Must give statutory basis for denying access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If asked, must explain meaning (technical terminology, abbreviations, acronyms, etc.)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Directing requestors to websites (</a:t>
            </a:r>
            <a:r>
              <a:rPr lang="en-US" sz="2800" dirty="0">
                <a:hlinkClick r:id="rId3"/>
              </a:rPr>
              <a:t>AO 04-024</a:t>
            </a:r>
            <a:r>
              <a:rPr lang="en-US" sz="2800" dirty="0"/>
              <a:t>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0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/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Responding to data requests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Data subjects (§ 13.04)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88168"/>
            <a:ext cx="8013032" cy="486075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sz="3200" b="1" dirty="0"/>
              <a:t>Guidelines for responding to requests: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Clarify if not clear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do not exist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exist and are accessible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Verify identity 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Six-month “exception”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are confidential or private about someone else, or otherwise not public 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Must give statutory basis for denying access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If asked, must explain (technical terminology, abbreviations, acronyms,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ltGray">
          <a:xfrm>
            <a:off x="0" y="152399"/>
            <a:ext cx="85344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Handling large data requests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1648326"/>
            <a:ext cx="8554453" cy="5057275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The Data Practices Act </a:t>
            </a:r>
            <a:r>
              <a:rPr lang="en-US" sz="3200" b="1" dirty="0"/>
              <a:t>does not </a:t>
            </a:r>
            <a:r>
              <a:rPr lang="en-US" sz="3200" dirty="0"/>
              <a:t>contain an “overly burdensome” exception to deny access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Practical considerations when processing large data requests: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Contact requester to clarify scope of request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Give context on length of time it will take to compile responsive data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Ask whether to prioritize certain data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Consider providing data on a rolling basis</a:t>
            </a:r>
          </a:p>
        </p:txBody>
      </p:sp>
    </p:spTree>
    <p:extLst>
      <p:ext uri="{BB962C8B-B14F-4D97-AF65-F5344CB8AC3E}">
        <p14:creationId xmlns:p14="http://schemas.microsoft.com/office/powerpoint/2010/main" val="2870481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C2C4-F6F3-A9E2-7936-F27A5E5B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515350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Suspension of Response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2800" dirty="0"/>
              <a:t>(Minn. Stat. § 13.03, subd. 3(g))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30AA-3B79-3710-E475-9752549E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69143"/>
            <a:ext cx="8515350" cy="4507820"/>
          </a:xfrm>
        </p:spPr>
        <p:txBody>
          <a:bodyPr>
            <a:normAutofit/>
          </a:bodyPr>
          <a:lstStyle/>
          <a:p>
            <a:r>
              <a:rPr lang="en-US" sz="2800" dirty="0"/>
              <a:t>Entities can suspend further responses to a request if data requester has not collected copies or gone in to inspect data within 5 (five) business days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/>
              <a:t>Include information on this process in your policies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/>
              <a:t>Policies can go further and set out when a data request will be considered abandoned (should provide for a reasonable amount of time after suspension of response)</a:t>
            </a:r>
          </a:p>
        </p:txBody>
      </p:sp>
    </p:spTree>
    <p:extLst>
      <p:ext uri="{BB962C8B-B14F-4D97-AF65-F5344CB8AC3E}">
        <p14:creationId xmlns:p14="http://schemas.microsoft.com/office/powerpoint/2010/main" val="346971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58EC-3E34-C37D-C48A-8C2885E5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/>
              <a:t>Requests outside of the Data Practices Act</a:t>
            </a:r>
          </a:p>
        </p:txBody>
      </p:sp>
      <p:pic>
        <p:nvPicPr>
          <p:cNvPr id="5" name="Content Placeholder 4" descr="Clipboard with solid fill">
            <a:extLst>
              <a:ext uri="{FF2B5EF4-FFF2-40B4-BE49-F238E27FC236}">
                <a16:creationId xmlns:a16="http://schemas.microsoft.com/office/drawing/2014/main" id="{4E952FE0-556F-7A51-8BBE-723CB3D2883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688769" y="2254125"/>
            <a:ext cx="1738398" cy="1738398"/>
          </a:xfr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6BD0704-4EA0-8B33-2E1C-E3043E6305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4058" y="4309053"/>
            <a:ext cx="3309255" cy="1523938"/>
          </a:xfrm>
        </p:spPr>
        <p:txBody>
          <a:bodyPr>
            <a:normAutofit fontScale="92500"/>
          </a:bodyPr>
          <a:lstStyle/>
          <a:p>
            <a:r>
              <a:rPr lang="en-US" sz="2600" b="1" dirty="0"/>
              <a:t>Creating Data</a:t>
            </a:r>
          </a:p>
          <a:p>
            <a:r>
              <a:rPr lang="en-US" sz="2400" dirty="0"/>
              <a:t>*Exception: summary data</a:t>
            </a:r>
            <a:br>
              <a:rPr lang="en-US" sz="2400" dirty="0"/>
            </a:br>
            <a:r>
              <a:rPr lang="en-US" sz="2200" dirty="0"/>
              <a:t>(Minn. Stat. § 13.05, subd. 7)</a:t>
            </a:r>
            <a:endParaRPr lang="en-US" sz="2400" dirty="0"/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E9A25DA3-715D-6D19-DD41-5A54F63A6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6833" y="2254125"/>
            <a:ext cx="1738398" cy="173839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B4F9710-6F48-EA25-9B2D-607302059A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0563" y="4249245"/>
            <a:ext cx="2030937" cy="914399"/>
          </a:xfrm>
        </p:spPr>
        <p:txBody>
          <a:bodyPr>
            <a:noAutofit/>
          </a:bodyPr>
          <a:lstStyle/>
          <a:p>
            <a:r>
              <a:rPr lang="en-US" sz="2400" b="1" dirty="0"/>
              <a:t>Responding to Questions</a:t>
            </a:r>
          </a:p>
        </p:txBody>
      </p:sp>
    </p:spTree>
    <p:extLst>
      <p:ext uri="{BB962C8B-B14F-4D97-AF65-F5344CB8AC3E}">
        <p14:creationId xmlns:p14="http://schemas.microsoft.com/office/powerpoint/2010/main" val="272888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Response Time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800" dirty="0"/>
              <a:t>(Inspection or Copies)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FE81C-6C57-A869-17B6-9EBD910902FE}"/>
              </a:ext>
            </a:extLst>
          </p:cNvPr>
          <p:cNvSpPr txBox="1"/>
          <p:nvPr/>
        </p:nvSpPr>
        <p:spPr>
          <a:xfrm>
            <a:off x="381000" y="1879600"/>
            <a:ext cx="850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Member of the Public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Appropriate and prompt, reasonable amount of time</a:t>
            </a:r>
            <a:br>
              <a:rPr lang="en-US" sz="2600" dirty="0"/>
            </a:br>
            <a:r>
              <a:rPr lang="en-US" sz="2400" dirty="0"/>
              <a:t>(Minn. Stat. § 13.03, subd. 2, Minn. R. 1205.0300)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Subject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Immediately, if possible; otherwise, 10 business days</a:t>
            </a:r>
            <a:br>
              <a:rPr lang="en-US" sz="2600" dirty="0"/>
            </a:br>
            <a:r>
              <a:rPr lang="en-US" sz="2400" dirty="0"/>
              <a:t>(Minn. Stat. § 13.04, subd. 3)</a:t>
            </a:r>
          </a:p>
        </p:txBody>
      </p:sp>
    </p:spTree>
    <p:extLst>
      <p:ext uri="{BB962C8B-B14F-4D97-AF65-F5344CB8AC3E}">
        <p14:creationId xmlns:p14="http://schemas.microsoft.com/office/powerpoint/2010/main" val="66076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B940-875E-DF6A-0437-592D14F4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Charging for Government Data -</a:t>
            </a:r>
            <a:b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5528-0231-6B32-D6A6-FEB202A35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charge or fee is allowed for inspection of government data.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Inspection is always FREE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true whether the data requester is a data subject or a member of the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1CFD2-2EC9-1C16-AF53-4797DB29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58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096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Agenda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EC22B-E10B-4A65-807A-D0E8181BE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89135"/>
              </p:ext>
            </p:extLst>
          </p:nvPr>
        </p:nvGraphicFramePr>
        <p:xfrm>
          <a:off x="614363" y="2004060"/>
          <a:ext cx="7900987" cy="396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011">
                  <a:extLst>
                    <a:ext uri="{9D8B030D-6E8A-4147-A177-3AD203B41FA5}">
                      <a16:colId xmlns:a16="http://schemas.microsoft.com/office/drawing/2014/main" val="2963052950"/>
                    </a:ext>
                  </a:extLst>
                </a:gridCol>
                <a:gridCol w="6712976">
                  <a:extLst>
                    <a:ext uri="{9D8B030D-6E8A-4147-A177-3AD203B41FA5}">
                      <a16:colId xmlns:a16="http://schemas.microsoft.com/office/drawing/2014/main" val="2409329787"/>
                    </a:ext>
                  </a:extLst>
                </a:gridCol>
              </a:tblGrid>
              <a:tr h="398936">
                <a:tc>
                  <a:txBody>
                    <a:bodyPr/>
                    <a:lstStyle/>
                    <a:p>
                      <a:r>
                        <a:rPr lang="en-US" sz="20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0965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Welcome and introductions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45052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Practices Act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8113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77090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2:25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Data Practices Act scenario #1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482185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2:55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Continue Data Practices Act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47255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Data Practices Act scenario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63042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3:45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Developing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43303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3:55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Final questions and complete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04933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Workshop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9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0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8534-3B29-A9E1-50AD-4CB6E22C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Charging for Government Data -</a:t>
            </a:r>
            <a:b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Copies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A8AE-CBD9-CB05-FFE2-FBE01BC2B6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of the public</a:t>
            </a:r>
          </a:p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25¢ per page for 100 or fewer pages of black/white, legal/letter size paper copies</a:t>
            </a:r>
          </a:p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“Actual cost” for all other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for search and retrieval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make and transmit the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marL="0" indent="0">
              <a:buNone/>
            </a:pPr>
            <a: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  <a:t>(Minn. Stat. § 13.03, </a:t>
            </a:r>
            <a:b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  <a:t>Minn. R. 1205.0300)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59E4E-03DF-1974-C9B0-D871764965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subjects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“Actual cost”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make and transmit the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(Minn. Stat. § 13.04, Minn. R. 1205.0400)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6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4CD9E-7C95-3073-2E24-C9BE224E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2EB-6C81-4C6C-DB16-7C1F1740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Actual Cost does NOT include redaction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1031B-65AA-0735-A63C-1CB34549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government entity may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 to separate public from not public data or to redact private or confidential data about others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(Minn. Stat. § 13.03, subd. 3(c), Minn. Stat. § 13.04, subd.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2B07C-0E81-9202-CED7-76E43DAC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4148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8915" y="1528011"/>
            <a:ext cx="5061285" cy="464895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altLang="en-US" sz="2800" dirty="0"/>
              <a:t>A member of the public asks for your notes taken during a staff meeting.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/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Are they public?</a:t>
            </a: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srgbClr val="1F497D"/>
              </a:solidFill>
            </a:endParaRP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How long do you have to respond?</a:t>
            </a: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000" dirty="0">
              <a:solidFill>
                <a:srgbClr val="1F497D"/>
              </a:solidFill>
            </a:endParaRP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A close up of a person's hands writing in a notebook with a pen.">
            <a:extLst>
              <a:ext uri="{FF2B5EF4-FFF2-40B4-BE49-F238E27FC236}">
                <a16:creationId xmlns:a16="http://schemas.microsoft.com/office/drawing/2014/main" id="{6CA075F2-F659-86DF-F3A3-3E4603DD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141" y="2846560"/>
            <a:ext cx="370668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8915" y="1528011"/>
            <a:ext cx="5327985" cy="5025189"/>
          </a:xfrm>
        </p:spPr>
        <p:txBody>
          <a:bodyPr>
            <a:normAutofit fontScale="925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altLang="en-US" sz="2800" dirty="0"/>
              <a:t>A member of the public asks for your notes taken during a staff meeting.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/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Are they public?</a:t>
            </a: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srgbClr val="1F497D"/>
              </a:solidFill>
            </a:endParaRPr>
          </a:p>
          <a:p>
            <a:pPr marL="1371600" lvl="2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Depends on the content.</a:t>
            </a:r>
            <a:endParaRPr lang="en-US" altLang="en-US" sz="2400" b="1" dirty="0"/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How long do you have to respond?</a:t>
            </a: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000" dirty="0">
              <a:solidFill>
                <a:srgbClr val="1F497D"/>
              </a:solidFill>
            </a:endParaRPr>
          </a:p>
          <a:p>
            <a:pPr marL="1371600" lvl="2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Within a reasonable amount of time </a:t>
            </a:r>
            <a:br>
              <a:rPr lang="en-US" altLang="en-US" sz="2800" b="1" dirty="0"/>
            </a:br>
            <a:r>
              <a:rPr lang="en-US" altLang="en-US" sz="2800" b="1" dirty="0"/>
              <a:t>(unless requester is the data subject – then within 10 days).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(#2) Answer</a:t>
            </a:r>
          </a:p>
        </p:txBody>
      </p:sp>
      <p:pic>
        <p:nvPicPr>
          <p:cNvPr id="5" name="Picture 4" descr="A close-up of a person's hands writing in a notebook with a pen.">
            <a:extLst>
              <a:ext uri="{FF2B5EF4-FFF2-40B4-BE49-F238E27FC236}">
                <a16:creationId xmlns:a16="http://schemas.microsoft.com/office/drawing/2014/main" id="{8F23089C-6DFC-7024-376E-A119D40B8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12" y="3034678"/>
            <a:ext cx="370668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Questions/Break #1</a:t>
            </a:r>
          </a:p>
        </p:txBody>
      </p:sp>
    </p:spTree>
    <p:extLst>
      <p:ext uri="{BB962C8B-B14F-4D97-AF65-F5344CB8AC3E}">
        <p14:creationId xmlns:p14="http://schemas.microsoft.com/office/powerpoint/2010/main" val="3175154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6E7D3-7CCC-43F4-FF66-50A3A6251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2336C694-1E9C-FFB0-E9A2-1F14BAE604A9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4289786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400" dirty="0"/>
              <a:t>Data Practices Act Overview, Cont.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1224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19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</a:t>
            </a:r>
            <a:r>
              <a:rPr lang="en-US" sz="3600" dirty="0" err="1"/>
              <a:t>Tennessen</a:t>
            </a:r>
            <a:r>
              <a:rPr lang="en-US" sz="3600" dirty="0"/>
              <a:t> Warning</a:t>
            </a:r>
            <a:br>
              <a:rPr lang="en-US" sz="4800" dirty="0"/>
            </a:br>
            <a:r>
              <a:rPr lang="en-US" sz="2800" dirty="0"/>
              <a:t>	(Minn. Stat. §13.04, </a:t>
            </a:r>
            <a:r>
              <a:rPr lang="en-US" sz="2800" dirty="0" err="1"/>
              <a:t>subd</a:t>
            </a:r>
            <a:r>
              <a:rPr lang="en-US" sz="2800" dirty="0"/>
              <a:t>.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altLang="en-US" sz="3200" dirty="0"/>
              <a:t>When collecting private or confidential data from an individual about that individual: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1800" dirty="0"/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State the purpose and intended use of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Inform the individual whether they may refuse or are legally required to provide the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Explain known consequences of supplying or refusing to supply the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Identify other persons or entities with statutory authority to access the data</a:t>
            </a:r>
          </a:p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4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Examples: SSN, employee home address</a:t>
            </a:r>
          </a:p>
        </p:txBody>
      </p:sp>
    </p:spTree>
    <p:extLst>
      <p:ext uri="{BB962C8B-B14F-4D97-AF65-F5344CB8AC3E}">
        <p14:creationId xmlns:p14="http://schemas.microsoft.com/office/powerpoint/2010/main" val="1633037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Informed Consent</a:t>
            </a:r>
            <a:br>
              <a:rPr lang="en-US" sz="5400" dirty="0"/>
            </a:br>
            <a:r>
              <a:rPr lang="en-US" sz="2800" dirty="0"/>
              <a:t>	(Minn. Stat. §13.05, </a:t>
            </a:r>
            <a:r>
              <a:rPr lang="en-US" sz="2800" dirty="0" err="1"/>
              <a:t>subd</a:t>
            </a:r>
            <a:r>
              <a:rPr lang="en-US" sz="2800" dirty="0"/>
              <a:t>. 4 &amp; Minn. R. 1205.1400)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636295"/>
            <a:ext cx="8202529" cy="4443391"/>
          </a:xfrm>
        </p:spPr>
        <p:txBody>
          <a:bodyPr>
            <a:noAutofit/>
          </a:bodyPr>
          <a:lstStyle/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800" dirty="0"/>
              <a:t>Informed consent is necessary when: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individual asks the entity to release private data to another entity or person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entity wants to release private data to another entity or person</a:t>
            </a:r>
            <a:endParaRPr lang="en-US" altLang="en-US" sz="2400" dirty="0"/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The data subject received a Tennessen warning, and the entity now wants to use or release the data in a different way</a:t>
            </a:r>
          </a:p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br>
              <a:rPr lang="en-US" sz="2800" dirty="0"/>
            </a:br>
            <a:r>
              <a:rPr lang="en-US" sz="2800" b="1" dirty="0"/>
              <a:t>Informed consent must be in writing and cannot be coerced</a:t>
            </a:r>
          </a:p>
        </p:txBody>
      </p:sp>
    </p:spTree>
    <p:extLst>
      <p:ext uri="{BB962C8B-B14F-4D97-AF65-F5344CB8AC3E}">
        <p14:creationId xmlns:p14="http://schemas.microsoft.com/office/powerpoint/2010/main" val="2691229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Penalties and 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Civil Remedies </a:t>
            </a:r>
            <a:r>
              <a:rPr lang="en-US" sz="2400" dirty="0"/>
              <a:t>(Minn. Stat. §13.08)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for damages, costs, and attorney fees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to compel compliance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Administrative Remedy </a:t>
            </a:r>
            <a:r>
              <a:rPr lang="en-US" sz="2400" dirty="0"/>
              <a:t>(Minn. Stat. §13.085)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Complaint must be filed within 2 years of alleged violation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to compel compliance, attorney fees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Penalties</a:t>
            </a:r>
            <a:r>
              <a:rPr lang="en-US" sz="3000" dirty="0"/>
              <a:t> </a:t>
            </a:r>
            <a:r>
              <a:rPr lang="en-US" sz="2400" dirty="0"/>
              <a:t>(Minn. Stat. §13.09)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Willful violation or knowing unauthorized acquisition of not public data = misdemeanor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Dismissal or suspension of public employee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Advisory opinions </a:t>
            </a:r>
            <a:r>
              <a:rPr lang="en-US" sz="2400" dirty="0"/>
              <a:t>(Minn. Stat. §13.072)</a:t>
            </a:r>
          </a:p>
        </p:txBody>
      </p:sp>
    </p:spTree>
    <p:extLst>
      <p:ext uri="{BB962C8B-B14F-4D97-AF65-F5344CB8AC3E}">
        <p14:creationId xmlns:p14="http://schemas.microsoft.com/office/powerpoint/2010/main" val="146098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Today’s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47DAF-F8E0-4883-9680-BFF9660C4961}"/>
              </a:ext>
            </a:extLst>
          </p:cNvPr>
          <p:cNvSpPr txBox="1">
            <a:spLocks/>
          </p:cNvSpPr>
          <p:nvPr/>
        </p:nvSpPr>
        <p:spPr>
          <a:xfrm>
            <a:off x="628650" y="1825624"/>
            <a:ext cx="7886700" cy="483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A6"/>
              </a:buClr>
            </a:pPr>
            <a:r>
              <a:rPr lang="en-US" sz="2800" dirty="0"/>
              <a:t>Identify the broad requirements of the Minnesota Government Data Practices Act</a:t>
            </a:r>
            <a:endParaRPr lang="en-US" sz="2500" dirty="0"/>
          </a:p>
          <a:p>
            <a:pPr>
              <a:buClr>
                <a:srgbClr val="0054A6"/>
              </a:buClr>
            </a:pPr>
            <a:r>
              <a:rPr lang="en-US" sz="2800" dirty="0"/>
              <a:t>Understand general responsibilities under the Data Practices Act 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Maintaining government data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Responding to data requests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Identifying employees with data practices responsibilities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Apply Data Practices Act requirements in different situations</a:t>
            </a:r>
          </a:p>
          <a:p>
            <a:pPr>
              <a:buClr>
                <a:srgbClr val="0054A6"/>
              </a:buClr>
            </a:pPr>
            <a:endParaRPr lang="en-US" sz="2800" dirty="0"/>
          </a:p>
          <a:p>
            <a:pPr lvl="1">
              <a:buClr>
                <a:srgbClr val="0054A6"/>
              </a:buClr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698827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Data Challenges and Appeals</a:t>
            </a:r>
            <a:br>
              <a:rPr lang="en-US" sz="4800" dirty="0"/>
            </a:br>
            <a:r>
              <a:rPr lang="en-US" sz="2400" dirty="0"/>
              <a:t>Minnesota Stat. § 13.04, subd. 4; Minn. R. 1205.1600</a:t>
            </a:r>
          </a:p>
        </p:txBody>
      </p:sp>
    </p:spTree>
    <p:extLst>
      <p:ext uri="{BB962C8B-B14F-4D97-AF65-F5344CB8AC3E}">
        <p14:creationId xmlns:p14="http://schemas.microsoft.com/office/powerpoint/2010/main" val="3495338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ltGray">
          <a:xfrm>
            <a:off x="141510" y="152399"/>
            <a:ext cx="8001000" cy="838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Challenging the Accuracy and </a:t>
            </a:r>
            <a:br>
              <a:rPr lang="en-US" sz="3600" dirty="0"/>
            </a:br>
            <a:r>
              <a:rPr lang="en-US" sz="3600" dirty="0"/>
              <a:t>	Completeness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Data being challenged must be: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Public or private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Data about the person submitting the challenge (or their minor child)</a:t>
            </a:r>
          </a:p>
          <a:p>
            <a:r>
              <a:rPr lang="en-US" sz="2800" dirty="0"/>
              <a:t>The data challenge itself must be: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In writing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Addressed to the Responsible Authority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50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ltGray">
          <a:xfrm>
            <a:off x="89262" y="152399"/>
            <a:ext cx="8001000" cy="838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What to do when you receive a data</a:t>
            </a:r>
            <a:br>
              <a:rPr lang="en-US" sz="3600" dirty="0"/>
            </a:br>
            <a:r>
              <a:rPr lang="en-US" sz="3600" dirty="0"/>
              <a:t>	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 must respond within </a:t>
            </a:r>
            <a:r>
              <a:rPr lang="en-US" sz="2800" u="sng" dirty="0"/>
              <a:t>30</a:t>
            </a:r>
            <a:r>
              <a:rPr lang="en-US" sz="2800" dirty="0"/>
              <a:t>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Correct data if it is inaccurate/incomplete and notify past recipients of the inaccurate/incomplete data, 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Notify the data subject that it is the RA’s position that the data are accurate and complete</a:t>
            </a:r>
          </a:p>
          <a:p>
            <a:r>
              <a:rPr lang="en-US" sz="2800" dirty="0"/>
              <a:t>Disputed data can only be disclosed if a statement of disagreement is included with the data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72639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ltGray">
          <a:xfrm>
            <a:off x="128447" y="152399"/>
            <a:ext cx="8001000" cy="838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Data Challenge Appeals 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100" dirty="0"/>
              <a:t>(Minn. Stat. § 13.04, subd. 4(d)-(e))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45" y="1524000"/>
            <a:ext cx="8037368" cy="4495800"/>
          </a:xfrm>
        </p:spPr>
        <p:txBody>
          <a:bodyPr>
            <a:noAutofit/>
          </a:bodyPr>
          <a:lstStyle/>
          <a:p>
            <a:pPr marL="257175" lvl="1" indent="-257175">
              <a:buClr>
                <a:srgbClr val="0054A6"/>
              </a:buClr>
            </a:pPr>
            <a:r>
              <a:rPr lang="en-US" sz="3200" dirty="0"/>
              <a:t>Data subject can appeal to the Commissioner of Administration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Entities must inform data subjects of right to appeal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Commissioner may dismiss appeal if: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it is not timely,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data was presented as evidence in court, or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appellant is not the data subject.</a:t>
            </a:r>
          </a:p>
        </p:txBody>
      </p:sp>
    </p:spTree>
    <p:extLst>
      <p:ext uri="{BB962C8B-B14F-4D97-AF65-F5344CB8AC3E}">
        <p14:creationId xmlns:p14="http://schemas.microsoft.com/office/powerpoint/2010/main" val="10317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9F92-CC3A-C047-5CAE-45D5F373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058"/>
            <a:ext cx="78867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Data Challenge Appeals continued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100" dirty="0"/>
              <a:t> (Minn. Stat. § 13.04, subd. 4(f))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89EE2-5DDA-630E-4F82-837CC65A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Data submitted to the Commissioner, and the data subject's descriptions of the challenged data, have the same classification as maintained by the government entity</a:t>
            </a:r>
          </a:p>
          <a:p>
            <a:r>
              <a:rPr lang="en-US" sz="2400" dirty="0"/>
              <a:t>RA may submit private data to the Commissioner</a:t>
            </a:r>
          </a:p>
          <a:p>
            <a:r>
              <a:rPr lang="en-US" sz="2400" dirty="0"/>
              <a:t>Commissioner may disclose private data within the appeal record to the Court of Administrative Hearings</a:t>
            </a:r>
          </a:p>
          <a:p>
            <a:r>
              <a:rPr lang="en-US" sz="2400" dirty="0"/>
              <a:t>Data maintained by the Commissioner that have been completed, corrected, or destroyed by an RA as a result of an appeal are private</a:t>
            </a:r>
          </a:p>
        </p:txBody>
      </p:sp>
    </p:spTree>
    <p:extLst>
      <p:ext uri="{BB962C8B-B14F-4D97-AF65-F5344CB8AC3E}">
        <p14:creationId xmlns:p14="http://schemas.microsoft.com/office/powerpoint/2010/main" val="2637628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Data Breaches</a:t>
            </a:r>
          </a:p>
        </p:txBody>
      </p:sp>
    </p:spTree>
    <p:extLst>
      <p:ext uri="{BB962C8B-B14F-4D97-AF65-F5344CB8AC3E}">
        <p14:creationId xmlns:p14="http://schemas.microsoft.com/office/powerpoint/2010/main" val="4132637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Breach in Data Security</a:t>
            </a:r>
            <a:br>
              <a:rPr lang="en-US" sz="5400" dirty="0"/>
            </a:br>
            <a:r>
              <a:rPr lang="en-US" sz="3600" dirty="0"/>
              <a:t>	</a:t>
            </a:r>
            <a:r>
              <a:rPr lang="en-US" sz="2800" dirty="0"/>
              <a:t>(Minn. Stat. §13.055)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9" y="1514476"/>
            <a:ext cx="8619555" cy="5124508"/>
          </a:xfrm>
        </p:spPr>
        <p:txBody>
          <a:bodyPr>
            <a:normAutofit/>
          </a:bodyPr>
          <a:lstStyle/>
          <a:p>
            <a:pPr lvl="1">
              <a:buClr>
                <a:srgbClr val="1F497D"/>
              </a:buClr>
            </a:pPr>
            <a:r>
              <a:rPr lang="en-US" sz="2800" dirty="0"/>
              <a:t>Applies to all government entities</a:t>
            </a:r>
          </a:p>
          <a:p>
            <a:pPr lvl="1">
              <a:buClr>
                <a:srgbClr val="1F497D"/>
              </a:buClr>
            </a:pPr>
            <a:r>
              <a:rPr lang="en-US" sz="2800" dirty="0"/>
              <a:t>Defines “breach of the security of the data”</a:t>
            </a: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Unauthorized acquisition/unauthorized person accesses</a:t>
            </a: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Private or confidential data, with</a:t>
            </a: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Intent</a:t>
            </a:r>
            <a:r>
              <a:rPr lang="en-US" sz="2400" dirty="0"/>
              <a:t> to use data for nongovernmental purposes</a:t>
            </a:r>
          </a:p>
          <a:p>
            <a:pPr lvl="1">
              <a:buClr>
                <a:srgbClr val="1F497D"/>
              </a:buClr>
            </a:pPr>
            <a:r>
              <a:rPr lang="en-US" sz="2800" dirty="0"/>
              <a:t>RA must investigate and create a report that details any data breach</a:t>
            </a:r>
          </a:p>
          <a:p>
            <a:pPr lvl="1">
              <a:buClr>
                <a:srgbClr val="1F497D"/>
              </a:buClr>
            </a:pPr>
            <a:r>
              <a:rPr lang="en-US" sz="2800" dirty="0"/>
              <a:t>Annual security assessment for </a:t>
            </a:r>
            <a:br>
              <a:rPr lang="en-US" sz="2800" dirty="0"/>
            </a:br>
            <a:r>
              <a:rPr lang="en-US" sz="2800" dirty="0"/>
              <a:t>“personal information” </a:t>
            </a:r>
            <a:br>
              <a:rPr lang="en-US" sz="2800" dirty="0"/>
            </a:br>
            <a:r>
              <a:rPr lang="en-US" sz="2400" dirty="0"/>
              <a:t>(defined in § 325E.61)</a:t>
            </a:r>
          </a:p>
        </p:txBody>
      </p:sp>
      <p:pic>
        <p:nvPicPr>
          <p:cNvPr id="4" name="Picture 3" descr="Picture of padlocks, with 1 unlocked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5542244" y="4736084"/>
            <a:ext cx="3393618" cy="19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OLA notification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800" dirty="0"/>
              <a:t>(Minn. Stat. § 3.971, subd. 9)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8275" y="1520869"/>
            <a:ext cx="8019176" cy="4796242"/>
          </a:xfrm>
        </p:spPr>
        <p:txBody>
          <a:bodyPr>
            <a:noAutofit/>
          </a:bodyPr>
          <a:lstStyle/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Only applies to state-level entities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Agencies subject to OLA audit must notify OLA when not public government data </a:t>
            </a:r>
            <a:r>
              <a:rPr lang="en-US" sz="2800" i="1" dirty="0"/>
              <a:t>may </a:t>
            </a:r>
            <a:r>
              <a:rPr lang="en-US" sz="2800" dirty="0"/>
              <a:t>have been: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Accessed or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Provided to a person,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Without lawful authorization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Broader reporting obligation than is required by Minn. Stat. § 13.055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Reporting Guide available on OLA website: </a:t>
            </a:r>
            <a:r>
              <a:rPr lang="en-US" sz="2800" dirty="0">
                <a:hlinkClick r:id="rId3"/>
              </a:rPr>
              <a:t>https://www.auditor.leg.state.mn.us/sreview/reporting-guide.htm</a:t>
            </a:r>
            <a:endParaRPr lang="en-US" sz="2800" dirty="0"/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5852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09B3-A4BB-5C17-2C37-BC2CDB88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What do you think? (#3)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FEAC-4C3D-B6A5-C204-6E406B77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action is required for each of the following events at a state agency?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69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B829-449B-C104-A944-ACC73B6F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D976-E349-D9BB-6765-CCB37DC01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accidentally accesses not public database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7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400" dirty="0"/>
              <a:t>Data Practices Act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7994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5FB27-14C8-31DB-606D-4A36D9C5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60D1-D158-8DD4-B9EA-B1A374D6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#1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749B-B4AA-BC41-CB24-7FFE2090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73" y="1999894"/>
            <a:ext cx="7305327" cy="339942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accidentally accesses not public database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76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6BB40-C734-E0F7-5B96-19BEC7E7E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BBD7-EBD6-1650-9481-50BA80C9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8540-B912-9FC5-D12B-A75FCA2A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incorrectly types email address and sends not public data to wrong government employee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13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F3A4-3F6D-A462-53F6-18608625A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B61D-312B-AB52-E736-9269AB8F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#2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B032-217C-3565-63FC-D2787205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87" y="1999894"/>
            <a:ext cx="7494013" cy="408159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incorrectly types email address and sends not public data to wrong government employee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13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494F3-5C58-997A-B25A-129F9DFF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C879-5E72-5104-BA87-4902E237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#3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CB713-FF52-5807-FCB1-115E43C1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inadvertently reads report with not public data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48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16DF-0F09-7B6F-6754-D84EC75A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11C6-B9DB-6E71-A7C0-67CD6E91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#3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799F-C793-4242-84CA-D171F8507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74" y="1895475"/>
            <a:ext cx="7692676" cy="443275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inadvertently reads report with not public data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60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7066F-DAED-D9FD-18A2-B72460D2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BFF7-6942-A144-180A-5FE0A2EC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#4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48E0-DACC-4D5C-EE7F-75B7255DB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looks up driver’s license data about new neighbor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6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EBBC5-CC46-B30C-3664-279B9E767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B0EB-71F6-73A7-7520-CB19C9BA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#4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5A02-A0F5-59A1-628A-B17A151E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44" y="1999894"/>
            <a:ext cx="7610127" cy="428479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looks up driver’s license data about new neighbor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8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AB38-73E9-00AF-948E-727EC18E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Cybersecurity Incidents </a:t>
            </a:r>
            <a:br>
              <a:rPr lang="en-US" sz="3600" dirty="0"/>
            </a:br>
            <a:r>
              <a:rPr lang="en-US" sz="3100" dirty="0"/>
              <a:t>	</a:t>
            </a:r>
            <a:r>
              <a:rPr lang="en-US" sz="2800" dirty="0"/>
              <a:t>(Minn. Stat. § 16E.36)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99A5E-F224-17B0-A621-EE97A040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1648496"/>
            <a:ext cx="8103226" cy="4816698"/>
          </a:xfrm>
        </p:spPr>
        <p:txBody>
          <a:bodyPr>
            <a:normAutofit/>
          </a:bodyPr>
          <a:lstStyle/>
          <a:p>
            <a:r>
              <a:rPr lang="en-US" sz="2800" dirty="0"/>
              <a:t>Requires notification of any cybersecurity incidents to MNIT </a:t>
            </a:r>
          </a:p>
          <a:p>
            <a:r>
              <a:rPr lang="en-US" sz="2800" dirty="0"/>
              <a:t>Applies to all public agencies</a:t>
            </a:r>
          </a:p>
          <a:p>
            <a:r>
              <a:rPr lang="en-US" sz="2800" dirty="0"/>
              <a:t>Cybersecurity incident: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An action taken through the use of an information system or 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That results in an actual or potentially adverse effect on an information system, network, or information residing therein</a:t>
            </a:r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54589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6B7DD-276A-477A-3EFC-4BCA2C60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72DE8C16-9EB6-3A5F-1054-5C0553A1921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3300993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400" dirty="0"/>
              <a:t>Data Access Policies</a:t>
            </a:r>
            <a:br>
              <a:rPr lang="en-US" sz="4400" dirty="0"/>
            </a:br>
            <a:r>
              <a:rPr lang="en-US" sz="3200" dirty="0"/>
              <a:t>Handouts 5-8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61FF4-356B-2505-3E58-C0E68256B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484" y="3813242"/>
            <a:ext cx="2639032" cy="26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152400" y="1524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Data practices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351338"/>
          </a:xfrm>
        </p:spPr>
        <p:txBody>
          <a:bodyPr/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>
                <a:solidFill>
                  <a:schemeClr val="accent1"/>
                </a:solidFill>
              </a:rPr>
              <a:t>Maintain proper balance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sz="2800" dirty="0">
                <a:solidFill>
                  <a:schemeClr val="accent1"/>
                </a:solidFill>
              </a:rPr>
              <a:t>Public’s </a:t>
            </a:r>
            <a:r>
              <a:rPr lang="en-US" altLang="en-US" sz="2800" dirty="0">
                <a:solidFill>
                  <a:schemeClr val="accent1"/>
                </a:solidFill>
              </a:rPr>
              <a:t>right to access public government data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altLang="en-US" sz="2800" dirty="0">
                <a:solidFill>
                  <a:schemeClr val="accent1"/>
                </a:solidFill>
              </a:rPr>
              <a:t>Privacy rights of individuals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altLang="en-US" sz="2800" dirty="0">
                <a:solidFill>
                  <a:schemeClr val="accent1"/>
                </a:solidFill>
              </a:rPr>
              <a:t>Government’s need to conduct business properly and efficiently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Spinning Plates outline">
            <a:extLst>
              <a:ext uri="{FF2B5EF4-FFF2-40B4-BE49-F238E27FC236}">
                <a16:creationId xmlns:a16="http://schemas.microsoft.com/office/drawing/2014/main" id="{7EB7CE75-207F-642C-B9BB-E9AC57F4B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281" y="4376135"/>
            <a:ext cx="2060895" cy="20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93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20967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Policies, Procedures,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07" y="1726504"/>
            <a:ext cx="8447255" cy="4698360"/>
          </a:xfrm>
        </p:spPr>
        <p:txBody>
          <a:bodyPr>
            <a:normAutofit fontScale="70000" lnSpcReduction="20000"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/>
              <a:t>Government entities must have: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Public data access policy (Minn. Stat. § 13.025)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Data access policy for data subjects (Minn. Stat. § 13.025)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Procedures to ensure data requests are received and complied with in an appropriate &amp; prompt manner (Minn. Stat. § 13.03)</a:t>
            </a:r>
          </a:p>
          <a:p>
            <a:pPr marL="742950" lvl="1" indent="-28575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Procedures to ensure that only those who have a work assignment can access not public data (Minn. Stat. § 13.05)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Inventory listing private and confidential data (Minn. Stat. § 13.025)</a:t>
            </a:r>
          </a:p>
          <a:p>
            <a:pPr marL="4572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28760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Model Policies/Procedures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94" y="1721570"/>
            <a:ext cx="8744211" cy="523588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800" dirty="0"/>
              <a:t>Model documents: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200" dirty="0">
                <a:hlinkClick r:id="rId3"/>
              </a:rPr>
              <a:t>https://mn.gov/admin/data-practices/data/rules/policies/</a:t>
            </a:r>
            <a:r>
              <a:rPr lang="en-US" sz="2200" dirty="0"/>
              <a:t> 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Model Data Access Policies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Model Policy for the Public 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Model Policy for Data Subjects</a:t>
            </a:r>
            <a:endParaRPr lang="en-US" sz="16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Example Data Inventory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Identifies and describes private and confidential data maintained by the entity</a:t>
            </a:r>
            <a:endParaRPr lang="en-US" sz="16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Example Policy for Ensuring the Security of Not Public Data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Methods of incorporating access policy into position descriptions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63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3498092"/>
            <a:ext cx="7886700" cy="3010992"/>
          </a:xfrm>
        </p:spPr>
        <p:txBody>
          <a:bodyPr>
            <a:normAutofit/>
          </a:bodyPr>
          <a:lstStyle/>
          <a:p>
            <a:r>
              <a:rPr lang="en-US" sz="2800" b="1" dirty="0"/>
              <a:t>Data Practices Office</a:t>
            </a:r>
          </a:p>
          <a:p>
            <a:r>
              <a:rPr lang="en-US" sz="2800" dirty="0"/>
              <a:t>651-296-6733</a:t>
            </a:r>
          </a:p>
          <a:p>
            <a:r>
              <a:rPr lang="en-US" sz="2400" dirty="0">
                <a:hlinkClick r:id="rId3"/>
              </a:rPr>
              <a:t>info.dpo@state.mn.us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https://mn.gov/admin/data-practices/</a:t>
            </a:r>
            <a:endParaRPr lang="en-US" sz="2400" dirty="0"/>
          </a:p>
          <a:p>
            <a:r>
              <a:rPr lang="en-US" sz="2400" dirty="0"/>
              <a:t>YouTube: @INFOIPAD</a:t>
            </a:r>
          </a:p>
        </p:txBody>
      </p:sp>
    </p:spTree>
    <p:extLst>
      <p:ext uri="{BB962C8B-B14F-4D97-AF65-F5344CB8AC3E}">
        <p14:creationId xmlns:p14="http://schemas.microsoft.com/office/powerpoint/2010/main" val="160328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Minnesota Government Data Practices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Minnesota Statutes, Chapter 13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Presumes government data are public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Classifies data that are not public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Provides rights for the public and data subjects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Requires that data on individuals be accurate, complete, current, and secure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Minnesota Rules, Chapter 1205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000" dirty="0"/>
              <a:t>*Note: We are updating these rules!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Minnesota Government Data Practices Act 	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Applies to statewide agencies, statewide systems, and political subdivisions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Does not apply to the legislative or judicial branches 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(Minn. Stat. § 13.02, subd. 7a, Minn. Stat. § 13.90)</a:t>
            </a:r>
            <a:endParaRPr lang="en-US" sz="20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Does not apply to townships outside the metro area 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000" dirty="0"/>
              <a:t>(Minn. Stat. § 13.02, subd. 11; Minn Stat. § 473.121, subd. 2)</a:t>
            </a:r>
          </a:p>
        </p:txBody>
      </p:sp>
    </p:spTree>
    <p:extLst>
      <p:ext uri="{BB962C8B-B14F-4D97-AF65-F5344CB8AC3E}">
        <p14:creationId xmlns:p14="http://schemas.microsoft.com/office/powerpoint/2010/main" val="33285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Government data defined</a:t>
            </a:r>
          </a:p>
        </p:txBody>
      </p:sp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397041" y="1503946"/>
            <a:ext cx="8082671" cy="2776375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“All data collected, created, received, maintained or disseminated by any government entity regardless of its physical form, storage media or conditions of use.”</a:t>
            </a:r>
          </a:p>
          <a:p>
            <a:pPr>
              <a:buClr>
                <a:srgbClr val="0054A6"/>
              </a:buClr>
              <a:buNone/>
            </a:pPr>
            <a:r>
              <a:rPr lang="en-US" sz="2800" dirty="0"/>
              <a:t>	(Minn. Stat. § 13.02, </a:t>
            </a:r>
            <a:r>
              <a:rPr lang="en-US" sz="2800" dirty="0" err="1"/>
              <a:t>subd</a:t>
            </a:r>
            <a:r>
              <a:rPr lang="en-US" sz="2800" dirty="0"/>
              <a:t>. 7)</a:t>
            </a:r>
          </a:p>
        </p:txBody>
      </p:sp>
      <p:pic>
        <p:nvPicPr>
          <p:cNvPr id="5" name="Picture 4" descr="paper fi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82872"/>
            <a:ext cx="1604185" cy="1207294"/>
          </a:xfrm>
          <a:prstGeom prst="rect">
            <a:avLst/>
          </a:prstGeom>
        </p:spPr>
      </p:pic>
      <p:pic>
        <p:nvPicPr>
          <p:cNvPr id="13" name="Picture 12" descr="CD-ROM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7" y="4282872"/>
            <a:ext cx="1483241" cy="1207294"/>
          </a:xfrm>
          <a:prstGeom prst="rect">
            <a:avLst/>
          </a:prstGeom>
        </p:spPr>
      </p:pic>
      <p:pic>
        <p:nvPicPr>
          <p:cNvPr id="15" name="Picture 14" descr="security camera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79" y="4282871"/>
            <a:ext cx="1595369" cy="1207294"/>
          </a:xfrm>
          <a:prstGeom prst="rect">
            <a:avLst/>
          </a:prstGeom>
        </p:spPr>
      </p:pic>
      <p:pic>
        <p:nvPicPr>
          <p:cNvPr id="16" name="Picture 15" descr="email inbo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7" y="4282872"/>
            <a:ext cx="1495451" cy="1209842"/>
          </a:xfrm>
          <a:prstGeom prst="rect">
            <a:avLst/>
          </a:prstGeom>
          <a:gradFill>
            <a:gsLst>
              <a:gs pos="0">
                <a:schemeClr val="accent1">
                  <a:alpha val="11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4" name="Picture 13" descr="satellite photo of land with a river and building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99" y="4282872"/>
            <a:ext cx="1672814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15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Section Title Slide (One Line)&amp;quot;&quot;/&gt;&lt;property id=&quot;20307&quot; value=&quot;406&quot;/&gt;&lt;/object&gt;&lt;object type=&quot;3&quot; unique_id=&quot;10005&quot;&gt;&lt;property id=&quot;20148&quot; value=&quot;5&quot;/&gt;&lt;property id=&quot;20300&quot; value=&quot;Slide 3 - &amp;quot;Agenda&amp;quot;&quot;/&gt;&lt;property id=&quot;20307&quot; value=&quot;456&quot;/&gt;&lt;/object&gt;&lt;object type=&quot;3&quot; unique_id=&quot;10006&quot;&gt;&lt;property id=&quot;20148&quot; value=&quot;5&quot;/&gt;&lt;property id=&quot;20300&quot; value=&quot;Slide 4 - &amp;quot;Using Images&amp;quot;&quot;/&gt;&lt;property id=&quot;20307&quot; value=&quot;458&quot;/&gt;&lt;/object&gt;&lt;object type=&quot;3&quot; unique_id=&quot;10007&quot;&gt;&lt;property id=&quot;20148&quot; value=&quot;5&quot;/&gt;&lt;property id=&quot;20300&quot; value=&quot;Slide 5 - &amp;quot;Thank you again!&amp;quot;&quot;/&gt;&lt;property id=&quot;20307&quot; value=&quot;481&quot;/&gt;&lt;/object&gt;&lt;object type=&quot;3&quot; unique_id=&quot;10176&quot;&gt;&lt;property id=&quot;20148&quot; value=&quot;5&quot;/&gt;&lt;property id=&quot;20300&quot; value=&quot;Slide 1&quot;/&gt;&lt;property id=&quot;20307&quot; value=&quot;482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959CFDCE4774BA1D09DA1FDC4C8F8" ma:contentTypeVersion="1" ma:contentTypeDescription="Create a new document." ma:contentTypeScope="" ma:versionID="1f7f5663cad6477919742dd766e17e7a">
  <xsd:schema xmlns:xsd="http://www.w3.org/2001/XMLSchema" xmlns:xs="http://www.w3.org/2001/XMLSchema" xmlns:p="http://schemas.microsoft.com/office/2006/metadata/properties" xmlns:ns2="b0c110eb-2bf3-4d9a-8ca9-e269e048f20f" targetNamespace="http://schemas.microsoft.com/office/2006/metadata/properties" ma:root="true" ma:fieldsID="c662c0886d9acbf7a9fe6fc7fea3baca" ns2:_="">
    <xsd:import namespace="b0c110eb-2bf3-4d9a-8ca9-e269e048f20f"/>
    <xsd:element name="properties">
      <xsd:complexType>
        <xsd:sequence>
          <xsd:element name="documentManagement">
            <xsd:complexType>
              <xsd:all>
                <xsd:element ref="ns2: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10eb-2bf3-4d9a-8ca9-e269e048f20f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format="RadioButtons" ma:internalName="Doc_x0020_Type">
      <xsd:simpleType>
        <xsd:restriction base="dms:Choice">
          <xsd:enumeration value="Logo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b0c110eb-2bf3-4d9a-8ca9-e269e048f20f">Template</Doc_x0020_Type>
  </documentManagement>
</p:properties>
</file>

<file path=customXml/itemProps1.xml><?xml version="1.0" encoding="utf-8"?>
<ds:datastoreItem xmlns:ds="http://schemas.openxmlformats.org/officeDocument/2006/customXml" ds:itemID="{DD4EF8E2-3139-418A-9FDB-BACD075AE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110eb-2bf3-4d9a-8ca9-e269e048f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0c110eb-2bf3-4d9a-8ca9-e269e048f20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27478</TotalTime>
  <Words>3112</Words>
  <Application>Microsoft Office PowerPoint</Application>
  <PresentationFormat>On-screen Show (4:3)</PresentationFormat>
  <Paragraphs>465</Paragraphs>
  <Slides>62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NeueHaasGroteskText Std</vt:lpstr>
      <vt:lpstr>Wingdings</vt:lpstr>
      <vt:lpstr>MN.IT</vt:lpstr>
      <vt:lpstr>Introduction to Data Practices</vt:lpstr>
      <vt:lpstr>Who we are and what we do</vt:lpstr>
      <vt:lpstr> Agenda</vt:lpstr>
      <vt:lpstr> Today’s Objectives</vt:lpstr>
      <vt:lpstr>Data Practices Act Overview</vt:lpstr>
      <vt:lpstr> Data practices policy</vt:lpstr>
      <vt:lpstr> Minnesota Government Data Practices Act</vt:lpstr>
      <vt:lpstr> Minnesota Government Data Practices Act  continued</vt:lpstr>
      <vt:lpstr> Government data defined</vt:lpstr>
      <vt:lpstr>Exception: Personal Data</vt:lpstr>
      <vt:lpstr> Other data practices related laws</vt:lpstr>
      <vt:lpstr>Lifecycle of government data</vt:lpstr>
      <vt:lpstr> Official records vs. government data</vt:lpstr>
      <vt:lpstr> What do you think? (# 1)</vt:lpstr>
      <vt:lpstr> What do you think? (#1) Answer</vt:lpstr>
      <vt:lpstr> Maintaining government data</vt:lpstr>
      <vt:lpstr>Government data</vt:lpstr>
      <vt:lpstr>Classification of government data</vt:lpstr>
      <vt:lpstr>Staff with data practices duties</vt:lpstr>
      <vt:lpstr> Responsible authority  (Minn. Stat. § 13.02, subd. 16 &amp; Minn. R. 1205.0200)</vt:lpstr>
      <vt:lpstr>Requests for data (Minn. Stat. §§ 13.03 and 13.04)</vt:lpstr>
      <vt:lpstr>Disability Accommodations (42 U.S.C. §§ 12131-12150; Minn. Stat. § 363A.42)</vt:lpstr>
      <vt:lpstr> Responding to data requests  Members of the public (Minn. Stat. § 13.03)</vt:lpstr>
      <vt:lpstr> Responding to data requests  Data subjects (§ 13.04)</vt:lpstr>
      <vt:lpstr> Handling large data requests</vt:lpstr>
      <vt:lpstr> Suspension of Response  (Minn. Stat. § 13.03, subd. 3(g))</vt:lpstr>
      <vt:lpstr>Requests outside of the Data Practices Act</vt:lpstr>
      <vt:lpstr> Response Time  (Inspection or Copies)</vt:lpstr>
      <vt:lpstr>Charging for Government Data - Inspection</vt:lpstr>
      <vt:lpstr>Charging for Government Data - Copies</vt:lpstr>
      <vt:lpstr>Actual Cost does NOT include redaction time</vt:lpstr>
      <vt:lpstr> What Do You Think? (#2)</vt:lpstr>
      <vt:lpstr> What Do You Think? (#2) Answer</vt:lpstr>
      <vt:lpstr>Questions/Break #1</vt:lpstr>
      <vt:lpstr>Scenarios</vt:lpstr>
      <vt:lpstr>Data Practices Act Overview, Cont.</vt:lpstr>
      <vt:lpstr> Tennessen Warning  (Minn. Stat. §13.04, subd. 2)</vt:lpstr>
      <vt:lpstr> Informed Consent  (Minn. Stat. §13.05, subd. 4 &amp; Minn. R. 1205.1400)</vt:lpstr>
      <vt:lpstr> Penalties and Remedies</vt:lpstr>
      <vt:lpstr>Data Challenges and Appeals Minnesota Stat. § 13.04, subd. 4; Minn. R. 1205.1600</vt:lpstr>
      <vt:lpstr> Challenging the Accuracy and   Completeness of Data</vt:lpstr>
      <vt:lpstr> What to do when you receive a data  challenge</vt:lpstr>
      <vt:lpstr> Data Challenge Appeals   (Minn. Stat. § 13.04, subd. 4(d)-(e))</vt:lpstr>
      <vt:lpstr> Data Challenge Appeals continued   (Minn. Stat. § 13.04, subd. 4(f))</vt:lpstr>
      <vt:lpstr>Data Breaches</vt:lpstr>
      <vt:lpstr> Breach in Data Security  (Minn. Stat. §13.055)</vt:lpstr>
      <vt:lpstr> OLA notification  (Minn. Stat. § 3.971, subd. 9)</vt:lpstr>
      <vt:lpstr>What do you think? (#3)</vt:lpstr>
      <vt:lpstr>Event #1</vt:lpstr>
      <vt:lpstr>Event #1 answers</vt:lpstr>
      <vt:lpstr>Event #2</vt:lpstr>
      <vt:lpstr>Event #2 answers</vt:lpstr>
      <vt:lpstr>Event #3</vt:lpstr>
      <vt:lpstr>Event #3 answers</vt:lpstr>
      <vt:lpstr>Event #4</vt:lpstr>
      <vt:lpstr>Event #4 answers</vt:lpstr>
      <vt:lpstr> Cybersecurity Incidents   (Minn. Stat. § 16E.36)</vt:lpstr>
      <vt:lpstr>Scenarios</vt:lpstr>
      <vt:lpstr>Data Access Policies Handouts 5-8</vt:lpstr>
      <vt:lpstr> Policies, Procedures, Inventory</vt:lpstr>
      <vt:lpstr> Model Policies/Procedures</vt:lpstr>
      <vt:lpstr>Questions?</vt:lpstr>
    </vt:vector>
  </TitlesOfParts>
  <Company>Department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Practices Policies and Proceures</dc:title>
  <dc:subject>An overview of the Minnesota Government Data Practices Act</dc:subject>
  <dc:creator>Admin/Data Practices Office</dc:creator>
  <cp:keywords>PowerPoint, Template</cp:keywords>
  <dc:description>Version 1.1, Released 8-2016</dc:description>
  <cp:lastModifiedBy>Baehren, Grace (She/Her/Hers) (ADM)</cp:lastModifiedBy>
  <cp:revision>909</cp:revision>
  <cp:lastPrinted>2025-01-31T22:01:14Z</cp:lastPrinted>
  <dcterms:created xsi:type="dcterms:W3CDTF">2016-01-06T16:54:03Z</dcterms:created>
  <dcterms:modified xsi:type="dcterms:W3CDTF">2026-04-01T20:36:43Z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0x0101000C2959CFDCE4774BA1D09DA1FDC4C8F8</vt:lpwstr>
  </property>
</Properties>
</file>