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4"/>
  </p:sldMasterIdLst>
  <p:notesMasterIdLst>
    <p:notesMasterId r:id="rId69"/>
  </p:notesMasterIdLst>
  <p:handoutMasterIdLst>
    <p:handoutMasterId r:id="rId70"/>
  </p:handoutMasterIdLst>
  <p:sldIdLst>
    <p:sldId id="533" r:id="rId5"/>
    <p:sldId id="482" r:id="rId6"/>
    <p:sldId id="629" r:id="rId7"/>
    <p:sldId id="623" r:id="rId8"/>
    <p:sldId id="458" r:id="rId9"/>
    <p:sldId id="456" r:id="rId10"/>
    <p:sldId id="640" r:id="rId11"/>
    <p:sldId id="637" r:id="rId12"/>
    <p:sldId id="583" r:id="rId13"/>
    <p:sldId id="483" r:id="rId14"/>
    <p:sldId id="665" r:id="rId15"/>
    <p:sldId id="518" r:id="rId16"/>
    <p:sldId id="669" r:id="rId17"/>
    <p:sldId id="521" r:id="rId18"/>
    <p:sldId id="334" r:id="rId19"/>
    <p:sldId id="561" r:id="rId20"/>
    <p:sldId id="488" r:id="rId21"/>
    <p:sldId id="621" r:id="rId22"/>
    <p:sldId id="586" r:id="rId23"/>
    <p:sldId id="674" r:id="rId24"/>
    <p:sldId id="675" r:id="rId25"/>
    <p:sldId id="492" r:id="rId26"/>
    <p:sldId id="493" r:id="rId27"/>
    <p:sldId id="676" r:id="rId28"/>
    <p:sldId id="668" r:id="rId29"/>
    <p:sldId id="495" r:id="rId30"/>
    <p:sldId id="496" r:id="rId31"/>
    <p:sldId id="642" r:id="rId32"/>
    <p:sldId id="667" r:id="rId33"/>
    <p:sldId id="678" r:id="rId34"/>
    <p:sldId id="522" r:id="rId35"/>
    <p:sldId id="335" r:id="rId36"/>
    <p:sldId id="671" r:id="rId37"/>
    <p:sldId id="672" r:id="rId38"/>
    <p:sldId id="500" r:id="rId39"/>
    <p:sldId id="622" r:id="rId40"/>
    <p:sldId id="516" r:id="rId41"/>
    <p:sldId id="638" r:id="rId42"/>
    <p:sldId id="501" r:id="rId43"/>
    <p:sldId id="502" r:id="rId44"/>
    <p:sldId id="503" r:id="rId45"/>
    <p:sldId id="628" r:id="rId46"/>
    <p:sldId id="617" r:id="rId47"/>
    <p:sldId id="618" r:id="rId48"/>
    <p:sldId id="619" r:id="rId49"/>
    <p:sldId id="670" r:id="rId50"/>
    <p:sldId id="609" r:id="rId51"/>
    <p:sldId id="504" r:id="rId52"/>
    <p:sldId id="520" r:id="rId53"/>
    <p:sldId id="673" r:id="rId54"/>
    <p:sldId id="340" r:id="rId55"/>
    <p:sldId id="342" r:id="rId56"/>
    <p:sldId id="344" r:id="rId57"/>
    <p:sldId id="343" r:id="rId58"/>
    <p:sldId id="345" r:id="rId59"/>
    <p:sldId id="346" r:id="rId60"/>
    <p:sldId id="347" r:id="rId61"/>
    <p:sldId id="348" r:id="rId62"/>
    <p:sldId id="666" r:id="rId63"/>
    <p:sldId id="639" r:id="rId64"/>
    <p:sldId id="517" r:id="rId65"/>
    <p:sldId id="507" r:id="rId66"/>
    <p:sldId id="508" r:id="rId67"/>
    <p:sldId id="515" r:id="rId68"/>
  </p:sldIdLst>
  <p:sldSz cx="9144000" cy="6858000" type="screen4x3"/>
  <p:notesSz cx="7315200" cy="9601200"/>
  <p:custDataLst>
    <p:tags r:id="rId7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D0D"/>
    <a:srgbClr val="00A3E2"/>
    <a:srgbClr val="78BE21"/>
    <a:srgbClr val="000000"/>
    <a:srgbClr val="003865"/>
    <a:srgbClr val="E8E8E8"/>
    <a:srgbClr val="B20738"/>
    <a:srgbClr val="2C2C2C"/>
    <a:srgbClr val="F5F5F5"/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51" autoAdjust="0"/>
    <p:restoredTop sz="67945" autoAdjust="0"/>
  </p:normalViewPr>
  <p:slideViewPr>
    <p:cSldViewPr snapToGrid="0">
      <p:cViewPr varScale="1">
        <p:scale>
          <a:sx n="51" d="100"/>
          <a:sy n="51" d="100"/>
        </p:scale>
        <p:origin x="864" y="78"/>
      </p:cViewPr>
      <p:guideLst/>
    </p:cSldViewPr>
  </p:slideViewPr>
  <p:outlineViewPr>
    <p:cViewPr>
      <p:scale>
        <a:sx n="33" d="100"/>
        <a:sy n="33" d="100"/>
      </p:scale>
      <p:origin x="0" y="-1206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022"/>
    </p:cViewPr>
  </p:sorterViewPr>
  <p:notesViewPr>
    <p:cSldViewPr snapToGrid="0">
      <p:cViewPr varScale="1">
        <p:scale>
          <a:sx n="85" d="100"/>
          <a:sy n="85" d="100"/>
        </p:scale>
        <p:origin x="312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" Type="http://schemas.openxmlformats.org/officeDocument/2006/relationships/slide" Target="slides/slide3.xml"/><Relationship Id="rId71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handoutMaster" Target="handoutMasters/handoutMaster1.xml"/><Relationship Id="rId7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B2DD87-B35C-46FB-AA04-042E68B66CA7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03A6E9-2E13-4F88-AD74-75D1F2C3549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Mute/Unmute</a:t>
          </a:r>
        </a:p>
      </dgm:t>
    </dgm:pt>
    <dgm:pt modelId="{8AAD5D6D-6591-446A-9E08-F9CBD48EDFAE}" type="parTrans" cxnId="{02CEDECB-42C5-43DD-B45C-E5BFE8B907C9}">
      <dgm:prSet/>
      <dgm:spPr/>
      <dgm:t>
        <a:bodyPr/>
        <a:lstStyle/>
        <a:p>
          <a:endParaRPr lang="en-US"/>
        </a:p>
      </dgm:t>
    </dgm:pt>
    <dgm:pt modelId="{0F413AAA-1DFA-4789-BB4E-1A039B82B52E}" type="sibTrans" cxnId="{02CEDECB-42C5-43DD-B45C-E5BFE8B907C9}">
      <dgm:prSet/>
      <dgm:spPr/>
      <dgm:t>
        <a:bodyPr/>
        <a:lstStyle/>
        <a:p>
          <a:endParaRPr lang="en-US"/>
        </a:p>
      </dgm:t>
    </dgm:pt>
    <dgm:pt modelId="{C7AC9E4E-EF84-4A3F-9150-11252B85004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Cameras</a:t>
          </a:r>
        </a:p>
      </dgm:t>
    </dgm:pt>
    <dgm:pt modelId="{EAC7BC05-24EA-473C-B5D1-E725C1585B45}" type="parTrans" cxnId="{D956F402-785C-4605-8063-D114F46A6078}">
      <dgm:prSet/>
      <dgm:spPr/>
      <dgm:t>
        <a:bodyPr/>
        <a:lstStyle/>
        <a:p>
          <a:endParaRPr lang="en-US"/>
        </a:p>
      </dgm:t>
    </dgm:pt>
    <dgm:pt modelId="{1155C04D-3270-4963-9273-F4098EB70DBF}" type="sibTrans" cxnId="{D956F402-785C-4605-8063-D114F46A6078}">
      <dgm:prSet/>
      <dgm:spPr/>
      <dgm:t>
        <a:bodyPr/>
        <a:lstStyle/>
        <a:p>
          <a:endParaRPr lang="en-US"/>
        </a:p>
      </dgm:t>
    </dgm:pt>
    <dgm:pt modelId="{0571B9A8-728C-4D0B-AFEF-150087EA1C5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Chat, Participant, and Polling panels</a:t>
          </a:r>
        </a:p>
      </dgm:t>
    </dgm:pt>
    <dgm:pt modelId="{EFBCB9DC-3E81-4B3B-9CCA-31FD1835CD06}" type="parTrans" cxnId="{EF8DC51C-0A91-4BFF-9D5B-4CCF0400D83C}">
      <dgm:prSet/>
      <dgm:spPr/>
      <dgm:t>
        <a:bodyPr/>
        <a:lstStyle/>
        <a:p>
          <a:endParaRPr lang="en-US"/>
        </a:p>
      </dgm:t>
    </dgm:pt>
    <dgm:pt modelId="{DD1BF3DB-DC01-4686-836E-45770A612CD5}" type="sibTrans" cxnId="{EF8DC51C-0A91-4BFF-9D5B-4CCF0400D83C}">
      <dgm:prSet/>
      <dgm:spPr/>
      <dgm:t>
        <a:bodyPr/>
        <a:lstStyle/>
        <a:p>
          <a:endParaRPr lang="en-US"/>
        </a:p>
      </dgm:t>
    </dgm:pt>
    <dgm:pt modelId="{AF4BDB99-D415-4BC6-A3AA-83A5426D65E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Breakout sessions</a:t>
          </a:r>
        </a:p>
      </dgm:t>
    </dgm:pt>
    <dgm:pt modelId="{EB12571E-15D6-422D-9252-A81CC3DAFF1D}" type="parTrans" cxnId="{F8E8B4CA-D771-46EE-975F-AD207A5C9CE5}">
      <dgm:prSet/>
      <dgm:spPr/>
      <dgm:t>
        <a:bodyPr/>
        <a:lstStyle/>
        <a:p>
          <a:endParaRPr lang="en-US"/>
        </a:p>
      </dgm:t>
    </dgm:pt>
    <dgm:pt modelId="{ABD0FA12-0405-46F6-8958-4DD0A4B6767E}" type="sibTrans" cxnId="{F8E8B4CA-D771-46EE-975F-AD207A5C9CE5}">
      <dgm:prSet/>
      <dgm:spPr/>
      <dgm:t>
        <a:bodyPr/>
        <a:lstStyle/>
        <a:p>
          <a:endParaRPr lang="en-US"/>
        </a:p>
      </dgm:t>
    </dgm:pt>
    <dgm:pt modelId="{7B62EA1C-86E1-4858-A2C6-196BA4BE5860}" type="pres">
      <dgm:prSet presAssocID="{08B2DD87-B35C-46FB-AA04-042E68B66CA7}" presName="root" presStyleCnt="0">
        <dgm:presLayoutVars>
          <dgm:dir/>
          <dgm:resizeHandles val="exact"/>
        </dgm:presLayoutVars>
      </dgm:prSet>
      <dgm:spPr/>
    </dgm:pt>
    <dgm:pt modelId="{D601D3B6-9E4D-48A0-B93B-48A32A3ADA18}" type="pres">
      <dgm:prSet presAssocID="{7D03A6E9-2E13-4F88-AD74-75D1F2C35496}" presName="compNode" presStyleCnt="0"/>
      <dgm:spPr/>
    </dgm:pt>
    <dgm:pt modelId="{4D74A9EE-DEC5-489E-9500-964067444F5E}" type="pres">
      <dgm:prSet presAssocID="{7D03A6E9-2E13-4F88-AD74-75D1F2C3549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te Speaker"/>
        </a:ext>
      </dgm:extLst>
    </dgm:pt>
    <dgm:pt modelId="{1BBF8F9F-149E-44CC-9746-EF380A6E1082}" type="pres">
      <dgm:prSet presAssocID="{7D03A6E9-2E13-4F88-AD74-75D1F2C35496}" presName="spaceRect" presStyleCnt="0"/>
      <dgm:spPr/>
    </dgm:pt>
    <dgm:pt modelId="{694CB849-D741-457D-97CC-A5307FE724DE}" type="pres">
      <dgm:prSet presAssocID="{7D03A6E9-2E13-4F88-AD74-75D1F2C35496}" presName="textRect" presStyleLbl="revTx" presStyleIdx="0" presStyleCnt="4" custScaleX="136006">
        <dgm:presLayoutVars>
          <dgm:chMax val="1"/>
          <dgm:chPref val="1"/>
        </dgm:presLayoutVars>
      </dgm:prSet>
      <dgm:spPr/>
    </dgm:pt>
    <dgm:pt modelId="{8CE2D4CE-C7EE-47AC-9A81-988965B1A8F6}" type="pres">
      <dgm:prSet presAssocID="{0F413AAA-1DFA-4789-BB4E-1A039B82B52E}" presName="sibTrans" presStyleCnt="0"/>
      <dgm:spPr/>
    </dgm:pt>
    <dgm:pt modelId="{9B82923D-D436-44DB-9811-815B77DC79EA}" type="pres">
      <dgm:prSet presAssocID="{C7AC9E4E-EF84-4A3F-9150-11252B85004A}" presName="compNode" presStyleCnt="0"/>
      <dgm:spPr/>
    </dgm:pt>
    <dgm:pt modelId="{C0FFF478-07B4-459D-AD9A-262CC348FE54}" type="pres">
      <dgm:prSet presAssocID="{C7AC9E4E-EF84-4A3F-9150-11252B85004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mera"/>
        </a:ext>
      </dgm:extLst>
    </dgm:pt>
    <dgm:pt modelId="{8A67ED2F-DED9-456F-9C95-56DEFFC9D0B8}" type="pres">
      <dgm:prSet presAssocID="{C7AC9E4E-EF84-4A3F-9150-11252B85004A}" presName="spaceRect" presStyleCnt="0"/>
      <dgm:spPr/>
    </dgm:pt>
    <dgm:pt modelId="{6708CC25-2EE4-453A-86DC-039DD9A1C6F1}" type="pres">
      <dgm:prSet presAssocID="{C7AC9E4E-EF84-4A3F-9150-11252B85004A}" presName="textRect" presStyleLbl="revTx" presStyleIdx="1" presStyleCnt="4">
        <dgm:presLayoutVars>
          <dgm:chMax val="1"/>
          <dgm:chPref val="1"/>
        </dgm:presLayoutVars>
      </dgm:prSet>
      <dgm:spPr/>
    </dgm:pt>
    <dgm:pt modelId="{5D373B01-70F2-457C-9376-FDD1C8C37032}" type="pres">
      <dgm:prSet presAssocID="{1155C04D-3270-4963-9273-F4098EB70DBF}" presName="sibTrans" presStyleCnt="0"/>
      <dgm:spPr/>
    </dgm:pt>
    <dgm:pt modelId="{6D4C554E-25B6-49D1-9A35-3ED5D2F0C3F2}" type="pres">
      <dgm:prSet presAssocID="{0571B9A8-728C-4D0B-AFEF-150087EA1C5C}" presName="compNode" presStyleCnt="0"/>
      <dgm:spPr/>
    </dgm:pt>
    <dgm:pt modelId="{252610C8-F269-4541-80D3-A3ACD86AD109}" type="pres">
      <dgm:prSet presAssocID="{0571B9A8-728C-4D0B-AFEF-150087EA1C5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ch"/>
        </a:ext>
      </dgm:extLst>
    </dgm:pt>
    <dgm:pt modelId="{986F0CD3-3848-4627-BD06-CFD4FA107B14}" type="pres">
      <dgm:prSet presAssocID="{0571B9A8-728C-4D0B-AFEF-150087EA1C5C}" presName="spaceRect" presStyleCnt="0"/>
      <dgm:spPr/>
    </dgm:pt>
    <dgm:pt modelId="{AC1DB504-D538-4025-A07D-EAD923C92304}" type="pres">
      <dgm:prSet presAssocID="{0571B9A8-728C-4D0B-AFEF-150087EA1C5C}" presName="textRect" presStyleLbl="revTx" presStyleIdx="2" presStyleCnt="4" custScaleX="134343">
        <dgm:presLayoutVars>
          <dgm:chMax val="1"/>
          <dgm:chPref val="1"/>
        </dgm:presLayoutVars>
      </dgm:prSet>
      <dgm:spPr/>
    </dgm:pt>
    <dgm:pt modelId="{1353474C-0E09-4230-8C40-CC189BF1B351}" type="pres">
      <dgm:prSet presAssocID="{DD1BF3DB-DC01-4686-836E-45770A612CD5}" presName="sibTrans" presStyleCnt="0"/>
      <dgm:spPr/>
    </dgm:pt>
    <dgm:pt modelId="{A4B7C463-29C6-4ACC-AD7D-105B5CF6048A}" type="pres">
      <dgm:prSet presAssocID="{AF4BDB99-D415-4BC6-A3AA-83A5426D65E0}" presName="compNode" presStyleCnt="0"/>
      <dgm:spPr/>
    </dgm:pt>
    <dgm:pt modelId="{E736ADE9-BBCA-4607-857F-50DA537F0665}" type="pres">
      <dgm:prSet presAssocID="{AF4BDB99-D415-4BC6-A3AA-83A5426D65E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689AAE09-54EF-42DB-BC4A-436C3375F3EF}" type="pres">
      <dgm:prSet presAssocID="{AF4BDB99-D415-4BC6-A3AA-83A5426D65E0}" presName="spaceRect" presStyleCnt="0"/>
      <dgm:spPr/>
    </dgm:pt>
    <dgm:pt modelId="{B3D036B3-3489-425E-963B-3A4F3210B983}" type="pres">
      <dgm:prSet presAssocID="{AF4BDB99-D415-4BC6-A3AA-83A5426D65E0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D956F402-785C-4605-8063-D114F46A6078}" srcId="{08B2DD87-B35C-46FB-AA04-042E68B66CA7}" destId="{C7AC9E4E-EF84-4A3F-9150-11252B85004A}" srcOrd="1" destOrd="0" parTransId="{EAC7BC05-24EA-473C-B5D1-E725C1585B45}" sibTransId="{1155C04D-3270-4963-9273-F4098EB70DBF}"/>
    <dgm:cxn modelId="{EF8DC51C-0A91-4BFF-9D5B-4CCF0400D83C}" srcId="{08B2DD87-B35C-46FB-AA04-042E68B66CA7}" destId="{0571B9A8-728C-4D0B-AFEF-150087EA1C5C}" srcOrd="2" destOrd="0" parTransId="{EFBCB9DC-3E81-4B3B-9CCA-31FD1835CD06}" sibTransId="{DD1BF3DB-DC01-4686-836E-45770A612CD5}"/>
    <dgm:cxn modelId="{B5A2A965-418B-4AB6-B6DE-B574CD3DBE57}" type="presOf" srcId="{08B2DD87-B35C-46FB-AA04-042E68B66CA7}" destId="{7B62EA1C-86E1-4858-A2C6-196BA4BE5860}" srcOrd="0" destOrd="0" presId="urn:microsoft.com/office/officeart/2018/2/layout/IconLabelList"/>
    <dgm:cxn modelId="{6500FD73-449F-42EB-9404-CE74C46A51C9}" type="presOf" srcId="{7D03A6E9-2E13-4F88-AD74-75D1F2C35496}" destId="{694CB849-D741-457D-97CC-A5307FE724DE}" srcOrd="0" destOrd="0" presId="urn:microsoft.com/office/officeart/2018/2/layout/IconLabelList"/>
    <dgm:cxn modelId="{E2001D74-2D2A-4018-BBA3-D95735AA3645}" type="presOf" srcId="{0571B9A8-728C-4D0B-AFEF-150087EA1C5C}" destId="{AC1DB504-D538-4025-A07D-EAD923C92304}" srcOrd="0" destOrd="0" presId="urn:microsoft.com/office/officeart/2018/2/layout/IconLabelList"/>
    <dgm:cxn modelId="{EC14E5C5-1A25-4C27-8972-A4EC87C618AC}" type="presOf" srcId="{C7AC9E4E-EF84-4A3F-9150-11252B85004A}" destId="{6708CC25-2EE4-453A-86DC-039DD9A1C6F1}" srcOrd="0" destOrd="0" presId="urn:microsoft.com/office/officeart/2018/2/layout/IconLabelList"/>
    <dgm:cxn modelId="{F8E8B4CA-D771-46EE-975F-AD207A5C9CE5}" srcId="{08B2DD87-B35C-46FB-AA04-042E68B66CA7}" destId="{AF4BDB99-D415-4BC6-A3AA-83A5426D65E0}" srcOrd="3" destOrd="0" parTransId="{EB12571E-15D6-422D-9252-A81CC3DAFF1D}" sibTransId="{ABD0FA12-0405-46F6-8958-4DD0A4B6767E}"/>
    <dgm:cxn modelId="{02CEDECB-42C5-43DD-B45C-E5BFE8B907C9}" srcId="{08B2DD87-B35C-46FB-AA04-042E68B66CA7}" destId="{7D03A6E9-2E13-4F88-AD74-75D1F2C35496}" srcOrd="0" destOrd="0" parTransId="{8AAD5D6D-6591-446A-9E08-F9CBD48EDFAE}" sibTransId="{0F413AAA-1DFA-4789-BB4E-1A039B82B52E}"/>
    <dgm:cxn modelId="{D3D1ACD3-5187-44EC-9EB3-111C55F5BDB4}" type="presOf" srcId="{AF4BDB99-D415-4BC6-A3AA-83A5426D65E0}" destId="{B3D036B3-3489-425E-963B-3A4F3210B983}" srcOrd="0" destOrd="0" presId="urn:microsoft.com/office/officeart/2018/2/layout/IconLabelList"/>
    <dgm:cxn modelId="{BFB45CBB-7082-4930-891A-77C59FDF2902}" type="presParOf" srcId="{7B62EA1C-86E1-4858-A2C6-196BA4BE5860}" destId="{D601D3B6-9E4D-48A0-B93B-48A32A3ADA18}" srcOrd="0" destOrd="0" presId="urn:microsoft.com/office/officeart/2018/2/layout/IconLabelList"/>
    <dgm:cxn modelId="{B2A7DC7B-E61D-41D4-B3B5-82E95D2CA65A}" type="presParOf" srcId="{D601D3B6-9E4D-48A0-B93B-48A32A3ADA18}" destId="{4D74A9EE-DEC5-489E-9500-964067444F5E}" srcOrd="0" destOrd="0" presId="urn:microsoft.com/office/officeart/2018/2/layout/IconLabelList"/>
    <dgm:cxn modelId="{3DE722B4-1F36-4F31-A953-0D40A882A34A}" type="presParOf" srcId="{D601D3B6-9E4D-48A0-B93B-48A32A3ADA18}" destId="{1BBF8F9F-149E-44CC-9746-EF380A6E1082}" srcOrd="1" destOrd="0" presId="urn:microsoft.com/office/officeart/2018/2/layout/IconLabelList"/>
    <dgm:cxn modelId="{D4B7103C-3806-4B47-9D78-EDC6A70BDD47}" type="presParOf" srcId="{D601D3B6-9E4D-48A0-B93B-48A32A3ADA18}" destId="{694CB849-D741-457D-97CC-A5307FE724DE}" srcOrd="2" destOrd="0" presId="urn:microsoft.com/office/officeart/2018/2/layout/IconLabelList"/>
    <dgm:cxn modelId="{7B868B6B-D8E3-4E0D-AC94-ABB148FB2BDB}" type="presParOf" srcId="{7B62EA1C-86E1-4858-A2C6-196BA4BE5860}" destId="{8CE2D4CE-C7EE-47AC-9A81-988965B1A8F6}" srcOrd="1" destOrd="0" presId="urn:microsoft.com/office/officeart/2018/2/layout/IconLabelList"/>
    <dgm:cxn modelId="{B63A7BCF-74A3-405A-BC23-139679FE4504}" type="presParOf" srcId="{7B62EA1C-86E1-4858-A2C6-196BA4BE5860}" destId="{9B82923D-D436-44DB-9811-815B77DC79EA}" srcOrd="2" destOrd="0" presId="urn:microsoft.com/office/officeart/2018/2/layout/IconLabelList"/>
    <dgm:cxn modelId="{A907C93F-D5CD-4F39-A504-3C5CC28940BF}" type="presParOf" srcId="{9B82923D-D436-44DB-9811-815B77DC79EA}" destId="{C0FFF478-07B4-459D-AD9A-262CC348FE54}" srcOrd="0" destOrd="0" presId="urn:microsoft.com/office/officeart/2018/2/layout/IconLabelList"/>
    <dgm:cxn modelId="{EB62C2C6-650D-41E9-970C-B6A26A1D4553}" type="presParOf" srcId="{9B82923D-D436-44DB-9811-815B77DC79EA}" destId="{8A67ED2F-DED9-456F-9C95-56DEFFC9D0B8}" srcOrd="1" destOrd="0" presId="urn:microsoft.com/office/officeart/2018/2/layout/IconLabelList"/>
    <dgm:cxn modelId="{0A6837BD-11E0-4C7C-B0D4-A1CABD4A8389}" type="presParOf" srcId="{9B82923D-D436-44DB-9811-815B77DC79EA}" destId="{6708CC25-2EE4-453A-86DC-039DD9A1C6F1}" srcOrd="2" destOrd="0" presId="urn:microsoft.com/office/officeart/2018/2/layout/IconLabelList"/>
    <dgm:cxn modelId="{77ECB684-A638-4BF2-B4FA-132E7E6F998D}" type="presParOf" srcId="{7B62EA1C-86E1-4858-A2C6-196BA4BE5860}" destId="{5D373B01-70F2-457C-9376-FDD1C8C37032}" srcOrd="3" destOrd="0" presId="urn:microsoft.com/office/officeart/2018/2/layout/IconLabelList"/>
    <dgm:cxn modelId="{A9A57F57-1C5E-45C0-AEB5-C48732FE86D3}" type="presParOf" srcId="{7B62EA1C-86E1-4858-A2C6-196BA4BE5860}" destId="{6D4C554E-25B6-49D1-9A35-3ED5D2F0C3F2}" srcOrd="4" destOrd="0" presId="urn:microsoft.com/office/officeart/2018/2/layout/IconLabelList"/>
    <dgm:cxn modelId="{B9CD0A17-B343-48A0-B9B6-164AB687E0E1}" type="presParOf" srcId="{6D4C554E-25B6-49D1-9A35-3ED5D2F0C3F2}" destId="{252610C8-F269-4541-80D3-A3ACD86AD109}" srcOrd="0" destOrd="0" presId="urn:microsoft.com/office/officeart/2018/2/layout/IconLabelList"/>
    <dgm:cxn modelId="{6BD7F0E6-8D87-4121-82D6-EB6E4D5CD80C}" type="presParOf" srcId="{6D4C554E-25B6-49D1-9A35-3ED5D2F0C3F2}" destId="{986F0CD3-3848-4627-BD06-CFD4FA107B14}" srcOrd="1" destOrd="0" presId="urn:microsoft.com/office/officeart/2018/2/layout/IconLabelList"/>
    <dgm:cxn modelId="{182E3E3D-9A60-4A28-90D8-133C248D5C2C}" type="presParOf" srcId="{6D4C554E-25B6-49D1-9A35-3ED5D2F0C3F2}" destId="{AC1DB504-D538-4025-A07D-EAD923C92304}" srcOrd="2" destOrd="0" presId="urn:microsoft.com/office/officeart/2018/2/layout/IconLabelList"/>
    <dgm:cxn modelId="{546F2CC9-FCB3-469E-969D-E9ABA7B89860}" type="presParOf" srcId="{7B62EA1C-86E1-4858-A2C6-196BA4BE5860}" destId="{1353474C-0E09-4230-8C40-CC189BF1B351}" srcOrd="5" destOrd="0" presId="urn:microsoft.com/office/officeart/2018/2/layout/IconLabelList"/>
    <dgm:cxn modelId="{B16E6992-3F23-49CB-AE85-A6E45D1DB452}" type="presParOf" srcId="{7B62EA1C-86E1-4858-A2C6-196BA4BE5860}" destId="{A4B7C463-29C6-4ACC-AD7D-105B5CF6048A}" srcOrd="6" destOrd="0" presId="urn:microsoft.com/office/officeart/2018/2/layout/IconLabelList"/>
    <dgm:cxn modelId="{7F2F31C6-5573-4AB6-A6D5-56A9462427F7}" type="presParOf" srcId="{A4B7C463-29C6-4ACC-AD7D-105B5CF6048A}" destId="{E736ADE9-BBCA-4607-857F-50DA537F0665}" srcOrd="0" destOrd="0" presId="urn:microsoft.com/office/officeart/2018/2/layout/IconLabelList"/>
    <dgm:cxn modelId="{4A47943E-FB19-43C5-87B5-29AB4E697558}" type="presParOf" srcId="{A4B7C463-29C6-4ACC-AD7D-105B5CF6048A}" destId="{689AAE09-54EF-42DB-BC4A-436C3375F3EF}" srcOrd="1" destOrd="0" presId="urn:microsoft.com/office/officeart/2018/2/layout/IconLabelList"/>
    <dgm:cxn modelId="{FE724A98-1C53-470E-9330-DDEC720F5B50}" type="presParOf" srcId="{A4B7C463-29C6-4ACC-AD7D-105B5CF6048A}" destId="{B3D036B3-3489-425E-963B-3A4F3210B98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EB8BFB-5C39-4D06-8538-04203C63C41C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F40BFB-11AE-4A7B-8B7F-2F7CA193F237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Official Records Act</a:t>
          </a:r>
        </a:p>
      </dgm:t>
    </dgm:pt>
    <dgm:pt modelId="{82F42A58-22E3-4D27-950F-AD3A6CC3242E}" type="parTrans" cxnId="{FEE632DA-FE24-4810-A07B-BB40102CCB9D}">
      <dgm:prSet/>
      <dgm:spPr/>
      <dgm:t>
        <a:bodyPr/>
        <a:lstStyle/>
        <a:p>
          <a:endParaRPr lang="en-US"/>
        </a:p>
      </dgm:t>
    </dgm:pt>
    <dgm:pt modelId="{2789BCB7-683D-4BA5-AFA9-2BA01D61AC47}" type="sibTrans" cxnId="{FEE632DA-FE24-4810-A07B-BB40102CCB9D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058AC01E-B389-4F4D-8CC1-56EE7C7EA4B8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Government Data Practices Act</a:t>
          </a:r>
        </a:p>
      </dgm:t>
    </dgm:pt>
    <dgm:pt modelId="{C57AC191-105C-477E-B5B2-530DFA17F2C6}" type="parTrans" cxnId="{6067AEF1-EE85-4F9A-AB09-4D6DFDDD67D4}">
      <dgm:prSet/>
      <dgm:spPr/>
      <dgm:t>
        <a:bodyPr/>
        <a:lstStyle/>
        <a:p>
          <a:endParaRPr lang="en-US"/>
        </a:p>
      </dgm:t>
    </dgm:pt>
    <dgm:pt modelId="{1663EE7D-2A93-4B57-A6CD-3FB4A27588AE}" type="sibTrans" cxnId="{6067AEF1-EE85-4F9A-AB09-4D6DFDDD67D4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4CE52EF9-2888-4109-9FC2-398924318831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Administer data</a:t>
          </a:r>
        </a:p>
      </dgm:t>
    </dgm:pt>
    <dgm:pt modelId="{43763071-E092-435C-A45B-4FA8AE1941BD}" type="parTrans" cxnId="{A405363E-BD52-4B49-B443-901D9DFCDF53}">
      <dgm:prSet/>
      <dgm:spPr/>
      <dgm:t>
        <a:bodyPr/>
        <a:lstStyle/>
        <a:p>
          <a:endParaRPr lang="en-US"/>
        </a:p>
      </dgm:t>
    </dgm:pt>
    <dgm:pt modelId="{6D674110-88BD-42DC-BF22-51235214ED2F}" type="sibTrans" cxnId="{A405363E-BD52-4B49-B443-901D9DFCDF53}">
      <dgm:prSet/>
      <dgm:spPr/>
      <dgm:t>
        <a:bodyPr/>
        <a:lstStyle/>
        <a:p>
          <a:endParaRPr lang="en-US"/>
        </a:p>
      </dgm:t>
    </dgm:pt>
    <dgm:pt modelId="{B4A0A212-9343-4540-87FA-ADDBFA9D4B6B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Records Management Statute</a:t>
          </a:r>
        </a:p>
      </dgm:t>
    </dgm:pt>
    <dgm:pt modelId="{4FA85A0F-0CBD-45E4-8852-0476BF3E5D75}" type="parTrans" cxnId="{A2DA7ACC-62C7-4D9D-9DB1-A411986B68C3}">
      <dgm:prSet/>
      <dgm:spPr/>
      <dgm:t>
        <a:bodyPr/>
        <a:lstStyle/>
        <a:p>
          <a:endParaRPr lang="en-US"/>
        </a:p>
      </dgm:t>
    </dgm:pt>
    <dgm:pt modelId="{762D0E75-ED44-4FEB-9121-973D3A66DE1B}" type="sibTrans" cxnId="{A2DA7ACC-62C7-4D9D-9DB1-A411986B68C3}">
      <dgm:prSet/>
      <dgm:spPr/>
      <dgm:t>
        <a:bodyPr/>
        <a:lstStyle/>
        <a:p>
          <a:endParaRPr lang="en-US"/>
        </a:p>
      </dgm:t>
    </dgm:pt>
    <dgm:pt modelId="{E49DF8EC-383E-4056-8D2C-6417EA219776}">
      <dgm:prSet phldrT="[Text]"/>
      <dgm:spPr>
        <a:solidFill>
          <a:schemeClr val="tx1"/>
        </a:solidFill>
      </dgm:spPr>
      <dgm:t>
        <a:bodyPr/>
        <a:lstStyle/>
        <a:p>
          <a:r>
            <a: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Destroy data</a:t>
          </a:r>
        </a:p>
      </dgm:t>
    </dgm:pt>
    <dgm:pt modelId="{126BC34F-4CC0-44A1-B121-E8FA6E2EDE3E}" type="parTrans" cxnId="{3F4D7737-2B53-475C-9AE4-B69BF2FA3FD8}">
      <dgm:prSet/>
      <dgm:spPr/>
      <dgm:t>
        <a:bodyPr/>
        <a:lstStyle/>
        <a:p>
          <a:endParaRPr lang="en-US"/>
        </a:p>
      </dgm:t>
    </dgm:pt>
    <dgm:pt modelId="{5F831125-8E3C-4F4E-AAEA-328D0A5F45A9}" type="sibTrans" cxnId="{3F4D7737-2B53-475C-9AE4-B69BF2FA3FD8}">
      <dgm:prSet/>
      <dgm:spPr/>
      <dgm:t>
        <a:bodyPr/>
        <a:lstStyle/>
        <a:p>
          <a:endParaRPr lang="en-US"/>
        </a:p>
      </dgm:t>
    </dgm:pt>
    <dgm:pt modelId="{96618EF2-516F-4277-84B2-3F7A18C74E88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Create and maintain data</a:t>
          </a:r>
        </a:p>
      </dgm:t>
    </dgm:pt>
    <dgm:pt modelId="{ABBC398B-3C36-47C1-A1EF-B9CEEF94A4C0}" type="sibTrans" cxnId="{9C22B5A6-1E4B-4DBB-9BE1-FC797303F121}">
      <dgm:prSet/>
      <dgm:spPr/>
      <dgm:t>
        <a:bodyPr/>
        <a:lstStyle/>
        <a:p>
          <a:endParaRPr lang="en-US"/>
        </a:p>
      </dgm:t>
    </dgm:pt>
    <dgm:pt modelId="{599F85E1-DE7F-432A-AA3F-09E1C9A8D60F}" type="parTrans" cxnId="{9C22B5A6-1E4B-4DBB-9BE1-FC797303F121}">
      <dgm:prSet/>
      <dgm:spPr/>
      <dgm:t>
        <a:bodyPr/>
        <a:lstStyle/>
        <a:p>
          <a:endParaRPr lang="en-US"/>
        </a:p>
      </dgm:t>
    </dgm:pt>
    <dgm:pt modelId="{9C2FFED2-87F5-4206-BAAE-D7C6DE196E5B}" type="pres">
      <dgm:prSet presAssocID="{0BEB8BFB-5C39-4D06-8538-04203C63C41C}" presName="Name0" presStyleCnt="0">
        <dgm:presLayoutVars>
          <dgm:dir/>
          <dgm:resizeHandles val="exact"/>
        </dgm:presLayoutVars>
      </dgm:prSet>
      <dgm:spPr/>
    </dgm:pt>
    <dgm:pt modelId="{87B581B1-0EB3-4A83-9790-BD3D978E9B39}" type="pres">
      <dgm:prSet presAssocID="{B0F40BFB-11AE-4A7B-8B7F-2F7CA193F237}" presName="composite" presStyleCnt="0"/>
      <dgm:spPr/>
    </dgm:pt>
    <dgm:pt modelId="{3C40FB75-648C-4CA3-8380-D476E3A06EC7}" type="pres">
      <dgm:prSet presAssocID="{B0F40BFB-11AE-4A7B-8B7F-2F7CA193F237}" presName="imagSh" presStyleLbl="b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20000" r="-20000"/>
          </a:stretch>
        </a:blipFill>
      </dgm:spPr>
    </dgm:pt>
    <dgm:pt modelId="{FCA6FF86-2DAC-4CEE-8885-BDA74EE3FFEE}" type="pres">
      <dgm:prSet presAssocID="{B0F40BFB-11AE-4A7B-8B7F-2F7CA193F237}" presName="txNode" presStyleLbl="node1" presStyleIdx="0" presStyleCnt="3" custScaleX="110006" custScaleY="89823" custLinFactNeighborX="2895" custLinFactNeighborY="9410">
        <dgm:presLayoutVars>
          <dgm:bulletEnabled val="1"/>
        </dgm:presLayoutVars>
      </dgm:prSet>
      <dgm:spPr/>
    </dgm:pt>
    <dgm:pt modelId="{4E74C7FF-33F3-48FF-A665-EDDE4848F3BD}" type="pres">
      <dgm:prSet presAssocID="{2789BCB7-683D-4BA5-AFA9-2BA01D61AC47}" presName="sibTrans" presStyleLbl="sibTrans2D1" presStyleIdx="0" presStyleCnt="2"/>
      <dgm:spPr/>
    </dgm:pt>
    <dgm:pt modelId="{75E69E0A-BD89-4647-B0E0-F531D40DD9E1}" type="pres">
      <dgm:prSet presAssocID="{2789BCB7-683D-4BA5-AFA9-2BA01D61AC47}" presName="connTx" presStyleLbl="sibTrans2D1" presStyleIdx="0" presStyleCnt="2"/>
      <dgm:spPr/>
    </dgm:pt>
    <dgm:pt modelId="{57D079AE-2D31-4CEC-8C9E-3283A08BB3BA}" type="pres">
      <dgm:prSet presAssocID="{058AC01E-B389-4F4D-8CC1-56EE7C7EA4B8}" presName="composite" presStyleCnt="0"/>
      <dgm:spPr/>
    </dgm:pt>
    <dgm:pt modelId="{7FED9675-931E-43E2-AE1A-D4A9EA34169A}" type="pres">
      <dgm:prSet presAssocID="{058AC01E-B389-4F4D-8CC1-56EE7C7EA4B8}" presName="imagSh" presStyleLbl="b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24000" r="-24000"/>
          </a:stretch>
        </a:blipFill>
      </dgm:spPr>
    </dgm:pt>
    <dgm:pt modelId="{D1CA2283-3435-4AC5-86B3-1A26A0D6CC8D}" type="pres">
      <dgm:prSet presAssocID="{058AC01E-B389-4F4D-8CC1-56EE7C7EA4B8}" presName="txNode" presStyleLbl="node1" presStyleIdx="1" presStyleCnt="3" custScaleX="109697" custScaleY="89935" custLinFactNeighborY="9655">
        <dgm:presLayoutVars>
          <dgm:bulletEnabled val="1"/>
        </dgm:presLayoutVars>
      </dgm:prSet>
      <dgm:spPr/>
    </dgm:pt>
    <dgm:pt modelId="{AF7D5DDF-F93E-4F2F-874B-776830BE8C10}" type="pres">
      <dgm:prSet presAssocID="{1663EE7D-2A93-4B57-A6CD-3FB4A27588AE}" presName="sibTrans" presStyleLbl="sibTrans2D1" presStyleIdx="1" presStyleCnt="2"/>
      <dgm:spPr/>
    </dgm:pt>
    <dgm:pt modelId="{5E7F1A68-33BA-48A8-AAF8-36A4E87D93C9}" type="pres">
      <dgm:prSet presAssocID="{1663EE7D-2A93-4B57-A6CD-3FB4A27588AE}" presName="connTx" presStyleLbl="sibTrans2D1" presStyleIdx="1" presStyleCnt="2"/>
      <dgm:spPr/>
    </dgm:pt>
    <dgm:pt modelId="{5403FBDA-C9D2-4B18-A0C4-9DB2DF2E0A6E}" type="pres">
      <dgm:prSet presAssocID="{B4A0A212-9343-4540-87FA-ADDBFA9D4B6B}" presName="composite" presStyleCnt="0"/>
      <dgm:spPr/>
    </dgm:pt>
    <dgm:pt modelId="{54F41E48-9B36-43C8-95A4-09A39C898AA4}" type="pres">
      <dgm:prSet presAssocID="{B4A0A212-9343-4540-87FA-ADDBFA9D4B6B}" presName="imagSh" presStyleLbl="bgImgPlace1" presStyleIdx="2" presStyleCnt="3"/>
      <dgm:spPr>
        <a:blipFill rotWithShape="1">
          <a:blip xmlns:r="http://schemas.openxmlformats.org/officeDocument/2006/relationships" r:embed="rId3" cstate="print"/>
          <a:srcRect/>
          <a:stretch>
            <a:fillRect l="-25000" r="-25000"/>
          </a:stretch>
        </a:blipFill>
      </dgm:spPr>
    </dgm:pt>
    <dgm:pt modelId="{5E34709E-5984-4956-807A-992B85B6ABB5}" type="pres">
      <dgm:prSet presAssocID="{B4A0A212-9343-4540-87FA-ADDBFA9D4B6B}" presName="txNode" presStyleLbl="node1" presStyleIdx="2" presStyleCnt="3" custScaleX="109087" custScaleY="91211" custLinFactNeighborX="-724" custLinFactNeighborY="10612">
        <dgm:presLayoutVars>
          <dgm:bulletEnabled val="1"/>
        </dgm:presLayoutVars>
      </dgm:prSet>
      <dgm:spPr/>
    </dgm:pt>
  </dgm:ptLst>
  <dgm:cxnLst>
    <dgm:cxn modelId="{4FA59D09-1370-4864-992B-102E707D1C20}" type="presOf" srcId="{B4A0A212-9343-4540-87FA-ADDBFA9D4B6B}" destId="{5E34709E-5984-4956-807A-992B85B6ABB5}" srcOrd="0" destOrd="0" presId="urn:microsoft.com/office/officeart/2005/8/layout/hProcess10"/>
    <dgm:cxn modelId="{1CAAD918-AFED-4F16-A5D1-EE71BD49DB84}" type="presOf" srcId="{1663EE7D-2A93-4B57-A6CD-3FB4A27588AE}" destId="{5E7F1A68-33BA-48A8-AAF8-36A4E87D93C9}" srcOrd="1" destOrd="0" presId="urn:microsoft.com/office/officeart/2005/8/layout/hProcess10"/>
    <dgm:cxn modelId="{3F4D7737-2B53-475C-9AE4-B69BF2FA3FD8}" srcId="{B4A0A212-9343-4540-87FA-ADDBFA9D4B6B}" destId="{E49DF8EC-383E-4056-8D2C-6417EA219776}" srcOrd="0" destOrd="0" parTransId="{126BC34F-4CC0-44A1-B121-E8FA6E2EDE3E}" sibTransId="{5F831125-8E3C-4F4E-AAEA-328D0A5F45A9}"/>
    <dgm:cxn modelId="{A405363E-BD52-4B49-B443-901D9DFCDF53}" srcId="{058AC01E-B389-4F4D-8CC1-56EE7C7EA4B8}" destId="{4CE52EF9-2888-4109-9FC2-398924318831}" srcOrd="0" destOrd="0" parTransId="{43763071-E092-435C-A45B-4FA8AE1941BD}" sibTransId="{6D674110-88BD-42DC-BF22-51235214ED2F}"/>
    <dgm:cxn modelId="{2BC1685E-4B38-4359-9946-FA9ECBF7DBC7}" type="presOf" srcId="{96618EF2-516F-4277-84B2-3F7A18C74E88}" destId="{FCA6FF86-2DAC-4CEE-8885-BDA74EE3FFEE}" srcOrd="0" destOrd="1" presId="urn:microsoft.com/office/officeart/2005/8/layout/hProcess10"/>
    <dgm:cxn modelId="{90C3056E-B195-4A9B-88E0-CB10E307A8CA}" type="presOf" srcId="{2789BCB7-683D-4BA5-AFA9-2BA01D61AC47}" destId="{4E74C7FF-33F3-48FF-A665-EDDE4848F3BD}" srcOrd="0" destOrd="0" presId="urn:microsoft.com/office/officeart/2005/8/layout/hProcess10"/>
    <dgm:cxn modelId="{C2A3A589-062F-41D4-B048-F1145206BB1E}" type="presOf" srcId="{E49DF8EC-383E-4056-8D2C-6417EA219776}" destId="{5E34709E-5984-4956-807A-992B85B6ABB5}" srcOrd="0" destOrd="1" presId="urn:microsoft.com/office/officeart/2005/8/layout/hProcess10"/>
    <dgm:cxn modelId="{9B7E63A4-28A7-4FD8-8720-E9E477DE8D9F}" type="presOf" srcId="{2789BCB7-683D-4BA5-AFA9-2BA01D61AC47}" destId="{75E69E0A-BD89-4647-B0E0-F531D40DD9E1}" srcOrd="1" destOrd="0" presId="urn:microsoft.com/office/officeart/2005/8/layout/hProcess10"/>
    <dgm:cxn modelId="{9C22B5A6-1E4B-4DBB-9BE1-FC797303F121}" srcId="{B0F40BFB-11AE-4A7B-8B7F-2F7CA193F237}" destId="{96618EF2-516F-4277-84B2-3F7A18C74E88}" srcOrd="0" destOrd="0" parTransId="{599F85E1-DE7F-432A-AA3F-09E1C9A8D60F}" sibTransId="{ABBC398B-3C36-47C1-A1EF-B9CEEF94A4C0}"/>
    <dgm:cxn modelId="{C16005C1-CC92-4014-A1FC-F11D6A42B904}" type="presOf" srcId="{1663EE7D-2A93-4B57-A6CD-3FB4A27588AE}" destId="{AF7D5DDF-F93E-4F2F-874B-776830BE8C10}" srcOrd="0" destOrd="0" presId="urn:microsoft.com/office/officeart/2005/8/layout/hProcess10"/>
    <dgm:cxn modelId="{A2DA7ACC-62C7-4D9D-9DB1-A411986B68C3}" srcId="{0BEB8BFB-5C39-4D06-8538-04203C63C41C}" destId="{B4A0A212-9343-4540-87FA-ADDBFA9D4B6B}" srcOrd="2" destOrd="0" parTransId="{4FA85A0F-0CBD-45E4-8852-0476BF3E5D75}" sibTransId="{762D0E75-ED44-4FEB-9121-973D3A66DE1B}"/>
    <dgm:cxn modelId="{FEE632DA-FE24-4810-A07B-BB40102CCB9D}" srcId="{0BEB8BFB-5C39-4D06-8538-04203C63C41C}" destId="{B0F40BFB-11AE-4A7B-8B7F-2F7CA193F237}" srcOrd="0" destOrd="0" parTransId="{82F42A58-22E3-4D27-950F-AD3A6CC3242E}" sibTransId="{2789BCB7-683D-4BA5-AFA9-2BA01D61AC47}"/>
    <dgm:cxn modelId="{3CCDE7DC-EB7D-48C9-856D-E0D655B7EC58}" type="presOf" srcId="{4CE52EF9-2888-4109-9FC2-398924318831}" destId="{D1CA2283-3435-4AC5-86B3-1A26A0D6CC8D}" srcOrd="0" destOrd="1" presId="urn:microsoft.com/office/officeart/2005/8/layout/hProcess10"/>
    <dgm:cxn modelId="{62E196EC-5CDB-4062-9410-D2CBB5E78EBB}" type="presOf" srcId="{058AC01E-B389-4F4D-8CC1-56EE7C7EA4B8}" destId="{D1CA2283-3435-4AC5-86B3-1A26A0D6CC8D}" srcOrd="0" destOrd="0" presId="urn:microsoft.com/office/officeart/2005/8/layout/hProcess10"/>
    <dgm:cxn modelId="{8B4877EE-8636-476B-9B40-632986B8E117}" type="presOf" srcId="{B0F40BFB-11AE-4A7B-8B7F-2F7CA193F237}" destId="{FCA6FF86-2DAC-4CEE-8885-BDA74EE3FFEE}" srcOrd="0" destOrd="0" presId="urn:microsoft.com/office/officeart/2005/8/layout/hProcess10"/>
    <dgm:cxn modelId="{6145E0EE-01D4-4A41-92F4-F14601E98B5D}" type="presOf" srcId="{0BEB8BFB-5C39-4D06-8538-04203C63C41C}" destId="{9C2FFED2-87F5-4206-BAAE-D7C6DE196E5B}" srcOrd="0" destOrd="0" presId="urn:microsoft.com/office/officeart/2005/8/layout/hProcess10"/>
    <dgm:cxn modelId="{6067AEF1-EE85-4F9A-AB09-4D6DFDDD67D4}" srcId="{0BEB8BFB-5C39-4D06-8538-04203C63C41C}" destId="{058AC01E-B389-4F4D-8CC1-56EE7C7EA4B8}" srcOrd="1" destOrd="0" parTransId="{C57AC191-105C-477E-B5B2-530DFA17F2C6}" sibTransId="{1663EE7D-2A93-4B57-A6CD-3FB4A27588AE}"/>
    <dgm:cxn modelId="{E83DA7B7-1344-40EB-91CC-19A68E9CB60D}" type="presParOf" srcId="{9C2FFED2-87F5-4206-BAAE-D7C6DE196E5B}" destId="{87B581B1-0EB3-4A83-9790-BD3D978E9B39}" srcOrd="0" destOrd="0" presId="urn:microsoft.com/office/officeart/2005/8/layout/hProcess10"/>
    <dgm:cxn modelId="{09907DA4-9D70-4080-AD4C-884735D6A637}" type="presParOf" srcId="{87B581B1-0EB3-4A83-9790-BD3D978E9B39}" destId="{3C40FB75-648C-4CA3-8380-D476E3A06EC7}" srcOrd="0" destOrd="0" presId="urn:microsoft.com/office/officeart/2005/8/layout/hProcess10"/>
    <dgm:cxn modelId="{2AECE838-868B-489F-92AB-C2B794E14612}" type="presParOf" srcId="{87B581B1-0EB3-4A83-9790-BD3D978E9B39}" destId="{FCA6FF86-2DAC-4CEE-8885-BDA74EE3FFEE}" srcOrd="1" destOrd="0" presId="urn:microsoft.com/office/officeart/2005/8/layout/hProcess10"/>
    <dgm:cxn modelId="{D6643735-5C8A-4FB4-B36A-0600B4EFB4E8}" type="presParOf" srcId="{9C2FFED2-87F5-4206-BAAE-D7C6DE196E5B}" destId="{4E74C7FF-33F3-48FF-A665-EDDE4848F3BD}" srcOrd="1" destOrd="0" presId="urn:microsoft.com/office/officeart/2005/8/layout/hProcess10"/>
    <dgm:cxn modelId="{6A3BB538-20C7-44B8-B283-8E0E3492520F}" type="presParOf" srcId="{4E74C7FF-33F3-48FF-A665-EDDE4848F3BD}" destId="{75E69E0A-BD89-4647-B0E0-F531D40DD9E1}" srcOrd="0" destOrd="0" presId="urn:microsoft.com/office/officeart/2005/8/layout/hProcess10"/>
    <dgm:cxn modelId="{9EE59B7B-406C-4981-BA55-ACA3A71AFEB8}" type="presParOf" srcId="{9C2FFED2-87F5-4206-BAAE-D7C6DE196E5B}" destId="{57D079AE-2D31-4CEC-8C9E-3283A08BB3BA}" srcOrd="2" destOrd="0" presId="urn:microsoft.com/office/officeart/2005/8/layout/hProcess10"/>
    <dgm:cxn modelId="{F3EAB079-CD6B-4759-975B-1F652B68B585}" type="presParOf" srcId="{57D079AE-2D31-4CEC-8C9E-3283A08BB3BA}" destId="{7FED9675-931E-43E2-AE1A-D4A9EA34169A}" srcOrd="0" destOrd="0" presId="urn:microsoft.com/office/officeart/2005/8/layout/hProcess10"/>
    <dgm:cxn modelId="{F229CDB9-86C0-4A5A-AAC0-404F0DB34D95}" type="presParOf" srcId="{57D079AE-2D31-4CEC-8C9E-3283A08BB3BA}" destId="{D1CA2283-3435-4AC5-86B3-1A26A0D6CC8D}" srcOrd="1" destOrd="0" presId="urn:microsoft.com/office/officeart/2005/8/layout/hProcess10"/>
    <dgm:cxn modelId="{B4D7430B-C511-4F72-A651-1F16D947DD9A}" type="presParOf" srcId="{9C2FFED2-87F5-4206-BAAE-D7C6DE196E5B}" destId="{AF7D5DDF-F93E-4F2F-874B-776830BE8C10}" srcOrd="3" destOrd="0" presId="urn:microsoft.com/office/officeart/2005/8/layout/hProcess10"/>
    <dgm:cxn modelId="{14A2C4F9-A639-426B-A6C8-5714CA132470}" type="presParOf" srcId="{AF7D5DDF-F93E-4F2F-874B-776830BE8C10}" destId="{5E7F1A68-33BA-48A8-AAF8-36A4E87D93C9}" srcOrd="0" destOrd="0" presId="urn:microsoft.com/office/officeart/2005/8/layout/hProcess10"/>
    <dgm:cxn modelId="{C6039D9B-823E-4D1C-8749-F6EC720BEA49}" type="presParOf" srcId="{9C2FFED2-87F5-4206-BAAE-D7C6DE196E5B}" destId="{5403FBDA-C9D2-4B18-A0C4-9DB2DF2E0A6E}" srcOrd="4" destOrd="0" presId="urn:microsoft.com/office/officeart/2005/8/layout/hProcess10"/>
    <dgm:cxn modelId="{F6B9BB9F-3FDD-45D6-854C-8967D429E456}" type="presParOf" srcId="{5403FBDA-C9D2-4B18-A0C4-9DB2DF2E0A6E}" destId="{54F41E48-9B36-43C8-95A4-09A39C898AA4}" srcOrd="0" destOrd="0" presId="urn:microsoft.com/office/officeart/2005/8/layout/hProcess10"/>
    <dgm:cxn modelId="{6EE37ED4-B4B5-45B1-B5D8-94FBEC3B8D63}" type="presParOf" srcId="{5403FBDA-C9D2-4B18-A0C4-9DB2DF2E0A6E}" destId="{5E34709E-5984-4956-807A-992B85B6ABB5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701CA0-A730-4862-A08E-5F9997FE9612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7ACDBB-F15F-4969-9A5B-34BAE811027A}">
      <dgm:prSet phldrT="[Text]" custT="1"/>
      <dgm:spPr>
        <a:solidFill>
          <a:schemeClr val="accent1">
            <a:lumMod val="25000"/>
            <a:lumOff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800" dirty="0">
              <a:solidFill>
                <a:schemeClr val="tx2">
                  <a:lumMod val="95000"/>
                  <a:lumOff val="5000"/>
                </a:schemeClr>
              </a:solidFill>
            </a:rPr>
            <a:t>Government data</a:t>
          </a:r>
        </a:p>
      </dgm:t>
    </dgm:pt>
    <dgm:pt modelId="{22377823-7783-4626-96AA-4EB145311ECE}" type="parTrans" cxnId="{4A30DA5C-FC77-4131-AD8F-BCD94D8D017C}">
      <dgm:prSet/>
      <dgm:spPr/>
      <dgm:t>
        <a:bodyPr/>
        <a:lstStyle/>
        <a:p>
          <a:endParaRPr lang="en-US"/>
        </a:p>
      </dgm:t>
    </dgm:pt>
    <dgm:pt modelId="{9179A3AC-966F-4628-8008-02A9CC8954CA}" type="sibTrans" cxnId="{4A30DA5C-FC77-4131-AD8F-BCD94D8D017C}">
      <dgm:prSet/>
      <dgm:spPr/>
      <dgm:t>
        <a:bodyPr/>
        <a:lstStyle/>
        <a:p>
          <a:endParaRPr lang="en-US"/>
        </a:p>
      </dgm:t>
    </dgm:pt>
    <dgm:pt modelId="{EC2F5180-55A2-4AAB-B871-E53779714A5F}">
      <dgm:prSet phldrT="[Text]"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Official records (Subject to records retention schedule)</a:t>
          </a:r>
        </a:p>
      </dgm:t>
    </dgm:pt>
    <dgm:pt modelId="{34516FF9-E6E6-4879-AEB0-B28B4F769592}" type="parTrans" cxnId="{B29B57FD-2E5A-4491-847E-52DB4986E997}">
      <dgm:prSet/>
      <dgm:spPr/>
      <dgm:t>
        <a:bodyPr/>
        <a:lstStyle/>
        <a:p>
          <a:endParaRPr lang="en-US"/>
        </a:p>
      </dgm:t>
    </dgm:pt>
    <dgm:pt modelId="{5F47254D-77FC-435C-B1DB-7B42C0F99670}" type="sibTrans" cxnId="{B29B57FD-2E5A-4491-847E-52DB4986E997}">
      <dgm:prSet/>
      <dgm:spPr/>
      <dgm:t>
        <a:bodyPr/>
        <a:lstStyle/>
        <a:p>
          <a:endParaRPr lang="en-US"/>
        </a:p>
      </dgm:t>
    </dgm:pt>
    <dgm:pt modelId="{FF19A62A-F0D6-436C-8D77-A852D7B9E9A9}" type="pres">
      <dgm:prSet presAssocID="{D5701CA0-A730-4862-A08E-5F9997FE9612}" presName="Name0" presStyleCnt="0">
        <dgm:presLayoutVars>
          <dgm:chMax val="7"/>
          <dgm:resizeHandles val="exact"/>
        </dgm:presLayoutVars>
      </dgm:prSet>
      <dgm:spPr/>
    </dgm:pt>
    <dgm:pt modelId="{3E9692D1-0E37-4557-B6AC-7ADFA687C3EB}" type="pres">
      <dgm:prSet presAssocID="{D5701CA0-A730-4862-A08E-5F9997FE9612}" presName="comp1" presStyleCnt="0"/>
      <dgm:spPr/>
    </dgm:pt>
    <dgm:pt modelId="{65BB0799-E2B3-438D-AE77-8F5DCAF8D0EF}" type="pres">
      <dgm:prSet presAssocID="{D5701CA0-A730-4862-A08E-5F9997FE9612}" presName="circle1" presStyleLbl="node1" presStyleIdx="0" presStyleCnt="2" custLinFactNeighborX="-877" custLinFactNeighborY="-292"/>
      <dgm:spPr/>
    </dgm:pt>
    <dgm:pt modelId="{7C5C04A9-A7B4-4F49-AF82-B71BA03F8888}" type="pres">
      <dgm:prSet presAssocID="{D5701CA0-A730-4862-A08E-5F9997FE9612}" presName="c1text" presStyleLbl="node1" presStyleIdx="0" presStyleCnt="2">
        <dgm:presLayoutVars>
          <dgm:bulletEnabled val="1"/>
        </dgm:presLayoutVars>
      </dgm:prSet>
      <dgm:spPr/>
    </dgm:pt>
    <dgm:pt modelId="{1700D01C-3B7C-42C8-911A-0351FC43076E}" type="pres">
      <dgm:prSet presAssocID="{D5701CA0-A730-4862-A08E-5F9997FE9612}" presName="comp2" presStyleCnt="0"/>
      <dgm:spPr/>
    </dgm:pt>
    <dgm:pt modelId="{34993723-EDF9-462C-96BE-5AEAEC7631DC}" type="pres">
      <dgm:prSet presAssocID="{D5701CA0-A730-4862-A08E-5F9997FE9612}" presName="circle2" presStyleLbl="node1" presStyleIdx="1" presStyleCnt="2" custScaleX="94338" custScaleY="95715" custLinFactNeighborX="-780" custLinFactNeighborY="-3117"/>
      <dgm:spPr/>
    </dgm:pt>
    <dgm:pt modelId="{8C320BEA-B651-4B4A-A7D8-37FF2C74BB36}" type="pres">
      <dgm:prSet presAssocID="{D5701CA0-A730-4862-A08E-5F9997FE9612}" presName="c2text" presStyleLbl="node1" presStyleIdx="1" presStyleCnt="2">
        <dgm:presLayoutVars>
          <dgm:bulletEnabled val="1"/>
        </dgm:presLayoutVars>
      </dgm:prSet>
      <dgm:spPr/>
    </dgm:pt>
  </dgm:ptLst>
  <dgm:cxnLst>
    <dgm:cxn modelId="{BB2D6237-0B31-46BB-88A8-C4EBD013762B}" type="presOf" srcId="{487ACDBB-F15F-4969-9A5B-34BAE811027A}" destId="{7C5C04A9-A7B4-4F49-AF82-B71BA03F8888}" srcOrd="1" destOrd="0" presId="urn:microsoft.com/office/officeart/2005/8/layout/venn2"/>
    <dgm:cxn modelId="{4A30DA5C-FC77-4131-AD8F-BCD94D8D017C}" srcId="{D5701CA0-A730-4862-A08E-5F9997FE9612}" destId="{487ACDBB-F15F-4969-9A5B-34BAE811027A}" srcOrd="0" destOrd="0" parTransId="{22377823-7783-4626-96AA-4EB145311ECE}" sibTransId="{9179A3AC-966F-4628-8008-02A9CC8954CA}"/>
    <dgm:cxn modelId="{E9EA4F50-3598-48F5-B139-7174931804DD}" type="presOf" srcId="{487ACDBB-F15F-4969-9A5B-34BAE811027A}" destId="{65BB0799-E2B3-438D-AE77-8F5DCAF8D0EF}" srcOrd="0" destOrd="0" presId="urn:microsoft.com/office/officeart/2005/8/layout/venn2"/>
    <dgm:cxn modelId="{12CD26DE-9AA9-43FB-9041-9AA8BD1D2A0C}" type="presOf" srcId="{D5701CA0-A730-4862-A08E-5F9997FE9612}" destId="{FF19A62A-F0D6-436C-8D77-A852D7B9E9A9}" srcOrd="0" destOrd="0" presId="urn:microsoft.com/office/officeart/2005/8/layout/venn2"/>
    <dgm:cxn modelId="{A52997E8-467C-4942-A8AE-13DED3905740}" type="presOf" srcId="{EC2F5180-55A2-4AAB-B871-E53779714A5F}" destId="{34993723-EDF9-462C-96BE-5AEAEC7631DC}" srcOrd="0" destOrd="0" presId="urn:microsoft.com/office/officeart/2005/8/layout/venn2"/>
    <dgm:cxn modelId="{EB5849F6-824C-4A53-B43A-3CE8F946F4B7}" type="presOf" srcId="{EC2F5180-55A2-4AAB-B871-E53779714A5F}" destId="{8C320BEA-B651-4B4A-A7D8-37FF2C74BB36}" srcOrd="1" destOrd="0" presId="urn:microsoft.com/office/officeart/2005/8/layout/venn2"/>
    <dgm:cxn modelId="{B29B57FD-2E5A-4491-847E-52DB4986E997}" srcId="{D5701CA0-A730-4862-A08E-5F9997FE9612}" destId="{EC2F5180-55A2-4AAB-B871-E53779714A5F}" srcOrd="1" destOrd="0" parTransId="{34516FF9-E6E6-4879-AEB0-B28B4F769592}" sibTransId="{5F47254D-77FC-435C-B1DB-7B42C0F99670}"/>
    <dgm:cxn modelId="{35C4EA5E-1971-47EC-BD82-4D021A5263A4}" type="presParOf" srcId="{FF19A62A-F0D6-436C-8D77-A852D7B9E9A9}" destId="{3E9692D1-0E37-4557-B6AC-7ADFA687C3EB}" srcOrd="0" destOrd="0" presId="urn:microsoft.com/office/officeart/2005/8/layout/venn2"/>
    <dgm:cxn modelId="{5658C0F5-B65E-41A4-A512-57C3C12D342A}" type="presParOf" srcId="{3E9692D1-0E37-4557-B6AC-7ADFA687C3EB}" destId="{65BB0799-E2B3-438D-AE77-8F5DCAF8D0EF}" srcOrd="0" destOrd="0" presId="urn:microsoft.com/office/officeart/2005/8/layout/venn2"/>
    <dgm:cxn modelId="{FA0A4186-9B31-4EE9-BA02-AFDDB8657D2E}" type="presParOf" srcId="{3E9692D1-0E37-4557-B6AC-7ADFA687C3EB}" destId="{7C5C04A9-A7B4-4F49-AF82-B71BA03F8888}" srcOrd="1" destOrd="0" presId="urn:microsoft.com/office/officeart/2005/8/layout/venn2"/>
    <dgm:cxn modelId="{A05D09E3-A94A-4169-92A7-A4CDAB74DE55}" type="presParOf" srcId="{FF19A62A-F0D6-436C-8D77-A852D7B9E9A9}" destId="{1700D01C-3B7C-42C8-911A-0351FC43076E}" srcOrd="1" destOrd="0" presId="urn:microsoft.com/office/officeart/2005/8/layout/venn2"/>
    <dgm:cxn modelId="{D37651D6-749C-4AF7-B9A9-B754E6248D2B}" type="presParOf" srcId="{1700D01C-3B7C-42C8-911A-0351FC43076E}" destId="{34993723-EDF9-462C-96BE-5AEAEC7631DC}" srcOrd="0" destOrd="0" presId="urn:microsoft.com/office/officeart/2005/8/layout/venn2"/>
    <dgm:cxn modelId="{BF9D552E-7DF7-4BD1-9516-2965F298B503}" type="presParOf" srcId="{1700D01C-3B7C-42C8-911A-0351FC43076E}" destId="{8C320BEA-B651-4B4A-A7D8-37FF2C74BB36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74A9EE-DEC5-489E-9500-964067444F5E}">
      <dsp:nvSpPr>
        <dsp:cNvPr id="0" name=""/>
        <dsp:cNvSpPr/>
      </dsp:nvSpPr>
      <dsp:spPr>
        <a:xfrm>
          <a:off x="762745" y="1491855"/>
          <a:ext cx="753046" cy="7530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4CB849-D741-457D-97CC-A5307FE724DE}">
      <dsp:nvSpPr>
        <dsp:cNvPr id="0" name=""/>
        <dsp:cNvSpPr/>
      </dsp:nvSpPr>
      <dsp:spPr>
        <a:xfrm>
          <a:off x="1281" y="2528814"/>
          <a:ext cx="2275975" cy="711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Mute/Unmute</a:t>
          </a:r>
        </a:p>
      </dsp:txBody>
      <dsp:txXfrm>
        <a:off x="1281" y="2528814"/>
        <a:ext cx="2275975" cy="711210"/>
      </dsp:txXfrm>
    </dsp:sp>
    <dsp:sp modelId="{C0FFF478-07B4-459D-AD9A-262CC348FE54}">
      <dsp:nvSpPr>
        <dsp:cNvPr id="0" name=""/>
        <dsp:cNvSpPr/>
      </dsp:nvSpPr>
      <dsp:spPr>
        <a:xfrm>
          <a:off x="3030303" y="1491855"/>
          <a:ext cx="753046" cy="75304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08CC25-2EE4-453A-86DC-039DD9A1C6F1}">
      <dsp:nvSpPr>
        <dsp:cNvPr id="0" name=""/>
        <dsp:cNvSpPr/>
      </dsp:nvSpPr>
      <dsp:spPr>
        <a:xfrm>
          <a:off x="2570108" y="2528814"/>
          <a:ext cx="1673437" cy="711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Cameras</a:t>
          </a:r>
        </a:p>
      </dsp:txBody>
      <dsp:txXfrm>
        <a:off x="2570108" y="2528814"/>
        <a:ext cx="1673437" cy="711210"/>
      </dsp:txXfrm>
    </dsp:sp>
    <dsp:sp modelId="{252610C8-F269-4541-80D3-A3ACD86AD109}">
      <dsp:nvSpPr>
        <dsp:cNvPr id="0" name=""/>
        <dsp:cNvSpPr/>
      </dsp:nvSpPr>
      <dsp:spPr>
        <a:xfrm>
          <a:off x="5283947" y="1491855"/>
          <a:ext cx="753046" cy="75304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1DB504-D538-4025-A07D-EAD923C92304}">
      <dsp:nvSpPr>
        <dsp:cNvPr id="0" name=""/>
        <dsp:cNvSpPr/>
      </dsp:nvSpPr>
      <dsp:spPr>
        <a:xfrm>
          <a:off x="4536397" y="2528814"/>
          <a:ext cx="2248146" cy="711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Chat, Participant, and Polling panels</a:t>
          </a:r>
        </a:p>
      </dsp:txBody>
      <dsp:txXfrm>
        <a:off x="4536397" y="2528814"/>
        <a:ext cx="2248146" cy="711210"/>
      </dsp:txXfrm>
    </dsp:sp>
    <dsp:sp modelId="{E736ADE9-BBCA-4607-857F-50DA537F0665}">
      <dsp:nvSpPr>
        <dsp:cNvPr id="0" name=""/>
        <dsp:cNvSpPr/>
      </dsp:nvSpPr>
      <dsp:spPr>
        <a:xfrm>
          <a:off x="7537590" y="1491855"/>
          <a:ext cx="753046" cy="75304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D036B3-3489-425E-963B-3A4F3210B983}">
      <dsp:nvSpPr>
        <dsp:cNvPr id="0" name=""/>
        <dsp:cNvSpPr/>
      </dsp:nvSpPr>
      <dsp:spPr>
        <a:xfrm>
          <a:off x="7077395" y="2528814"/>
          <a:ext cx="1673437" cy="711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Breakout sessions</a:t>
          </a:r>
        </a:p>
      </dsp:txBody>
      <dsp:txXfrm>
        <a:off x="7077395" y="2528814"/>
        <a:ext cx="1673437" cy="7112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40FB75-648C-4CA3-8380-D476E3A06EC7}">
      <dsp:nvSpPr>
        <dsp:cNvPr id="0" name=""/>
        <dsp:cNvSpPr/>
      </dsp:nvSpPr>
      <dsp:spPr>
        <a:xfrm>
          <a:off x="2578" y="540037"/>
          <a:ext cx="2020125" cy="202012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20000" r="-20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6FF86-2DAC-4CEE-8885-BDA74EE3FFEE}">
      <dsp:nvSpPr>
        <dsp:cNvPr id="0" name=""/>
        <dsp:cNvSpPr/>
      </dsp:nvSpPr>
      <dsp:spPr>
        <a:xfrm>
          <a:off x="288852" y="2045000"/>
          <a:ext cx="2222259" cy="1814537"/>
        </a:xfrm>
        <a:prstGeom prst="roundRect">
          <a:avLst>
            <a:gd name="adj" fmla="val 10000"/>
          </a:avLst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Official Records Act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Create and maintain data</a:t>
          </a:r>
        </a:p>
      </dsp:txBody>
      <dsp:txXfrm>
        <a:off x="341998" y="2098146"/>
        <a:ext cx="2115967" cy="1708245"/>
      </dsp:txXfrm>
    </dsp:sp>
    <dsp:sp modelId="{4E74C7FF-33F3-48FF-A665-EDDE4848F3BD}">
      <dsp:nvSpPr>
        <dsp:cNvPr id="0" name=""/>
        <dsp:cNvSpPr/>
      </dsp:nvSpPr>
      <dsp:spPr>
        <a:xfrm rot="21599399">
          <a:off x="2447198" y="1307108"/>
          <a:ext cx="424494" cy="485408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2447198" y="1404201"/>
        <a:ext cx="297146" cy="291244"/>
      </dsp:txXfrm>
    </dsp:sp>
    <dsp:sp modelId="{7FED9675-931E-43E2-AE1A-D4A9EA34169A}">
      <dsp:nvSpPr>
        <dsp:cNvPr id="0" name=""/>
        <dsp:cNvSpPr/>
      </dsp:nvSpPr>
      <dsp:spPr>
        <a:xfrm>
          <a:off x="3235545" y="539471"/>
          <a:ext cx="2020125" cy="202012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l="-24000" r="-24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CA2283-3435-4AC5-86B3-1A26A0D6CC8D}">
      <dsp:nvSpPr>
        <dsp:cNvPr id="0" name=""/>
        <dsp:cNvSpPr/>
      </dsp:nvSpPr>
      <dsp:spPr>
        <a:xfrm>
          <a:off x="3466457" y="2048253"/>
          <a:ext cx="2216017" cy="1816800"/>
        </a:xfrm>
        <a:prstGeom prst="roundRect">
          <a:avLst>
            <a:gd name="adj" fmla="val 10000"/>
          </a:avLst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Government Data Practices Act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Administer data</a:t>
          </a:r>
        </a:p>
      </dsp:txBody>
      <dsp:txXfrm>
        <a:off x="3519669" y="2101465"/>
        <a:ext cx="2109593" cy="1710376"/>
      </dsp:txXfrm>
    </dsp:sp>
    <dsp:sp modelId="{AF7D5DDF-F93E-4F2F-874B-776830BE8C10}">
      <dsp:nvSpPr>
        <dsp:cNvPr id="0" name=""/>
        <dsp:cNvSpPr/>
      </dsp:nvSpPr>
      <dsp:spPr>
        <a:xfrm rot="21593141">
          <a:off x="5679072" y="1303548"/>
          <a:ext cx="423402" cy="485408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5679072" y="1400757"/>
        <a:ext cx="296381" cy="291244"/>
      </dsp:txXfrm>
    </dsp:sp>
    <dsp:sp modelId="{54F41E48-9B36-43C8-95A4-09A39C898AA4}">
      <dsp:nvSpPr>
        <dsp:cNvPr id="0" name=""/>
        <dsp:cNvSpPr/>
      </dsp:nvSpPr>
      <dsp:spPr>
        <a:xfrm>
          <a:off x="6465391" y="533027"/>
          <a:ext cx="2020125" cy="202012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print"/>
          <a:srcRect/>
          <a:stretch>
            <a:fillRect l="-25000" r="-25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34709E-5984-4956-807A-992B85B6ABB5}">
      <dsp:nvSpPr>
        <dsp:cNvPr id="0" name=""/>
        <dsp:cNvSpPr/>
      </dsp:nvSpPr>
      <dsp:spPr>
        <a:xfrm>
          <a:off x="6687838" y="2048253"/>
          <a:ext cx="2203694" cy="1842577"/>
        </a:xfrm>
        <a:prstGeom prst="roundRect">
          <a:avLst>
            <a:gd name="adj" fmla="val 10000"/>
          </a:avLst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Records Management Statute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Destroy data</a:t>
          </a:r>
        </a:p>
      </dsp:txBody>
      <dsp:txXfrm>
        <a:off x="6741805" y="2102220"/>
        <a:ext cx="2095760" cy="17346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BB0799-E2B3-438D-AE77-8F5DCAF8D0EF}">
      <dsp:nvSpPr>
        <dsp:cNvPr id="0" name=""/>
        <dsp:cNvSpPr/>
      </dsp:nvSpPr>
      <dsp:spPr>
        <a:xfrm>
          <a:off x="1463209" y="0"/>
          <a:ext cx="5212079" cy="5212079"/>
        </a:xfrm>
        <a:prstGeom prst="ellipse">
          <a:avLst/>
        </a:prstGeom>
        <a:solidFill>
          <a:schemeClr val="accent1">
            <a:lumMod val="25000"/>
            <a:lumOff val="75000"/>
          </a:schemeClr>
        </a:solidFill>
        <a:ln w="1079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2">
                  <a:lumMod val="95000"/>
                  <a:lumOff val="5000"/>
                </a:schemeClr>
              </a:solidFill>
            </a:rPr>
            <a:t>Government data</a:t>
          </a:r>
        </a:p>
      </dsp:txBody>
      <dsp:txXfrm>
        <a:off x="2701077" y="390905"/>
        <a:ext cx="2736341" cy="886053"/>
      </dsp:txXfrm>
    </dsp:sp>
    <dsp:sp modelId="{34993723-EDF9-462C-96BE-5AEAEC7631DC}">
      <dsp:nvSpPr>
        <dsp:cNvPr id="0" name=""/>
        <dsp:cNvSpPr/>
      </dsp:nvSpPr>
      <dsp:spPr>
        <a:xfrm>
          <a:off x="2240603" y="1264925"/>
          <a:ext cx="3687728" cy="3741556"/>
        </a:xfrm>
        <a:prstGeom prst="ellipse">
          <a:avLst/>
        </a:prstGeom>
        <a:solidFill>
          <a:schemeClr val="tx1"/>
        </a:solidFill>
        <a:ln w="1079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Official records (Subject to records retention schedule)</a:t>
          </a:r>
        </a:p>
      </dsp:txBody>
      <dsp:txXfrm>
        <a:off x="2780658" y="2200314"/>
        <a:ext cx="2607617" cy="18707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4143958" y="1"/>
            <a:ext cx="3169589" cy="481534"/>
          </a:xfrm>
          <a:prstGeom prst="rect">
            <a:avLst/>
          </a:prstGeom>
        </p:spPr>
        <p:txBody>
          <a:bodyPr vert="horz" lIns="94737" tIns="47368" rIns="94737" bIns="47368" rtlCol="0"/>
          <a:lstStyle>
            <a:lvl1pPr algn="r">
              <a:defRPr sz="1200"/>
            </a:lvl1pPr>
          </a:lstStyle>
          <a:p>
            <a:r>
              <a:rPr lang="en-US"/>
              <a:t>February 2025</a:t>
            </a: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0" tIns="48326" rIns="96650" bIns="48326" rtlCol="0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r>
              <a:rPr lang="en-US"/>
              <a:t>March 2018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0" tIns="48326" rIns="96650" bIns="48326" rtlCol="0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r>
              <a:rPr lang="en-US"/>
              <a:t>February 2025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0" tIns="48326" rIns="96650" bIns="4832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0" tIns="48326" rIns="96650" bIns="48326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0" tIns="48326" rIns="96650" bIns="48326" rtlCol="0" anchor="b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0" tIns="48326" rIns="96650" bIns="48326" rtlCol="0" anchor="b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4646" y="4540179"/>
            <a:ext cx="5717171" cy="371469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48009" y="8960794"/>
            <a:ext cx="3096801" cy="473344"/>
          </a:xfrm>
          <a:prstGeom prst="rect">
            <a:avLst/>
          </a:prstGeom>
        </p:spPr>
        <p:txBody>
          <a:bodyPr/>
          <a:lstStyle/>
          <a:p>
            <a:fld id="{3D4A607A-61EB-429D-9FB0-DEAEE032C854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590963-2053-4EBD-A1CD-F0813DE4493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687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148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9621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5328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0725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1002557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8171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167F0-0840-1348-BFE4-C6298BBC069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0907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1289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8937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6972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82706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82706">
              <a:defRPr/>
            </a:pPr>
            <a:r>
              <a:rPr lang="en-US">
                <a:solidFill>
                  <a:prstClr val="black"/>
                </a:solidFill>
              </a:rPr>
              <a:t>February 2025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82706">
              <a:defRPr/>
            </a:pPr>
            <a:fld id="{F9F08466-AEA7-4FC0-9459-6A32F61DA297}" type="slidenum">
              <a:rPr lang="en-US">
                <a:solidFill>
                  <a:prstClr val="black"/>
                </a:solidFill>
              </a:rPr>
              <a:pPr defTabSz="982706">
                <a:defRPr/>
              </a:pPr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986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0510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5571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6809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4208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4972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22808">
              <a:defRPr/>
            </a:pP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3348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2021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14266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14266">
              <a:defRPr/>
            </a:pPr>
            <a:r>
              <a:rPr lang="en-US">
                <a:solidFill>
                  <a:prstClr val="black"/>
                </a:solidFill>
              </a:rPr>
              <a:t>February 2025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66">
              <a:defRPr/>
            </a:pPr>
            <a:fld id="{F9F08466-AEA7-4FC0-9459-6A32F61DA297}" type="slidenum">
              <a:rPr lang="en-US">
                <a:solidFill>
                  <a:prstClr val="black"/>
                </a:solidFill>
              </a:rPr>
              <a:pPr defTabSz="914266">
                <a:defRPr/>
              </a:pPr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2783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9669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7430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716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327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872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0335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3363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3991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4588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0477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8285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0984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8270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2706">
              <a:defRPr/>
            </a:pPr>
            <a:fld id="{D65733C9-B7E0-4560-9E23-75AE4049F7B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82706">
                <a:defRPr/>
              </a:pPr>
              <a:t>43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23E74F-33BD-4543-BABF-81FDCDAD50B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7801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0255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82706">
              <a:defRPr/>
            </a:pPr>
            <a:fld id="{EF994E05-2F65-4857-A130-DF0CAE61F39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82706">
                <a:defRPr/>
              </a:pPr>
              <a:t>45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82706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February 2025</a:t>
            </a:r>
          </a:p>
        </p:txBody>
      </p:sp>
    </p:spTree>
    <p:extLst>
      <p:ext uri="{BB962C8B-B14F-4D97-AF65-F5344CB8AC3E}">
        <p14:creationId xmlns:p14="http://schemas.microsoft.com/office/powerpoint/2010/main" val="3334523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77944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53424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8266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32199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60966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1485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167F0-0840-1348-BFE4-C6298BBC0698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01376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96A6B-EB9C-6D0F-AD66-57C73E08C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BDC739-B527-4278-3361-79D8432FDB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E3323B-350D-6A72-63A2-726D1E5812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7C9442-F5C6-14DD-062B-DFC79044B8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167F0-0840-1348-BFE4-C6298BBC0698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22792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697F6-F0A6-3726-0744-2AE54A6C1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808AE7-BDB8-B05C-1962-BF95E437E1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90E498-0ABA-0435-05D0-BAC83842BD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B53BC-E8E6-C0E3-5B2A-DC3D152414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167F0-0840-1348-BFE4-C6298BBC0698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24808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D01D0-74FF-4EE2-2CB0-5DCC443E8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4CC594-3536-C1A5-9A9D-7F9A802316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0E7768-7356-D613-4084-B75B332289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4665EA-D556-6B6C-4B19-A0FFCAEA77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167F0-0840-1348-BFE4-C6298BBC0698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03061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726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76348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23321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70833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89123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83502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314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973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3BCC9D-825F-4479-A3DB-DA1F82F88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2183" y="4620250"/>
            <a:ext cx="5850835" cy="3780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DD947-FC27-4FA8-9EBF-4F239B4ACB0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148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807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/>
              <a:t>February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910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5"/>
            <a:ext cx="9144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27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7"/>
            <a:ext cx="9144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0" y="5503407"/>
            <a:ext cx="4940300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750"/>
              </a:spcAft>
              <a:buNone/>
              <a:defRPr sz="1350" baseline="0"/>
            </a:lvl1pPr>
          </a:lstStyle>
          <a:p>
            <a:r>
              <a:rPr lang="en-US" sz="1350" dirty="0" err="1"/>
              <a:t>Firstname</a:t>
            </a:r>
            <a:r>
              <a:rPr lang="en-US" sz="1350" dirty="0"/>
              <a:t> </a:t>
            </a:r>
            <a:r>
              <a:rPr lang="en-US" sz="1350" dirty="0" err="1"/>
              <a:t>Lastname</a:t>
            </a:r>
            <a:r>
              <a:rPr lang="en-US" sz="1350" dirty="0"/>
              <a:t> | Job Title</a:t>
            </a:r>
          </a:p>
          <a:p>
            <a:r>
              <a:rPr lang="en-US" sz="135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65" y="1798682"/>
            <a:ext cx="5796669" cy="91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9144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4262718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514350" indent="-1714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1875">
                <a:solidFill>
                  <a:schemeClr val="bg1"/>
                </a:solidFill>
              </a:defRPr>
            </a:lvl1pPr>
            <a:lvl2pPr marL="857250" indent="-171450">
              <a:lnSpc>
                <a:spcPct val="100000"/>
              </a:lnSpc>
              <a:buClr>
                <a:schemeClr val="accent2"/>
              </a:buClr>
              <a:defRPr sz="1575">
                <a:solidFill>
                  <a:schemeClr val="bg1"/>
                </a:solidFill>
              </a:defRPr>
            </a:lvl2pPr>
            <a:lvl3pPr marL="1200150" indent="-171450">
              <a:lnSpc>
                <a:spcPct val="100000"/>
              </a:lnSpc>
              <a:buClr>
                <a:schemeClr val="accent2"/>
              </a:buClr>
              <a:defRPr sz="1275">
                <a:solidFill>
                  <a:schemeClr val="bg1"/>
                </a:solidFill>
              </a:defRPr>
            </a:lvl3pPr>
            <a:lvl4pPr marL="1543050" indent="-171450">
              <a:lnSpc>
                <a:spcPct val="100000"/>
              </a:lnSpc>
              <a:buClr>
                <a:schemeClr val="accent2"/>
              </a:buClr>
              <a:defRPr sz="1275">
                <a:solidFill>
                  <a:schemeClr val="bg1"/>
                </a:solidFill>
              </a:defRPr>
            </a:lvl4pPr>
            <a:lvl5pPr marL="1885950" indent="-171450">
              <a:lnSpc>
                <a:spcPct val="100000"/>
              </a:lnSpc>
              <a:buClr>
                <a:schemeClr val="accent2"/>
              </a:buClr>
              <a:defRPr sz="12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9144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4262718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514350" indent="-1714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8572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2001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15430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18859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4676215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981899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6290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734632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566173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864515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96056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994398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25939" y="4341161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5"/>
            <a:ext cx="9144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2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7"/>
            <a:ext cx="9144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0" y="5512601"/>
            <a:ext cx="4940300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750"/>
              </a:spcAft>
              <a:buNone/>
              <a:defRPr sz="1350" baseline="0"/>
            </a:lvl1pPr>
          </a:lstStyle>
          <a:p>
            <a:r>
              <a:rPr lang="en-US" sz="1350" dirty="0" err="1"/>
              <a:t>Firstname</a:t>
            </a:r>
            <a:r>
              <a:rPr lang="en-US" sz="1350" dirty="0"/>
              <a:t> </a:t>
            </a:r>
            <a:r>
              <a:rPr lang="en-US" sz="1350" dirty="0" err="1"/>
              <a:t>Lastname</a:t>
            </a:r>
            <a:r>
              <a:rPr lang="en-US" sz="1350" dirty="0"/>
              <a:t> | Job Title</a:t>
            </a:r>
          </a:p>
          <a:p>
            <a:r>
              <a:rPr lang="en-US" sz="135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308" y="1773837"/>
            <a:ext cx="5361384" cy="85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179610" y="1964392"/>
            <a:ext cx="1749143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101919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18406" y="1964392"/>
            <a:ext cx="1738398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534177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050663" y="1964392"/>
            <a:ext cx="1738398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966434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981899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6290" y="4345147"/>
            <a:ext cx="1906858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734632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566173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864515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96056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994398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25939" y="4341161"/>
            <a:ext cx="1906858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67477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4749" y="393936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57413" y="3939362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167477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49854" y="393936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2517" y="3939361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67477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4749" y="393936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57413" y="3939362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167477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49854" y="393936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2517" y="393936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2571730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2571730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2800329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2800330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2800329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2800330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9144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68579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9144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9144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9144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27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9144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524000" y="2233263"/>
            <a:ext cx="6096000" cy="296675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61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9144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4773020"/>
            <a:ext cx="9144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1" y="5041204"/>
            <a:ext cx="4940300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350" baseline="0"/>
            </a:lvl1pPr>
          </a:lstStyle>
          <a:p>
            <a:r>
              <a:rPr lang="en-US" sz="1350" dirty="0" err="1"/>
              <a:t>Firstname</a:t>
            </a:r>
            <a:r>
              <a:rPr lang="en-US" sz="1350" dirty="0"/>
              <a:t> </a:t>
            </a:r>
            <a:r>
              <a:rPr lang="en-US" sz="1350" dirty="0" err="1"/>
              <a:t>Lastname</a:t>
            </a:r>
            <a:r>
              <a:rPr lang="en-US" sz="1350" dirty="0"/>
              <a:t> | Job Title</a:t>
            </a:r>
          </a:p>
          <a:p>
            <a:r>
              <a:rPr lang="en-US" sz="1350" dirty="0"/>
              <a:t>Date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171" y="6138333"/>
            <a:ext cx="4190735" cy="365125"/>
          </a:xfrm>
          <a:prstGeom prst="rect">
            <a:avLst/>
          </a:prstGeom>
        </p:spPr>
        <p:txBody>
          <a:bodyPr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338073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95" y="6164033"/>
            <a:ext cx="2106032" cy="33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524000" y="2233263"/>
            <a:ext cx="6096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128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3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2" y="3211514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6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1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3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2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21" y="1365204"/>
            <a:ext cx="7916772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11923" y="287066"/>
            <a:ext cx="2641445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982" y="3211514"/>
            <a:ext cx="2641387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6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1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628650" y="6356351"/>
            <a:ext cx="10189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7418349" y="6356351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921" y="1365204"/>
            <a:ext cx="7916772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3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2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3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2" y="3211514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639" y="434837"/>
            <a:ext cx="5121496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1" y="691883"/>
            <a:ext cx="4725590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3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2" y="3211514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6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1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21" y="1365204"/>
            <a:ext cx="7916772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3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2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650165" y="601818"/>
            <a:ext cx="78867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40802" y="1438508"/>
            <a:ext cx="7116184" cy="2219093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375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0802" y="4126417"/>
            <a:ext cx="7116184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650165" y="601818"/>
            <a:ext cx="78867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040802" y="1438508"/>
            <a:ext cx="7116184" cy="2219093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375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0802" y="4126417"/>
            <a:ext cx="7116184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628650" y="1335089"/>
            <a:ext cx="7886700" cy="48418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799644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9968" y="685800"/>
            <a:ext cx="41148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1756172" algn="l"/>
                <a:tab pos="2827735" algn="l"/>
              </a:tabLst>
              <a:defRPr sz="412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90298" y="912530"/>
            <a:ext cx="3496041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337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58612" y="524007"/>
            <a:ext cx="1616475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75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38251" y="3581845"/>
            <a:ext cx="1978484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75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24607" y="1609867"/>
            <a:ext cx="5694788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750"/>
              </a:spcAft>
              <a:tabLst>
                <a:tab pos="2827735" algn="l"/>
              </a:tabLst>
              <a:defRPr sz="52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389686"/>
            <a:ext cx="7886700" cy="1340989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0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6"/>
            <a:ext cx="9144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0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edit background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389686"/>
            <a:ext cx="7886700" cy="1340989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0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8104" y="624469"/>
            <a:ext cx="3898746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45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54099" y="0"/>
            <a:ext cx="2989660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0000" i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473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8104" y="624469"/>
            <a:ext cx="3898746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45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54099" y="0"/>
            <a:ext cx="2989660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0000" i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116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212734"/>
            <a:ext cx="7886700" cy="1472163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684897"/>
            <a:ext cx="78867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879" y="595566"/>
            <a:ext cx="2900940" cy="46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638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9144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521123"/>
            <a:ext cx="78867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470" y="595566"/>
            <a:ext cx="2900940" cy="46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5"/>
            <a:ext cx="9144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7"/>
            <a:ext cx="9144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1" y="5644884"/>
            <a:ext cx="4940300" cy="440970"/>
          </a:xfrm>
        </p:spPr>
        <p:txBody>
          <a:bodyPr>
            <a:normAutofit/>
          </a:bodyPr>
          <a:lstStyle>
            <a:lvl1pPr marL="0" indent="0" algn="ctr">
              <a:buNone/>
              <a:defRPr sz="1350" baseline="0"/>
            </a:lvl1pPr>
          </a:lstStyle>
          <a:p>
            <a:r>
              <a:rPr lang="en-US" sz="1350" dirty="0" err="1"/>
              <a:t>Firstname</a:t>
            </a:r>
            <a:r>
              <a:rPr lang="en-US" sz="1350" dirty="0"/>
              <a:t> </a:t>
            </a:r>
            <a:r>
              <a:rPr lang="en-US" sz="1350" dirty="0" err="1"/>
              <a:t>Lastname</a:t>
            </a:r>
            <a:r>
              <a:rPr lang="en-US" sz="1350" dirty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9144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879" y="360302"/>
            <a:ext cx="2900940" cy="46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B7911-4F7D-45DC-B30D-9D0766F7AAD1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37C41-5660-4BCC-B5B9-8C8351DAF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057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5281"/>
            <a:ext cx="7886700" cy="4841682"/>
          </a:xfrm>
          <a:solidFill>
            <a:schemeClr val="bg1"/>
          </a:solidFill>
        </p:spPr>
        <p:txBody>
          <a:bodyPr lIns="228600" tIns="548640" rIns="274320"/>
          <a:lstStyle>
            <a:lvl1pPr marL="257175" indent="-257175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75"/>
            </a:lvl1pPr>
            <a:lvl2pPr marL="600075" indent="-257175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575"/>
            </a:lvl2pPr>
            <a:lvl3pPr marL="900113" indent="-214313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/>
            </a:lvl3pPr>
            <a:lvl4pPr marL="1243013" indent="-214313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/>
            </a:lvl4pPr>
            <a:lvl5pPr marL="1585913" indent="-214313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9" r:id="rId2"/>
    <p:sldLayoutId id="2147483787" r:id="rId3"/>
    <p:sldLayoutId id="2147483795" r:id="rId4"/>
    <p:sldLayoutId id="2147483711" r:id="rId5"/>
    <p:sldLayoutId id="2147483712" r:id="rId6"/>
    <p:sldLayoutId id="2147483790" r:id="rId7"/>
    <p:sldLayoutId id="2147483789" r:id="rId8"/>
    <p:sldLayoutId id="2147483714" r:id="rId9"/>
    <p:sldLayoutId id="2147483738" r:id="rId10"/>
    <p:sldLayoutId id="2147483739" r:id="rId11"/>
    <p:sldLayoutId id="2147483780" r:id="rId12"/>
    <p:sldLayoutId id="2147483773" r:id="rId13"/>
    <p:sldLayoutId id="2147483800" r:id="rId14"/>
    <p:sldLayoutId id="2147483688" r:id="rId15"/>
    <p:sldLayoutId id="2147483801" r:id="rId16"/>
    <p:sldLayoutId id="2147483802" r:id="rId17"/>
    <p:sldLayoutId id="2147483803" r:id="rId18"/>
    <p:sldLayoutId id="2147483744" r:id="rId19"/>
    <p:sldLayoutId id="2147483793" r:id="rId20"/>
    <p:sldLayoutId id="2147483772" r:id="rId21"/>
    <p:sldLayoutId id="2147483767" r:id="rId22"/>
    <p:sldLayoutId id="2147483769" r:id="rId23"/>
    <p:sldLayoutId id="2147483771" r:id="rId24"/>
    <p:sldLayoutId id="2147483770" r:id="rId25"/>
    <p:sldLayoutId id="2147483732" r:id="rId26"/>
    <p:sldLayoutId id="2147483794" r:id="rId27"/>
    <p:sldLayoutId id="2147483733" r:id="rId28"/>
    <p:sldLayoutId id="2147483747" r:id="rId29"/>
    <p:sldLayoutId id="2147483818" r:id="rId30"/>
    <p:sldLayoutId id="2147483805" r:id="rId31"/>
    <p:sldLayoutId id="2147483806" r:id="rId32"/>
    <p:sldLayoutId id="2147483750" r:id="rId33"/>
    <p:sldLayoutId id="2147483765" r:id="rId34"/>
    <p:sldLayoutId id="2147483781" r:id="rId35"/>
    <p:sldLayoutId id="2147483809" r:id="rId36"/>
    <p:sldLayoutId id="2147483808" r:id="rId37"/>
    <p:sldLayoutId id="2147483807" r:id="rId38"/>
    <p:sldLayoutId id="2147483819" r:id="rId39"/>
    <p:sldLayoutId id="2147483754" r:id="rId40"/>
    <p:sldLayoutId id="2147483755" r:id="rId41"/>
    <p:sldLayoutId id="2147483759" r:id="rId42"/>
    <p:sldLayoutId id="2147483753" r:id="rId43"/>
    <p:sldLayoutId id="2147483763" r:id="rId44"/>
    <p:sldLayoutId id="2147483762" r:id="rId45"/>
    <p:sldLayoutId id="2147483758" r:id="rId46"/>
    <p:sldLayoutId id="2147483756" r:id="rId47"/>
    <p:sldLayoutId id="2147483798" r:id="rId48"/>
    <p:sldLayoutId id="2147483797" r:id="rId49"/>
    <p:sldLayoutId id="2147483820" r:id="rId50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575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n.gov/admin/data-practices/opinions/library/opinions-library.jsp?id=36-267561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nhs.org/preservation/state-archives" TargetMode="External"/><Relationship Id="rId7" Type="http://schemas.openxmlformats.org/officeDocument/2006/relationships/image" Target="../media/image29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mn.gov/admin/data-practices/opinions/library/opinions-library.jsp?id=36-267720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ditor.leg.state.mn.us/sreview/reporting-guide.htm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n.gov/admin/data-practice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mn.gov/admin/data-practices/data/rules/policies/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.dpo@state.mn.us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9.xml"/><Relationship Id="rId4" Type="http://schemas.openxmlformats.org/officeDocument/2006/relationships/hyperlink" Target="https://mn.gov/admin/data-practices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>
            <a:extLst>
              <a:ext uri="{FF2B5EF4-FFF2-40B4-BE49-F238E27FC236}">
                <a16:creationId xmlns:a16="http://schemas.microsoft.com/office/drawing/2014/main" id="{794C922F-B7FA-414F-AAF8-E858B680CAC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2841" y="775207"/>
            <a:ext cx="4429159" cy="4338918"/>
          </a:xfrm>
          <a:prstGeom prst="ellipse">
            <a:avLst/>
          </a:prstGeom>
          <a:solidFill>
            <a:schemeClr val="tx1"/>
          </a:solidFill>
          <a:ln w="38100">
            <a:solidFill>
              <a:srgbClr val="78BE21"/>
            </a:solidFill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-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Welcome to Introduction to Data Practices Policies and Procedures.</a:t>
            </a:r>
            <a:br>
              <a:rPr kumimoji="0" lang="en-US" sz="3200" b="0" i="0" u="none" strike="noStrike" kern="1200" cap="none" spc="-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endParaRPr kumimoji="0" lang="en-US" sz="3200" b="0" i="0" u="none" strike="noStrike" kern="1200" cap="none" spc="-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We will begin shortly.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313176"/>
            <a:ext cx="442915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400" dirty="0"/>
              <a:t>Please mute yourself, turn on your camera, and say “Hi” in the Chat Panel to let us know you are here. </a:t>
            </a:r>
          </a:p>
          <a:p>
            <a:endParaRPr lang="en-US" sz="2400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400" dirty="0"/>
              <a:t>If you are an attorney and would like CLE credits, please enter your attorney ID # into the chat panel as well.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Camera and mute buttons are in the Participant Panel next to your name and at the bottom of the presentation screen.</a:t>
            </a:r>
          </a:p>
        </p:txBody>
      </p:sp>
      <p:pic>
        <p:nvPicPr>
          <p:cNvPr id="3" name="Picture 2" descr="Department of Administration logo. The letters MN with the words Department of Administration to the right of the letters.">
            <a:extLst>
              <a:ext uri="{FF2B5EF4-FFF2-40B4-BE49-F238E27FC236}">
                <a16:creationId xmlns:a16="http://schemas.microsoft.com/office/drawing/2014/main" id="{D49D2F7D-432E-4997-88FD-FD002C9831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646" y="5881713"/>
            <a:ext cx="2429236" cy="51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688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0"/>
            <a:ext cx="9144000" cy="123825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	Minnesota Government Data Practices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</a:pPr>
            <a:r>
              <a:rPr lang="en-US" sz="3200" dirty="0"/>
              <a:t>Minnesota Statutes, Chapter 13</a:t>
            </a:r>
          </a:p>
          <a:p>
            <a:pPr marL="914400" lvl="1" indent="-45720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Presumes government data are public</a:t>
            </a:r>
          </a:p>
          <a:p>
            <a:pPr marL="914400" lvl="1" indent="-45720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Classifies data that are not public</a:t>
            </a:r>
          </a:p>
          <a:p>
            <a:pPr marL="914400" lvl="1" indent="-45720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Provides rights for the public and data subjects</a:t>
            </a:r>
          </a:p>
          <a:p>
            <a:pPr marL="914400" lvl="1" indent="-45720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Requires that data on individuals be accurate, complete, current, and secure</a:t>
            </a:r>
          </a:p>
          <a:p>
            <a:pPr marL="342900" lvl="0" indent="-34290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</a:pPr>
            <a:r>
              <a:rPr lang="en-US" sz="3200" dirty="0"/>
              <a:t>Minnesota Rules, Chapter 1205</a:t>
            </a:r>
          </a:p>
          <a:p>
            <a:pPr marL="342900" lvl="1" indent="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None/>
            </a:pPr>
            <a:r>
              <a:rPr lang="en-US" sz="2000" dirty="0"/>
              <a:t>*Note: We are updating these rules!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362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0"/>
            <a:ext cx="9144000" cy="123825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	Minnesota Government Data Practices Act 	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</a:pPr>
            <a:r>
              <a:rPr lang="en-US" sz="3200" dirty="0"/>
              <a:t>Applies to statewide agencies, statewide systems, and political subdivisions</a:t>
            </a:r>
          </a:p>
          <a:p>
            <a:pPr marL="342900" lvl="0" indent="-34290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</a:pPr>
            <a:r>
              <a:rPr lang="en-US" sz="3200" dirty="0"/>
              <a:t>Does not apply to the legislative or judicial branches </a:t>
            </a:r>
          </a:p>
          <a:p>
            <a:pPr marL="342900" lvl="1" indent="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None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(Minn. Stat. § 13.02, subd. 7a, Minn. Stat. § 13.90)</a:t>
            </a:r>
            <a:endParaRPr lang="en-US" sz="2000" dirty="0"/>
          </a:p>
          <a:p>
            <a:pPr marL="342900" lvl="0" indent="-34290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</a:pPr>
            <a:r>
              <a:rPr lang="en-US" sz="3200" dirty="0"/>
              <a:t>Does not apply to townships outside the metro area </a:t>
            </a:r>
          </a:p>
          <a:p>
            <a:pPr marL="342900" lvl="1" indent="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None/>
            </a:pPr>
            <a:r>
              <a:rPr lang="en-US" sz="2000" dirty="0"/>
              <a:t>(Minn. Stat. § 13.02, subd. 11; Minn Stat. § 473.121, subd. 2)</a:t>
            </a:r>
          </a:p>
        </p:txBody>
      </p:sp>
    </p:spTree>
    <p:extLst>
      <p:ext uri="{BB962C8B-B14F-4D97-AF65-F5344CB8AC3E}">
        <p14:creationId xmlns:p14="http://schemas.microsoft.com/office/powerpoint/2010/main" val="3328541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	Government data defined</a:t>
            </a:r>
          </a:p>
        </p:txBody>
      </p:sp>
      <p:sp>
        <p:nvSpPr>
          <p:cNvPr id="9" name="Subtitle 2"/>
          <p:cNvSpPr>
            <a:spLocks noGrp="1"/>
          </p:cNvSpPr>
          <p:nvPr>
            <p:ph idx="1"/>
          </p:nvPr>
        </p:nvSpPr>
        <p:spPr>
          <a:xfrm>
            <a:off x="397041" y="1503946"/>
            <a:ext cx="8082671" cy="2776375"/>
          </a:xfrm>
        </p:spPr>
        <p:txBody>
          <a:bodyPr anchor="ctr">
            <a:normAutofit/>
          </a:bodyPr>
          <a:lstStyle/>
          <a:p>
            <a:pPr marL="0" indent="0">
              <a:buClr>
                <a:srgbClr val="0054A6"/>
              </a:buClr>
              <a:buNone/>
            </a:pPr>
            <a:r>
              <a:rPr lang="en-US" sz="2800" dirty="0"/>
              <a:t>“All data collected, created, received, maintained or disseminated by any government entity regardless of its physical form, storage media or conditions of use.”</a:t>
            </a:r>
          </a:p>
          <a:p>
            <a:pPr>
              <a:buClr>
                <a:srgbClr val="0054A6"/>
              </a:buClr>
              <a:buNone/>
            </a:pPr>
            <a:r>
              <a:rPr lang="en-US" sz="2800" dirty="0"/>
              <a:t>	(Minn. Stat. § 13.02, </a:t>
            </a:r>
            <a:r>
              <a:rPr lang="en-US" sz="2800" dirty="0" err="1"/>
              <a:t>subd</a:t>
            </a:r>
            <a:r>
              <a:rPr lang="en-US" sz="2800" dirty="0"/>
              <a:t>. 7)</a:t>
            </a:r>
          </a:p>
        </p:txBody>
      </p:sp>
      <p:pic>
        <p:nvPicPr>
          <p:cNvPr id="5" name="Picture 4" descr="paper fil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282872"/>
            <a:ext cx="1604185" cy="1207294"/>
          </a:xfrm>
          <a:prstGeom prst="rect">
            <a:avLst/>
          </a:prstGeom>
        </p:spPr>
      </p:pic>
      <p:pic>
        <p:nvPicPr>
          <p:cNvPr id="13" name="Picture 12" descr="CD-ROM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837" y="4282872"/>
            <a:ext cx="1483241" cy="1207294"/>
          </a:xfrm>
          <a:prstGeom prst="rect">
            <a:avLst/>
          </a:prstGeom>
        </p:spPr>
      </p:pic>
      <p:pic>
        <p:nvPicPr>
          <p:cNvPr id="15" name="Picture 14" descr="security camera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079" y="4282871"/>
            <a:ext cx="1595369" cy="1207294"/>
          </a:xfrm>
          <a:prstGeom prst="rect">
            <a:avLst/>
          </a:prstGeom>
        </p:spPr>
      </p:pic>
      <p:pic>
        <p:nvPicPr>
          <p:cNvPr id="16" name="Picture 15" descr="email inbox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447" y="4282872"/>
            <a:ext cx="1495451" cy="1209842"/>
          </a:xfrm>
          <a:prstGeom prst="rect">
            <a:avLst/>
          </a:prstGeom>
          <a:gradFill>
            <a:gsLst>
              <a:gs pos="0">
                <a:schemeClr val="accent1">
                  <a:alpha val="11000"/>
                  <a:lumMod val="0"/>
                  <a:lumOff val="10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27000">
              <a:schemeClr val="accent1">
                <a:alpha val="0"/>
              </a:schemeClr>
            </a:glow>
          </a:effectLst>
        </p:spPr>
      </p:pic>
      <p:pic>
        <p:nvPicPr>
          <p:cNvPr id="14" name="Picture 13" descr="satellite photo of land with a river and building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899" y="4282872"/>
            <a:ext cx="1672814" cy="120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215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DA179-A9A0-B676-79DF-0EDB8EFAD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/>
              <a:t>Exception: Personal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4A839-19AC-F5F6-217F-68CDB5704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“Personal data” is not government data and not subject to the Data Practices Act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hlinkClick r:id="rId3"/>
              </a:rPr>
              <a:t>AO 01-075</a:t>
            </a:r>
            <a:r>
              <a:rPr lang="en-US" sz="2400" dirty="0"/>
              <a:t>: data maintained by a government entity may be personal data, rather than government data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What constitutes “personal data” depends on what the entity has authorized for personal use </a:t>
            </a:r>
          </a:p>
          <a:p>
            <a:pPr marL="342900" lvl="1" indent="0">
              <a:buNone/>
            </a:pPr>
            <a:r>
              <a:rPr lang="en-US" sz="2400" dirty="0"/>
              <a:t>	-incidental use policy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Not government data because the employee did not create the data in their capacity as a government employee</a:t>
            </a:r>
          </a:p>
          <a:p>
            <a:pPr marL="3429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473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	Other data practices related laws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771" y="1612996"/>
            <a:ext cx="6311578" cy="5137483"/>
          </a:xfrm>
        </p:spPr>
        <p:txBody>
          <a:bodyPr anchor="ctr">
            <a:normAutofit/>
          </a:bodyPr>
          <a:lstStyle/>
          <a:p>
            <a:pPr marL="342900" lvl="2" indent="-34290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</a:pPr>
            <a:r>
              <a:rPr lang="en-US" sz="2800" b="1" dirty="0"/>
              <a:t>Official Records Act </a:t>
            </a:r>
            <a:br>
              <a:rPr lang="en-US" sz="3200" b="1" dirty="0"/>
            </a:br>
            <a:r>
              <a:rPr lang="en-US" sz="2400" dirty="0"/>
              <a:t>(Minn. Stat. § 15.17)</a:t>
            </a:r>
          </a:p>
          <a:p>
            <a:pPr marL="742950" lvl="1" indent="-28575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600" dirty="0"/>
              <a:t>Make and preserve all records necessary to a full and accurate knowledge of official activities</a:t>
            </a:r>
          </a:p>
          <a:p>
            <a:pPr marL="742950" lvl="1" indent="-28575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SzPct val="75000"/>
              <a:buFont typeface="Wingdings" panose="05000000000000000000" pitchFamily="2" charset="2"/>
              <a:buChar char="§"/>
            </a:pPr>
            <a:endParaRPr lang="en-US" sz="1400" dirty="0"/>
          </a:p>
          <a:p>
            <a:pPr marL="342900" lvl="2" indent="-34290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</a:pPr>
            <a:r>
              <a:rPr lang="en-US" sz="2800" b="1" dirty="0"/>
              <a:t>Records Management Statute</a:t>
            </a:r>
            <a:r>
              <a:rPr lang="en-US" sz="3200" b="1" dirty="0"/>
              <a:t> </a:t>
            </a:r>
            <a:br>
              <a:rPr lang="en-US" sz="3200" b="1" dirty="0"/>
            </a:br>
            <a:r>
              <a:rPr lang="en-US" sz="2400" dirty="0"/>
              <a:t>(Minn. Stat. § 138.17)</a:t>
            </a:r>
          </a:p>
          <a:p>
            <a:pPr marL="742950" lvl="1" indent="-28575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2600" dirty="0"/>
              <a:t>Records retention schedules and records disposition panel</a:t>
            </a:r>
          </a:p>
          <a:p>
            <a:pPr marL="742950" lvl="1" indent="-28575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en-US" sz="2600" dirty="0"/>
              <a:t>MN State Archives website: </a:t>
            </a:r>
            <a:r>
              <a:rPr lang="en-US" altLang="en-US" sz="2000" dirty="0">
                <a:hlinkClick r:id="rId3"/>
              </a:rPr>
              <a:t>https://www.mnhs.org/preservation/state-archives</a:t>
            </a:r>
            <a:r>
              <a:rPr lang="en-US" altLang="en-US" sz="20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Graphic 3" descr="Filing Box Archive with solid fill">
            <a:extLst>
              <a:ext uri="{FF2B5EF4-FFF2-40B4-BE49-F238E27FC236}">
                <a16:creationId xmlns:a16="http://schemas.microsoft.com/office/drawing/2014/main" id="{F83D02F9-731E-363F-40F0-ABC7427D11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35789" y="1908874"/>
            <a:ext cx="1520126" cy="1520126"/>
          </a:xfrm>
          <a:prstGeom prst="rect">
            <a:avLst/>
          </a:prstGeom>
        </p:spPr>
      </p:pic>
      <p:pic>
        <p:nvPicPr>
          <p:cNvPr id="7" name="Graphic 6" descr="Garbage with solid fill">
            <a:extLst>
              <a:ext uri="{FF2B5EF4-FFF2-40B4-BE49-F238E27FC236}">
                <a16:creationId xmlns:a16="http://schemas.microsoft.com/office/drawing/2014/main" id="{321F4CD2-C16D-19D8-D4C5-3E2A7AE63C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35789" y="4329676"/>
            <a:ext cx="1520126" cy="152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7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ABB1B-4120-E749-7B31-DB278432E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Lifecycle of government data</a:t>
            </a:r>
            <a:endParaRPr lang="en-US" sz="3600" dirty="0"/>
          </a:p>
        </p:txBody>
      </p:sp>
      <p:graphicFrame>
        <p:nvGraphicFramePr>
          <p:cNvPr id="5" name="Content Placeholder 4" descr="A process flow that includes three pictures. The first picture is of paper and illustrates the Official Records Act, the second picture is someone at a filing cabinet and illustrates the Government Data Practices Act, and the third picture is a paper shredder and illustrates the Records Management Statute. ">
            <a:extLst>
              <a:ext uri="{FF2B5EF4-FFF2-40B4-BE49-F238E27FC236}">
                <a16:creationId xmlns:a16="http://schemas.microsoft.com/office/drawing/2014/main" id="{AD3880BB-ADA7-1410-F576-493E9F9A32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8080143"/>
              </p:ext>
            </p:extLst>
          </p:nvPr>
        </p:nvGraphicFramePr>
        <p:xfrm>
          <a:off x="117631" y="1937318"/>
          <a:ext cx="8908738" cy="4209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8168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0"/>
            <a:ext cx="9144000" cy="123825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	Official records vs. government data</a:t>
            </a:r>
          </a:p>
        </p:txBody>
      </p:sp>
      <p:graphicFrame>
        <p:nvGraphicFramePr>
          <p:cNvPr id="4" name="Content Placeholder 3" descr="Venn diagram depicting official records as a subset of government data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8381740"/>
              </p:ext>
            </p:extLst>
          </p:nvPr>
        </p:nvGraphicFramePr>
        <p:xfrm>
          <a:off x="563563" y="1524000"/>
          <a:ext cx="8229917" cy="5212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9055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0"/>
            <a:ext cx="9144000" cy="123825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	What do you think? (#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None/>
            </a:pPr>
            <a:r>
              <a:rPr lang="en-US" sz="3200" dirty="0"/>
              <a:t>You have three versions of a report from last year, including the final report.</a:t>
            </a:r>
          </a:p>
          <a:p>
            <a:pPr marL="342900" lvl="0" indent="-34290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</a:pPr>
            <a:endParaRPr lang="en-US" sz="1200" dirty="0"/>
          </a:p>
          <a:p>
            <a:pPr marL="914400" lvl="1" indent="-45720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</a:pPr>
            <a:r>
              <a:rPr lang="en-US" sz="2800" dirty="0"/>
              <a:t>What is the official record?</a:t>
            </a:r>
            <a:br>
              <a:rPr lang="en-US" sz="2800" dirty="0"/>
            </a:br>
            <a:endParaRPr lang="en-US" sz="2800" dirty="0"/>
          </a:p>
          <a:p>
            <a:pPr marL="914400" lvl="1" indent="-45720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</a:pPr>
            <a:r>
              <a:rPr lang="en-US" sz="2800" dirty="0"/>
              <a:t>Are all the drafts government data?</a:t>
            </a:r>
          </a:p>
          <a:p>
            <a:pPr marL="1257300" lvl="2" indent="-34290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</a:pPr>
            <a:endParaRPr lang="en-US" sz="2400" dirty="0"/>
          </a:p>
          <a:p>
            <a:pPr marL="914400" lvl="1" indent="-45720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</a:pPr>
            <a:r>
              <a:rPr lang="en-US" sz="2800" dirty="0"/>
              <a:t>Can you destroy the drafts?</a:t>
            </a:r>
          </a:p>
          <a:p>
            <a:pPr marL="914400" lvl="2" indent="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None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409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0"/>
            <a:ext cx="9144000" cy="123825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	What do you think? (#1) 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None/>
            </a:pPr>
            <a:r>
              <a:rPr lang="en-US" sz="3200" dirty="0"/>
              <a:t>You have three versions of a report from last year, including the final report.</a:t>
            </a:r>
          </a:p>
          <a:p>
            <a:pPr marL="342900" lvl="0" indent="-34290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</a:pPr>
            <a:endParaRPr lang="en-US" sz="1200" dirty="0"/>
          </a:p>
          <a:p>
            <a:pPr marL="914400" lvl="1" indent="-45720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</a:pPr>
            <a:r>
              <a:rPr lang="en-US" sz="2800" dirty="0"/>
              <a:t>What is the official record?</a:t>
            </a:r>
          </a:p>
          <a:p>
            <a:pPr marL="1257300" lvl="2" indent="-34290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Font typeface="Wingdings" panose="05000000000000000000" pitchFamily="2" charset="2"/>
              <a:buChar char="Ø"/>
            </a:pPr>
            <a:r>
              <a:rPr lang="en-US" sz="2400" b="1" dirty="0"/>
              <a:t>Final report (exceptions)</a:t>
            </a:r>
          </a:p>
          <a:p>
            <a:pPr marL="914400" lvl="1" indent="-45720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</a:pPr>
            <a:r>
              <a:rPr lang="en-US" sz="2800" dirty="0"/>
              <a:t>Are all the drafts government data?</a:t>
            </a:r>
          </a:p>
          <a:p>
            <a:pPr marL="1257300" lvl="2" indent="-34290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Font typeface="Wingdings" panose="05000000000000000000" pitchFamily="2" charset="2"/>
              <a:buChar char="Ø"/>
            </a:pPr>
            <a:r>
              <a:rPr lang="en-US" sz="2400" b="1" dirty="0"/>
              <a:t>Yes</a:t>
            </a:r>
          </a:p>
          <a:p>
            <a:pPr marL="914400" lvl="1" indent="-45720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</a:pPr>
            <a:r>
              <a:rPr lang="en-US" sz="2800" dirty="0"/>
              <a:t>Can you destroy the drafts?</a:t>
            </a:r>
          </a:p>
          <a:p>
            <a:pPr marL="1257300" lvl="2" indent="-34290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Font typeface="Wingdings" panose="05000000000000000000" pitchFamily="2" charset="2"/>
              <a:buChar char="Ø"/>
            </a:pPr>
            <a:r>
              <a:rPr lang="en-US" sz="2400" b="1" dirty="0"/>
              <a:t>Yes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754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ltGray">
          <a:xfrm>
            <a:off x="38101" y="194275"/>
            <a:ext cx="8001000" cy="838201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	Maintaining government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501" y="1725141"/>
            <a:ext cx="8213899" cy="4351338"/>
          </a:xfrm>
        </p:spPr>
        <p:txBody>
          <a:bodyPr>
            <a:normAutofit/>
          </a:bodyPr>
          <a:lstStyle/>
          <a:p>
            <a:r>
              <a:rPr lang="en-US" sz="2400" dirty="0"/>
              <a:t>No requirement to maintain data in a particular format or organization system; however,</a:t>
            </a:r>
          </a:p>
          <a:p>
            <a:pPr marL="342900" lvl="1" indent="0">
              <a:buNone/>
            </a:pPr>
            <a:r>
              <a:rPr lang="en-US" sz="2400" b="1" dirty="0"/>
              <a:t>Data must be “easily accessible for convenient use”</a:t>
            </a:r>
          </a:p>
        </p:txBody>
      </p:sp>
      <p:pic>
        <p:nvPicPr>
          <p:cNvPr id="8" name="Picture 6" descr="messy file cabinet" title="Files">
            <a:extLst>
              <a:ext uri="{FF2B5EF4-FFF2-40B4-BE49-F238E27FC236}">
                <a16:creationId xmlns:a16="http://schemas.microsoft.com/office/drawing/2014/main" id="{C29C494D-9ACE-43D1-80B9-F8DFC6997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3765" y="3292343"/>
            <a:ext cx="1921337" cy="278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email inbox">
            <a:extLst>
              <a:ext uri="{FF2B5EF4-FFF2-40B4-BE49-F238E27FC236}">
                <a16:creationId xmlns:a16="http://schemas.microsoft.com/office/drawing/2014/main" id="{428C2AB7-6779-D876-A8ED-D145CA9137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3429000"/>
            <a:ext cx="3101632" cy="2509266"/>
          </a:xfrm>
          <a:prstGeom prst="rect">
            <a:avLst/>
          </a:prstGeom>
          <a:gradFill>
            <a:gsLst>
              <a:gs pos="0">
                <a:schemeClr val="accent1">
                  <a:alpha val="11000"/>
                  <a:lumMod val="0"/>
                  <a:lumOff val="10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27000">
              <a:schemeClr val="accent1">
                <a:alpha val="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11718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Introduction to Data Practices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Data Practices Office</a:t>
            </a:r>
          </a:p>
          <a:p>
            <a:r>
              <a:rPr lang="en-US" sz="2200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4178057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5018B-4A90-ECD6-CC33-DE0F3F470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/>
              <a:t>Government data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85074-57AC-0A36-D82D-80B7BCDB527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Data on Individuals</a:t>
            </a:r>
          </a:p>
          <a:p>
            <a:pPr marL="0" indent="0">
              <a:buNone/>
            </a:pPr>
            <a:r>
              <a:rPr lang="en-US" sz="2400" dirty="0"/>
              <a:t>Data that identify someone</a:t>
            </a:r>
          </a:p>
          <a:p>
            <a:r>
              <a:rPr lang="en-US" sz="2400" dirty="0"/>
              <a:t>Employee’s telephone number</a:t>
            </a:r>
          </a:p>
          <a:p>
            <a:r>
              <a:rPr lang="en-US" sz="2400" dirty="0"/>
              <a:t>Name and address of adult arrestee</a:t>
            </a:r>
          </a:p>
          <a:p>
            <a:r>
              <a:rPr lang="en-US" sz="2400" dirty="0"/>
              <a:t>Athlete of the week photograph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4F2D9A-9F77-1F46-527F-4A1DC5D51B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Data not on Individuals</a:t>
            </a:r>
          </a:p>
          <a:p>
            <a:pPr marL="0" indent="0">
              <a:buNone/>
            </a:pPr>
            <a:r>
              <a:rPr lang="en-US" sz="2400" dirty="0"/>
              <a:t>Data that do not identify someone</a:t>
            </a:r>
          </a:p>
          <a:p>
            <a:r>
              <a:rPr lang="en-US" sz="2400" dirty="0"/>
              <a:t>Makes and models of fleet trucks</a:t>
            </a:r>
          </a:p>
          <a:p>
            <a:r>
              <a:rPr lang="en-US" sz="2400" dirty="0"/>
              <a:t>Names of companies that are preferred vendors</a:t>
            </a:r>
          </a:p>
          <a:p>
            <a:r>
              <a:rPr lang="en-US" sz="2400" dirty="0"/>
              <a:t>List of government websites</a:t>
            </a:r>
          </a:p>
        </p:txBody>
      </p:sp>
    </p:spTree>
    <p:extLst>
      <p:ext uri="{BB962C8B-B14F-4D97-AF65-F5344CB8AC3E}">
        <p14:creationId xmlns:p14="http://schemas.microsoft.com/office/powerpoint/2010/main" val="4179244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EF62E-0CFA-C73A-932A-95EDE72E4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/>
              <a:t>Classification of government data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129EC2D-D587-5445-0E04-D540B5BCA8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7608557"/>
              </p:ext>
            </p:extLst>
          </p:nvPr>
        </p:nvGraphicFramePr>
        <p:xfrm>
          <a:off x="356734" y="1709509"/>
          <a:ext cx="8430532" cy="4763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542">
                  <a:extLst>
                    <a:ext uri="{9D8B030D-6E8A-4147-A177-3AD203B41FA5}">
                      <a16:colId xmlns:a16="http://schemas.microsoft.com/office/drawing/2014/main" val="88779997"/>
                    </a:ext>
                  </a:extLst>
                </a:gridCol>
                <a:gridCol w="3685813">
                  <a:extLst>
                    <a:ext uri="{9D8B030D-6E8A-4147-A177-3AD203B41FA5}">
                      <a16:colId xmlns:a16="http://schemas.microsoft.com/office/drawing/2014/main" val="2277703325"/>
                    </a:ext>
                  </a:extLst>
                </a:gridCol>
                <a:gridCol w="2810177">
                  <a:extLst>
                    <a:ext uri="{9D8B030D-6E8A-4147-A177-3AD203B41FA5}">
                      <a16:colId xmlns:a16="http://schemas.microsoft.com/office/drawing/2014/main" val="3742629481"/>
                    </a:ext>
                  </a:extLst>
                </a:gridCol>
              </a:tblGrid>
              <a:tr h="554202">
                <a:tc>
                  <a:txBody>
                    <a:bodyPr/>
                    <a:lstStyle/>
                    <a:p>
                      <a:r>
                        <a:rPr lang="en-US" sz="1800" dirty="0"/>
                        <a:t>Classification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Meaning of classification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Examples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2605540"/>
                  </a:ext>
                </a:extLst>
              </a:tr>
              <a:tr h="554202">
                <a:tc>
                  <a:txBody>
                    <a:bodyPr/>
                    <a:lstStyle/>
                    <a:p>
                      <a:r>
                        <a:rPr lang="en-US" sz="1800" dirty="0"/>
                        <a:t>Public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Available to anyone for any reason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Employee name and salary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246743"/>
                  </a:ext>
                </a:extLst>
              </a:tr>
              <a:tr h="1981462">
                <a:tc>
                  <a:txBody>
                    <a:bodyPr/>
                    <a:lstStyle/>
                    <a:p>
                      <a:r>
                        <a:rPr lang="en-US" sz="1800" dirty="0"/>
                        <a:t>Private/Nonpublic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Available to: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Data subject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Those in the entity whose work assignment requires access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Entities authorized by law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Those authorized by data subject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Employee home address and telephone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152770"/>
                  </a:ext>
                </a:extLst>
              </a:tr>
              <a:tr h="1673994">
                <a:tc>
                  <a:txBody>
                    <a:bodyPr/>
                    <a:lstStyle/>
                    <a:p>
                      <a:r>
                        <a:rPr lang="en-US" sz="1800" dirty="0"/>
                        <a:t>Confidential/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Protected nonpublic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Available to: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Those in the entity whose work assignment requires access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Entities authorized by law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dirty="0"/>
                        <a:t>NOT available to the data subject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Data collected as part of an active civil legal action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514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1459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628650" y="152400"/>
            <a:ext cx="7886700" cy="914400"/>
          </a:xfrm>
        </p:spPr>
        <p:txBody>
          <a:bodyPr anchor="ctr">
            <a:normAutofit/>
          </a:bodyPr>
          <a:lstStyle/>
          <a:p>
            <a:pPr algn="l"/>
            <a:r>
              <a:rPr lang="en-US" sz="3600" dirty="0"/>
              <a:t>Staff with data practices duties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5"/>
            <a:ext cx="3886200" cy="4582339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buSzPct val="80000"/>
            </a:pPr>
            <a:r>
              <a:rPr lang="en-US" sz="2800" dirty="0"/>
              <a:t>Responsible authority (RA)</a:t>
            </a:r>
          </a:p>
          <a:p>
            <a:pPr>
              <a:buClr>
                <a:schemeClr val="tx2"/>
              </a:buClr>
              <a:buSzPct val="80000"/>
            </a:pPr>
            <a:r>
              <a:rPr lang="en-US" sz="2800" dirty="0"/>
              <a:t>Data practices compliance official (DPCO) </a:t>
            </a:r>
          </a:p>
          <a:p>
            <a:pPr>
              <a:buClr>
                <a:schemeClr val="tx2"/>
              </a:buClr>
              <a:buSzPct val="80000"/>
            </a:pPr>
            <a:r>
              <a:rPr lang="en-US" sz="2800" dirty="0"/>
              <a:t>Designee </a:t>
            </a:r>
          </a:p>
          <a:p>
            <a:pPr>
              <a:buClr>
                <a:schemeClr val="tx2"/>
              </a:buClr>
              <a:buSzPct val="80000"/>
            </a:pPr>
            <a:r>
              <a:rPr lang="en-US" sz="2800" dirty="0"/>
              <a:t>Other staff</a:t>
            </a:r>
          </a:p>
        </p:txBody>
      </p:sp>
      <p:pic>
        <p:nvPicPr>
          <p:cNvPr id="5" name="Picture 4" descr="coffe mug with saying &quot;this is not in my job description&quot;" title="pictur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004380"/>
            <a:ext cx="3886200" cy="37628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14154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	Responsible authority</a:t>
            </a:r>
            <a:br>
              <a:rPr lang="en-US" sz="3600" dirty="0"/>
            </a:br>
            <a:r>
              <a:rPr lang="en-US" sz="3600" dirty="0"/>
              <a:t>	</a:t>
            </a:r>
            <a:r>
              <a:rPr lang="en-US" sz="2400" dirty="0"/>
              <a:t>(Minn. Stat. § 13.02, subd. 16 &amp; Minn. R. 1205.0200)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170" y="1459148"/>
            <a:ext cx="8324317" cy="5233481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/>
              <a:t>State agency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Commissioner, Constitutional Officer, Chief Executive Officer, or an official appointed by the agency’s governing body</a:t>
            </a:r>
            <a:r>
              <a:rPr lang="en-US" dirty="0"/>
              <a:t>	</a:t>
            </a:r>
          </a:p>
          <a:p>
            <a:r>
              <a:rPr lang="en-US" sz="2400" b="1" dirty="0"/>
              <a:t>County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Elected officials (county attorney, sheriff, etc.)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Employee appointed for data outside elected officials’ offices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County social services agency director (§ 13.46, subd. 10)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County veterans service officer (§ 197.603, subd. 2)</a:t>
            </a:r>
          </a:p>
          <a:p>
            <a:r>
              <a:rPr lang="en-US" sz="2400" b="1" dirty="0"/>
              <a:t>City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Person appointed by city council or the city clerk</a:t>
            </a:r>
          </a:p>
          <a:p>
            <a:r>
              <a:rPr lang="en-US" sz="2400" b="1" dirty="0"/>
              <a:t>School District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Person appointed by school board or the superintendent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3534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76BE2-BC27-0B75-55C8-76A30BA55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000" dirty="0"/>
              <a:t>Requests for data</a:t>
            </a:r>
            <a:br>
              <a:rPr lang="en-US" sz="3200" dirty="0"/>
            </a:br>
            <a:r>
              <a:rPr lang="en-US" sz="3100" dirty="0"/>
              <a:t>(Minn. Stat. §§ 13.03 and 13.04)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4CB57-B4D0-6595-620A-30FC807B0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Members of the public and data subjects can request inspection or copies of data</a:t>
            </a:r>
          </a:p>
          <a:p>
            <a:r>
              <a:rPr lang="en-US" sz="2800" dirty="0"/>
              <a:t>Written requests</a:t>
            </a:r>
          </a:p>
          <a:p>
            <a:r>
              <a:rPr lang="en-US" sz="2800" dirty="0"/>
              <a:t>Accepting requests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Online portals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Designated email address for data requests</a:t>
            </a:r>
          </a:p>
          <a:p>
            <a:r>
              <a:rPr lang="en-US" sz="2800" dirty="0"/>
              <a:t>“Remote inspection” vs. a request for copies</a:t>
            </a:r>
          </a:p>
        </p:txBody>
      </p:sp>
    </p:spTree>
    <p:extLst>
      <p:ext uri="{BB962C8B-B14F-4D97-AF65-F5344CB8AC3E}">
        <p14:creationId xmlns:p14="http://schemas.microsoft.com/office/powerpoint/2010/main" val="1169610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5E12E-F4CE-CD16-4956-3C274658D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0287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Disability Accommodations</a:t>
            </a:r>
            <a:br>
              <a:rPr lang="en-US" sz="3600" dirty="0"/>
            </a:br>
            <a:r>
              <a:rPr lang="en-US" sz="2800" dirty="0"/>
              <a:t>(42 U.S.C. §§ 12131-12150; Minn. Stat. § 363A.42)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F0E25-DF14-3606-53E9-2DFC03338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94625"/>
            <a:ext cx="7886700" cy="4833471"/>
          </a:xfrm>
        </p:spPr>
        <p:txBody>
          <a:bodyPr>
            <a:normAutofit fontScale="92500" lnSpcReduction="10000"/>
          </a:bodyPr>
          <a:lstStyle/>
          <a:p>
            <a:r>
              <a:rPr lang="en-US" sz="3000" b="1" dirty="0"/>
              <a:t>Title II of the ADA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state and local government entities are subject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requires reasonable modifications to policies, practices, and procedures where needed to make sure that a person with a disability can access the entity’s services</a:t>
            </a:r>
          </a:p>
          <a:p>
            <a:r>
              <a:rPr lang="en-US" sz="3000" b="1" dirty="0"/>
              <a:t>Minn. Stat. § 363A.42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requires reasonable modifications to any policies, practices, and procedures that might otherwise deny equal access to records to individuals with disabilities</a:t>
            </a:r>
          </a:p>
          <a:p>
            <a:r>
              <a:rPr lang="en-US" sz="3000" b="1" dirty="0"/>
              <a:t> Accommodation request procedures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847518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0"/>
            <a:ext cx="9144000" cy="1228726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	</a:t>
            </a:r>
            <a:r>
              <a:rPr lang="en-US" sz="3600" dirty="0"/>
              <a:t>Responding to data requests</a:t>
            </a:r>
            <a:br>
              <a:rPr lang="en-US" sz="3200" dirty="0"/>
            </a:br>
            <a:r>
              <a:rPr lang="en-US" sz="3200" dirty="0"/>
              <a:t>	</a:t>
            </a:r>
            <a:r>
              <a:rPr lang="en-US" sz="2800" dirty="0"/>
              <a:t>Members of the public (Minn. Stat. § 13.03)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106" y="1566153"/>
            <a:ext cx="8126244" cy="4610810"/>
          </a:xfrm>
        </p:spPr>
        <p:txBody>
          <a:bodyPr>
            <a:normAutofit/>
          </a:bodyPr>
          <a:lstStyle/>
          <a:p>
            <a:pPr marL="0" lvl="0" indent="0" defTabSz="914400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None/>
            </a:pPr>
            <a:r>
              <a:rPr lang="en-US" sz="3200" b="1" dirty="0"/>
              <a:t>Guidelines for responding to requests:</a:t>
            </a:r>
          </a:p>
          <a:p>
            <a:pPr marL="742950" lvl="1" indent="-285750" defTabSz="914400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</a:pPr>
            <a:r>
              <a:rPr lang="en-US" sz="2800" dirty="0"/>
              <a:t>Clarify if not clear</a:t>
            </a:r>
          </a:p>
          <a:p>
            <a:pPr marL="742950" lvl="1" indent="-285750" defTabSz="914400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</a:pPr>
            <a:r>
              <a:rPr lang="en-US" sz="2800" dirty="0"/>
              <a:t>Data do not exist</a:t>
            </a:r>
          </a:p>
          <a:p>
            <a:pPr marL="742950" lvl="1" indent="-285750" defTabSz="914400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</a:pPr>
            <a:r>
              <a:rPr lang="en-US" sz="2800" dirty="0"/>
              <a:t>Data exist and are public</a:t>
            </a:r>
          </a:p>
          <a:p>
            <a:pPr marL="742950" lvl="1" indent="-285750" defTabSz="914400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</a:pPr>
            <a:r>
              <a:rPr lang="en-US" sz="2800" dirty="0"/>
              <a:t>Data are not public </a:t>
            </a:r>
          </a:p>
          <a:p>
            <a:pPr marL="1143000" lvl="2" indent="-228600" defTabSz="914400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Must give statutory basis for denying access</a:t>
            </a:r>
          </a:p>
          <a:p>
            <a:pPr marL="742950" lvl="1" indent="-285750" defTabSz="914400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</a:pPr>
            <a:r>
              <a:rPr lang="en-US" sz="2800" dirty="0"/>
              <a:t>If asked, must explain meaning (technical terminology, abbreviations, acronyms, etc.)</a:t>
            </a:r>
          </a:p>
          <a:p>
            <a:pPr marL="742950" lvl="1" indent="-285750" defTabSz="914400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</a:pPr>
            <a:r>
              <a:rPr lang="en-US" sz="2800" dirty="0"/>
              <a:t>Directing requestors to websites (</a:t>
            </a:r>
            <a:r>
              <a:rPr lang="en-US" sz="2800" dirty="0">
                <a:hlinkClick r:id="rId3"/>
              </a:rPr>
              <a:t>AO 04-024</a:t>
            </a:r>
            <a:r>
              <a:rPr lang="en-US" sz="2800" dirty="0"/>
              <a:t>)</a:t>
            </a:r>
          </a:p>
          <a:p>
            <a:pPr marL="742950" lvl="1" indent="-285750" defTabSz="914400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64013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 bwMode="ltGray">
          <a:xfrm>
            <a:off x="0" y="0"/>
            <a:ext cx="9144000" cy="1219200"/>
          </a:xfrm>
        </p:spPr>
        <p:txBody>
          <a:bodyPr/>
          <a:lstStyle/>
          <a:p>
            <a:pPr algn="l"/>
            <a:r>
              <a:rPr lang="en-US" sz="3200" dirty="0"/>
              <a:t>	</a:t>
            </a:r>
            <a:r>
              <a:rPr lang="en-US" sz="3600" dirty="0"/>
              <a:t>Responding to data requests</a:t>
            </a:r>
            <a:br>
              <a:rPr lang="en-US" sz="3200" dirty="0"/>
            </a:br>
            <a:r>
              <a:rPr lang="en-US" sz="3200" dirty="0"/>
              <a:t>	</a:t>
            </a:r>
            <a:r>
              <a:rPr lang="en-US" sz="2800" dirty="0"/>
              <a:t>Data subjects (§ 13.04)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588168"/>
            <a:ext cx="8013032" cy="4860758"/>
          </a:xfrm>
        </p:spPr>
        <p:txBody>
          <a:bodyPr>
            <a:normAutofit/>
          </a:bodyPr>
          <a:lstStyle/>
          <a:p>
            <a:pPr marL="0" lvl="0" indent="0" defTabSz="91440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None/>
            </a:pPr>
            <a:r>
              <a:rPr lang="en-US" sz="3200" b="1" dirty="0"/>
              <a:t>Guidelines for responding to requests:</a:t>
            </a:r>
          </a:p>
          <a:p>
            <a:pPr marL="742950" lvl="1" indent="-285750" defTabSz="914400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</a:pPr>
            <a:r>
              <a:rPr lang="en-US" sz="2400" dirty="0"/>
              <a:t>Clarify if not clear</a:t>
            </a:r>
          </a:p>
          <a:p>
            <a:pPr marL="742950" lvl="1" indent="-285750" defTabSz="914400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</a:pPr>
            <a:r>
              <a:rPr lang="en-US" sz="2400" dirty="0"/>
              <a:t>Data do not exist</a:t>
            </a:r>
          </a:p>
          <a:p>
            <a:pPr marL="742950" lvl="1" indent="-285750" defTabSz="914400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</a:pPr>
            <a:r>
              <a:rPr lang="en-US" sz="2400" dirty="0"/>
              <a:t>Data exist and are accessible</a:t>
            </a:r>
          </a:p>
          <a:p>
            <a:pPr marL="1143000" lvl="2" indent="-228600" defTabSz="914400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Verify identity </a:t>
            </a:r>
          </a:p>
          <a:p>
            <a:pPr marL="1143000" lvl="2" indent="-228600" defTabSz="914400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Six-month “exception”</a:t>
            </a:r>
          </a:p>
          <a:p>
            <a:pPr marL="742950" lvl="1" indent="-285750" defTabSz="914400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</a:pPr>
            <a:r>
              <a:rPr lang="en-US" sz="2400" dirty="0"/>
              <a:t>Data are confidential or private about someone else, or otherwise not public </a:t>
            </a:r>
          </a:p>
          <a:p>
            <a:pPr marL="1143000" lvl="2" indent="-228600" defTabSz="914400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Must give statutory basis for denying access</a:t>
            </a:r>
          </a:p>
          <a:p>
            <a:pPr marL="742950" lvl="1" indent="-285750" defTabSz="914400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</a:pPr>
            <a:r>
              <a:rPr lang="en-US" sz="2400" dirty="0"/>
              <a:t>If asked, must explain (technical terminology, abbreviations, acronyms, etc.)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7024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ltGray">
          <a:xfrm>
            <a:off x="0" y="152399"/>
            <a:ext cx="8534400" cy="838201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	Handling large data requests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757" y="1648326"/>
            <a:ext cx="8554453" cy="5057275"/>
          </a:xfrm>
        </p:spPr>
        <p:txBody>
          <a:bodyPr>
            <a:normAutofit/>
          </a:bodyPr>
          <a:lstStyle/>
          <a:p>
            <a:pPr>
              <a:buClr>
                <a:srgbClr val="0054A6"/>
              </a:buClr>
            </a:pPr>
            <a:r>
              <a:rPr lang="en-US" sz="3200" dirty="0"/>
              <a:t>The Data Practices Act </a:t>
            </a:r>
            <a:r>
              <a:rPr lang="en-US" sz="3200" b="1" dirty="0"/>
              <a:t>does not </a:t>
            </a:r>
            <a:r>
              <a:rPr lang="en-US" sz="3200" dirty="0"/>
              <a:t>contain an “overly burdensome” exception to deny access</a:t>
            </a:r>
          </a:p>
          <a:p>
            <a:pPr>
              <a:buClr>
                <a:srgbClr val="0054A6"/>
              </a:buClr>
            </a:pPr>
            <a:r>
              <a:rPr lang="en-US" sz="3200" dirty="0"/>
              <a:t>Practical considerations when processing large data requests:</a:t>
            </a:r>
          </a:p>
          <a:p>
            <a:pPr lvl="2">
              <a:buClr>
                <a:srgbClr val="0054A6"/>
              </a:buClr>
              <a:buFont typeface="Wingdings" panose="05000000000000000000" pitchFamily="2" charset="2"/>
              <a:buChar char="§"/>
            </a:pPr>
            <a:r>
              <a:rPr lang="en-US" sz="2500" dirty="0"/>
              <a:t>Contact requester to clarify scope of request</a:t>
            </a:r>
          </a:p>
          <a:p>
            <a:pPr lvl="2">
              <a:buClr>
                <a:srgbClr val="0054A6"/>
              </a:buClr>
              <a:buFont typeface="Wingdings" panose="05000000000000000000" pitchFamily="2" charset="2"/>
              <a:buChar char="§"/>
            </a:pPr>
            <a:r>
              <a:rPr lang="en-US" sz="2500" dirty="0"/>
              <a:t>Give context on length of time it will take to compile responsive data</a:t>
            </a:r>
          </a:p>
          <a:p>
            <a:pPr lvl="2">
              <a:buClr>
                <a:srgbClr val="0054A6"/>
              </a:buClr>
              <a:buFont typeface="Wingdings" panose="05000000000000000000" pitchFamily="2" charset="2"/>
              <a:buChar char="§"/>
            </a:pPr>
            <a:r>
              <a:rPr lang="en-US" sz="2500" dirty="0"/>
              <a:t>Ask whether to prioritize certain data</a:t>
            </a:r>
          </a:p>
          <a:p>
            <a:pPr lvl="2">
              <a:buClr>
                <a:srgbClr val="0054A6"/>
              </a:buClr>
              <a:buFont typeface="Wingdings" panose="05000000000000000000" pitchFamily="2" charset="2"/>
              <a:buChar char="§"/>
            </a:pPr>
            <a:r>
              <a:rPr lang="en-US" sz="2500" dirty="0"/>
              <a:t>Consider providing data on a rolling basis</a:t>
            </a:r>
          </a:p>
        </p:txBody>
      </p:sp>
    </p:spTree>
    <p:extLst>
      <p:ext uri="{BB962C8B-B14F-4D97-AF65-F5344CB8AC3E}">
        <p14:creationId xmlns:p14="http://schemas.microsoft.com/office/powerpoint/2010/main" val="28704810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3C2C4-F6F3-A9E2-7936-F27A5E5BD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8515350" cy="914400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	</a:t>
            </a:r>
            <a:r>
              <a:rPr lang="en-US" sz="3600" dirty="0"/>
              <a:t>Suspension of Response</a:t>
            </a:r>
            <a:br>
              <a:rPr lang="en-US" sz="4000" dirty="0"/>
            </a:br>
            <a:r>
              <a:rPr lang="en-US" sz="4000" dirty="0"/>
              <a:t>	</a:t>
            </a:r>
            <a:r>
              <a:rPr lang="en-US" sz="2800" dirty="0"/>
              <a:t>(Minn. Stat. § 13.03, subd. 3(g))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730AA-3B79-3710-E475-9752549E2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714" y="1669143"/>
            <a:ext cx="8515350" cy="4507820"/>
          </a:xfrm>
        </p:spPr>
        <p:txBody>
          <a:bodyPr>
            <a:normAutofit/>
          </a:bodyPr>
          <a:lstStyle/>
          <a:p>
            <a:r>
              <a:rPr lang="en-US" sz="2800" dirty="0"/>
              <a:t>Entities can suspend further responses to a request if data requester has not collected copies or gone in to inspect data within 5 (five) business days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500" dirty="0"/>
              <a:t>Include information on this process in your policies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500" dirty="0"/>
              <a:t>Policies can go further and set out when a data request will be considered abandoned (should provide for a reasonable amount of time after suspension of response)</a:t>
            </a:r>
          </a:p>
        </p:txBody>
      </p:sp>
    </p:spTree>
    <p:extLst>
      <p:ext uri="{BB962C8B-B14F-4D97-AF65-F5344CB8AC3E}">
        <p14:creationId xmlns:p14="http://schemas.microsoft.com/office/powerpoint/2010/main" val="346971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1879A-D938-4EC4-9AB6-4D42D7F7B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914400"/>
          </a:xfrm>
        </p:spPr>
        <p:txBody>
          <a:bodyPr anchor="ctr">
            <a:normAutofit/>
          </a:bodyPr>
          <a:lstStyle/>
          <a:p>
            <a:pPr algn="l"/>
            <a:r>
              <a:rPr lang="en-US" sz="3600" dirty="0" err="1"/>
              <a:t>WebEx</a:t>
            </a:r>
            <a:r>
              <a:rPr lang="en-US" sz="3600" dirty="0"/>
              <a:t> Walkthrough</a:t>
            </a:r>
          </a:p>
        </p:txBody>
      </p:sp>
      <p:graphicFrame>
        <p:nvGraphicFramePr>
          <p:cNvPr id="6" name="Content Placeholder 3" descr="A muted speaker icon, camera sicon, chatbox inco, and an icon of three people at a table.">
            <a:extLst>
              <a:ext uri="{FF2B5EF4-FFF2-40B4-BE49-F238E27FC236}">
                <a16:creationId xmlns:a16="http://schemas.microsoft.com/office/drawing/2014/main" id="{5F579555-1802-AEEC-0912-D11CF285BAB5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1668217421"/>
              </p:ext>
            </p:extLst>
          </p:nvPr>
        </p:nvGraphicFramePr>
        <p:xfrm>
          <a:off x="195943" y="1480233"/>
          <a:ext cx="8752114" cy="4731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46540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358EC-3E34-C37D-C48A-8C2885E5B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914400"/>
          </a:xfrm>
        </p:spPr>
        <p:txBody>
          <a:bodyPr anchor="ctr">
            <a:noAutofit/>
          </a:bodyPr>
          <a:lstStyle/>
          <a:p>
            <a:pPr algn="l"/>
            <a:r>
              <a:rPr lang="en-US" sz="3600" dirty="0"/>
              <a:t>Requests outside of the Data Practices Act</a:t>
            </a:r>
          </a:p>
        </p:txBody>
      </p:sp>
      <p:pic>
        <p:nvPicPr>
          <p:cNvPr id="5" name="Content Placeholder 4" descr="Clipboard with solid fill">
            <a:extLst>
              <a:ext uri="{FF2B5EF4-FFF2-40B4-BE49-F238E27FC236}">
                <a16:creationId xmlns:a16="http://schemas.microsoft.com/office/drawing/2014/main" id="{4E952FE0-556F-7A51-8BBE-723CB3D2883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1688769" y="2254125"/>
            <a:ext cx="1738398" cy="1738398"/>
          </a:xfr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F6BD0704-4EA0-8B33-2E1C-E3043E63050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74058" y="4309053"/>
            <a:ext cx="3309255" cy="1523938"/>
          </a:xfrm>
        </p:spPr>
        <p:txBody>
          <a:bodyPr>
            <a:normAutofit fontScale="92500"/>
          </a:bodyPr>
          <a:lstStyle/>
          <a:p>
            <a:r>
              <a:rPr lang="en-US" sz="2600" b="1" dirty="0"/>
              <a:t>Creating Data</a:t>
            </a:r>
          </a:p>
          <a:p>
            <a:r>
              <a:rPr lang="en-US" sz="2400" dirty="0"/>
              <a:t>*Exception: summary data</a:t>
            </a:r>
            <a:br>
              <a:rPr lang="en-US" sz="2400" dirty="0"/>
            </a:br>
            <a:r>
              <a:rPr lang="en-US" sz="2200" dirty="0"/>
              <a:t>(Minn. Stat. § 13.05, subd. 7)</a:t>
            </a:r>
            <a:endParaRPr lang="en-US" sz="2400" dirty="0"/>
          </a:p>
        </p:txBody>
      </p:sp>
      <p:pic>
        <p:nvPicPr>
          <p:cNvPr id="7" name="Graphic 6" descr="Question Mark with solid fill">
            <a:extLst>
              <a:ext uri="{FF2B5EF4-FFF2-40B4-BE49-F238E27FC236}">
                <a16:creationId xmlns:a16="http://schemas.microsoft.com/office/drawing/2014/main" id="{E9A25DA3-715D-6D19-DD41-5A54F63A68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16833" y="2254125"/>
            <a:ext cx="1738398" cy="1738398"/>
          </a:xfrm>
          <a:prstGeom prst="ellipse">
            <a:avLst/>
          </a:prstGeom>
          <a:ln w="28575">
            <a:solidFill>
              <a:schemeClr val="bg1"/>
            </a:solidFill>
          </a:ln>
        </p:spPr>
      </p:pic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1B4F9710-6F48-EA25-9B2D-607302059AA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70563" y="4249245"/>
            <a:ext cx="2030937" cy="914399"/>
          </a:xfrm>
        </p:spPr>
        <p:txBody>
          <a:bodyPr>
            <a:noAutofit/>
          </a:bodyPr>
          <a:lstStyle/>
          <a:p>
            <a:r>
              <a:rPr lang="en-US" sz="2400" b="1" dirty="0"/>
              <a:t>Responding to Questions</a:t>
            </a:r>
          </a:p>
        </p:txBody>
      </p:sp>
    </p:spTree>
    <p:extLst>
      <p:ext uri="{BB962C8B-B14F-4D97-AF65-F5344CB8AC3E}">
        <p14:creationId xmlns:p14="http://schemas.microsoft.com/office/powerpoint/2010/main" val="27288851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0"/>
            <a:ext cx="9144000" cy="122872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	Response Time</a:t>
            </a:r>
            <a:br>
              <a:rPr lang="en-US" sz="3600" dirty="0"/>
            </a:br>
            <a:r>
              <a:rPr lang="en-US" sz="3600" dirty="0"/>
              <a:t>	</a:t>
            </a:r>
            <a:r>
              <a:rPr lang="en-US" sz="2800" dirty="0"/>
              <a:t>(Inspection or Copies)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EFE81C-6C57-A869-17B6-9EBD910902FE}"/>
              </a:ext>
            </a:extLst>
          </p:cNvPr>
          <p:cNvSpPr txBox="1"/>
          <p:nvPr/>
        </p:nvSpPr>
        <p:spPr>
          <a:xfrm>
            <a:off x="381000" y="1879600"/>
            <a:ext cx="8509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Member of the Public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600" dirty="0"/>
              <a:t>Appropriate and prompt, reasonable amount of time</a:t>
            </a:r>
            <a:br>
              <a:rPr lang="en-US" sz="2600" dirty="0"/>
            </a:br>
            <a:r>
              <a:rPr lang="en-US" sz="2400" dirty="0"/>
              <a:t>(Minn. Stat. § 13.03, subd. 2, Minn. R. 1205.0300)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Data Subject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600" dirty="0"/>
              <a:t>Immediately, if possible; otherwise, 10 business days</a:t>
            </a:r>
            <a:br>
              <a:rPr lang="en-US" sz="2600" dirty="0"/>
            </a:br>
            <a:r>
              <a:rPr lang="en-US" sz="2400" dirty="0"/>
              <a:t>(Minn. Stat. § 13.04, subd. 3)</a:t>
            </a:r>
          </a:p>
        </p:txBody>
      </p:sp>
    </p:spTree>
    <p:extLst>
      <p:ext uri="{BB962C8B-B14F-4D97-AF65-F5344CB8AC3E}">
        <p14:creationId xmlns:p14="http://schemas.microsoft.com/office/powerpoint/2010/main" val="6607648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AB940-875E-DF6A-0437-592D14F4A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200" dirty="0">
                <a:ea typeface="Calibri" panose="020F0502020204030204" pitchFamily="34" charset="0"/>
                <a:cs typeface="Calibri" panose="020F0502020204030204" pitchFamily="34" charset="0"/>
              </a:rPr>
              <a:t>Charging for Government Data -</a:t>
            </a:r>
            <a:br>
              <a:rPr lang="en-US" sz="3200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ea typeface="Calibri" panose="020F0502020204030204" pitchFamily="34" charset="0"/>
                <a:cs typeface="Calibri" panose="020F0502020204030204" pitchFamily="34" charset="0"/>
              </a:rPr>
              <a:t>Inspection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C5528-0231-6B32-D6A6-FEB202A35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charge or fee is allowed for inspection of government data. </a:t>
            </a:r>
          </a:p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Inspection is always FREE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is true whether the data requester is a data subject or a member of the 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41CFD2-2EC9-1C16-AF53-4797DB298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32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975856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38534-3B29-A9E1-50AD-4CB6E22CB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200" dirty="0">
                <a:ea typeface="Calibri" panose="020F0502020204030204" pitchFamily="34" charset="0"/>
                <a:cs typeface="Calibri" panose="020F0502020204030204" pitchFamily="34" charset="0"/>
              </a:rPr>
              <a:t>Charging for Government Data -</a:t>
            </a:r>
            <a:br>
              <a:rPr lang="en-US" sz="3200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ea typeface="Calibri" panose="020F0502020204030204" pitchFamily="34" charset="0"/>
                <a:cs typeface="Calibri" panose="020F0502020204030204" pitchFamily="34" charset="0"/>
              </a:rPr>
              <a:t>Copies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0A8AE-CBD9-CB05-FFE2-FBE01BC2B62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Members of the public</a:t>
            </a:r>
          </a:p>
          <a:p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25¢ per page for 100 or fewer pages of black/white, legal/letter size paper copies</a:t>
            </a:r>
          </a:p>
          <a:p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“Actual cost” for all other copies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 for search and retrieval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 to make and transmit the copies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Materials</a:t>
            </a:r>
          </a:p>
          <a:p>
            <a:pPr marL="0" indent="0">
              <a:buNone/>
            </a:pPr>
            <a:r>
              <a:rPr lang="en-US" sz="2900" dirty="0">
                <a:ea typeface="Calibri" panose="020F0502020204030204" pitchFamily="34" charset="0"/>
                <a:cs typeface="Calibri" panose="020F0502020204030204" pitchFamily="34" charset="0"/>
              </a:rPr>
              <a:t>(Minn. Stat. § 13.03, </a:t>
            </a:r>
            <a:br>
              <a:rPr lang="en-US" sz="2900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900" dirty="0">
                <a:ea typeface="Calibri" panose="020F0502020204030204" pitchFamily="34" charset="0"/>
                <a:cs typeface="Calibri" panose="020F0502020204030204" pitchFamily="34" charset="0"/>
              </a:rPr>
              <a:t>Minn. R. 1205.0300)</a:t>
            </a:r>
            <a:endParaRPr lang="en-US" sz="29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759E4E-03DF-1974-C9B0-D8717649652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subjects</a:t>
            </a:r>
          </a:p>
          <a:p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“Actual cost”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 to make and transmit the copies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Materials</a:t>
            </a: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(Minn. Stat. § 13.04, Minn. R. 1205.0400)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663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4CD9E-7C95-3073-2E24-C9BE224E4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72EB-6C81-4C6C-DB16-7C1F17405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>
                <a:ea typeface="Calibri" panose="020F0502020204030204" pitchFamily="34" charset="0"/>
                <a:cs typeface="Calibri" panose="020F0502020204030204" pitchFamily="34" charset="0"/>
              </a:rPr>
              <a:t>Actual Cost does NOT include redaction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1031B-65AA-0735-A63C-1CB345491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government entity may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charge to separate public from not public data or to redact private or confidential data about others</a:t>
            </a:r>
          </a:p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(Minn. Stat. § 13.03, subd. 3(c), Minn. Stat. § 13.04, subd. 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2B07C-0E81-9202-CED7-76E43DACB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34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341481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	What Do You Think? (#2)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8915" y="1528011"/>
            <a:ext cx="5061285" cy="4648952"/>
          </a:xfrm>
        </p:spPr>
        <p:txBody>
          <a:bodyPr>
            <a:normAutofit/>
          </a:bodyPr>
          <a:lstStyle/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None/>
            </a:pPr>
            <a:r>
              <a:rPr lang="en-US" altLang="en-US" sz="2800" dirty="0"/>
              <a:t>A member of the public asks for your notes taken during a staff meeting.</a:t>
            </a: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None/>
            </a:pPr>
            <a:endParaRPr lang="en-US" altLang="en-US" sz="2800" dirty="0"/>
          </a:p>
          <a:p>
            <a:pPr marL="914400" lvl="1" indent="-457200" defTabSz="914400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</a:pPr>
            <a:r>
              <a:rPr lang="en-US" altLang="en-US" sz="2800" dirty="0"/>
              <a:t>Are they public?</a:t>
            </a:r>
          </a:p>
          <a:p>
            <a:pPr marL="457200" lvl="1" indent="0" defTabSz="914400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None/>
            </a:pPr>
            <a:endParaRPr lang="en-US" altLang="en-US" sz="2800" dirty="0">
              <a:solidFill>
                <a:srgbClr val="1F497D"/>
              </a:solidFill>
            </a:endParaRPr>
          </a:p>
          <a:p>
            <a:pPr marL="457200" lvl="1" indent="0" defTabSz="914400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None/>
            </a:pPr>
            <a:endParaRPr lang="en-US" altLang="en-US" sz="2800" dirty="0">
              <a:solidFill>
                <a:prstClr val="black"/>
              </a:solidFill>
            </a:endParaRPr>
          </a:p>
          <a:p>
            <a:pPr marL="914400" lvl="1" indent="-457200" defTabSz="914400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</a:pPr>
            <a:r>
              <a:rPr lang="en-US" altLang="en-US" sz="2800" dirty="0"/>
              <a:t>How long do you have to respond?</a:t>
            </a:r>
          </a:p>
          <a:p>
            <a:pPr marL="914400" lvl="2" indent="0" defTabSz="914400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None/>
            </a:pPr>
            <a:endParaRPr lang="en-US" altLang="en-US" sz="2000" dirty="0">
              <a:solidFill>
                <a:srgbClr val="1F497D"/>
              </a:solidFill>
            </a:endParaRPr>
          </a:p>
          <a:p>
            <a:pPr marL="914400" lvl="2" indent="0" defTabSz="914400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None/>
            </a:pPr>
            <a:endParaRPr lang="en-US" altLang="en-US" sz="2600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pic>
        <p:nvPicPr>
          <p:cNvPr id="3" name="Picture 2" descr="A close up of a person's hands writing in a notebook with a pen.">
            <a:extLst>
              <a:ext uri="{FF2B5EF4-FFF2-40B4-BE49-F238E27FC236}">
                <a16:creationId xmlns:a16="http://schemas.microsoft.com/office/drawing/2014/main" id="{6CA075F2-F659-86DF-F3A3-3E4603DD8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4141" y="2846560"/>
            <a:ext cx="3706689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623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8915" y="1528011"/>
            <a:ext cx="5327985" cy="5025189"/>
          </a:xfrm>
        </p:spPr>
        <p:txBody>
          <a:bodyPr>
            <a:normAutofit fontScale="92500" lnSpcReduction="20000"/>
          </a:bodyPr>
          <a:lstStyle/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None/>
            </a:pPr>
            <a:r>
              <a:rPr lang="en-US" altLang="en-US" sz="2800" dirty="0"/>
              <a:t>A member of the public asks for your notes taken during a staff meeting.</a:t>
            </a: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None/>
            </a:pPr>
            <a:endParaRPr lang="en-US" altLang="en-US" sz="2800" dirty="0"/>
          </a:p>
          <a:p>
            <a:pPr marL="914400" lvl="1" indent="-457200" defTabSz="914400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</a:pPr>
            <a:r>
              <a:rPr lang="en-US" altLang="en-US" sz="2800" dirty="0"/>
              <a:t>Are they public?</a:t>
            </a:r>
          </a:p>
          <a:p>
            <a:pPr marL="457200" lvl="1" indent="0" defTabSz="914400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None/>
            </a:pPr>
            <a:endParaRPr lang="en-US" altLang="en-US" sz="2800" dirty="0">
              <a:solidFill>
                <a:srgbClr val="1F497D"/>
              </a:solidFill>
            </a:endParaRPr>
          </a:p>
          <a:p>
            <a:pPr marL="1371600" lvl="2" indent="-457200" defTabSz="914400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Font typeface="Wingdings" panose="05000000000000000000" pitchFamily="2" charset="2"/>
              <a:buChar char="Ø"/>
            </a:pPr>
            <a:r>
              <a:rPr lang="en-US" altLang="en-US" sz="2800" b="1" dirty="0"/>
              <a:t>Depends on the content.</a:t>
            </a:r>
            <a:endParaRPr lang="en-US" altLang="en-US" sz="2400" b="1" dirty="0"/>
          </a:p>
          <a:p>
            <a:pPr marL="457200" lvl="1" indent="0" defTabSz="914400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None/>
            </a:pPr>
            <a:endParaRPr lang="en-US" altLang="en-US" sz="2800" dirty="0">
              <a:solidFill>
                <a:prstClr val="black"/>
              </a:solidFill>
            </a:endParaRPr>
          </a:p>
          <a:p>
            <a:pPr marL="914400" lvl="1" indent="-457200" defTabSz="914400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</a:pPr>
            <a:r>
              <a:rPr lang="en-US" altLang="en-US" sz="2800" dirty="0"/>
              <a:t>How long do you have to respond?</a:t>
            </a:r>
          </a:p>
          <a:p>
            <a:pPr marL="914400" lvl="2" indent="0" defTabSz="914400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None/>
            </a:pPr>
            <a:endParaRPr lang="en-US" altLang="en-US" sz="2000" dirty="0">
              <a:solidFill>
                <a:srgbClr val="1F497D"/>
              </a:solidFill>
            </a:endParaRPr>
          </a:p>
          <a:p>
            <a:pPr marL="1371600" lvl="2" indent="-457200" defTabSz="914400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Font typeface="Wingdings" panose="05000000000000000000" pitchFamily="2" charset="2"/>
              <a:buChar char="Ø"/>
            </a:pPr>
            <a:r>
              <a:rPr lang="en-US" altLang="en-US" sz="2800" b="1" dirty="0"/>
              <a:t>Within a reasonable amount of time </a:t>
            </a:r>
            <a:br>
              <a:rPr lang="en-US" altLang="en-US" sz="2800" b="1" dirty="0"/>
            </a:br>
            <a:r>
              <a:rPr lang="en-US" altLang="en-US" sz="2800" b="1" dirty="0"/>
              <a:t>(unless requester is the data subject – then within 10 days).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	What Do You Think? (#2) Answer</a:t>
            </a:r>
          </a:p>
        </p:txBody>
      </p:sp>
      <p:pic>
        <p:nvPicPr>
          <p:cNvPr id="5" name="Picture 4" descr="A close-up of a person's hands writing in a notebook with a pen.">
            <a:extLst>
              <a:ext uri="{FF2B5EF4-FFF2-40B4-BE49-F238E27FC236}">
                <a16:creationId xmlns:a16="http://schemas.microsoft.com/office/drawing/2014/main" id="{8F23089C-6DFC-7024-376E-A119D40B8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6712" y="3034678"/>
            <a:ext cx="3706689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2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>
            <a:spLocks noGrp="1"/>
          </p:cNvSpPr>
          <p:nvPr>
            <p:ph type="title"/>
          </p:nvPr>
        </p:nvSpPr>
        <p:spPr bwMode="ltGray">
          <a:xfrm>
            <a:off x="0" y="2095785"/>
            <a:ext cx="9144000" cy="1299950"/>
          </a:xfrm>
        </p:spPr>
        <p:txBody>
          <a:bodyPr/>
          <a:lstStyle/>
          <a:p>
            <a:r>
              <a:rPr lang="en-US" sz="4800" dirty="0"/>
              <a:t>Questions/Break #1</a:t>
            </a:r>
          </a:p>
        </p:txBody>
      </p:sp>
    </p:spTree>
    <p:extLst>
      <p:ext uri="{BB962C8B-B14F-4D97-AF65-F5344CB8AC3E}">
        <p14:creationId xmlns:p14="http://schemas.microsoft.com/office/powerpoint/2010/main" val="31751546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>
            <a:spLocks noGrp="1"/>
          </p:cNvSpPr>
          <p:nvPr>
            <p:ph type="title"/>
          </p:nvPr>
        </p:nvSpPr>
        <p:spPr bwMode="ltGray">
          <a:xfrm>
            <a:off x="0" y="2095785"/>
            <a:ext cx="9144000" cy="1299950"/>
          </a:xfrm>
        </p:spPr>
        <p:txBody>
          <a:bodyPr/>
          <a:lstStyle/>
          <a:p>
            <a:r>
              <a:rPr lang="en-US" sz="4400" dirty="0"/>
              <a:t>Data Practices Act Overview, Cont.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712243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19201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	</a:t>
            </a:r>
            <a:r>
              <a:rPr lang="en-US" sz="3600" dirty="0" err="1"/>
              <a:t>Tennessen</a:t>
            </a:r>
            <a:r>
              <a:rPr lang="en-US" sz="3600" dirty="0"/>
              <a:t> Warning</a:t>
            </a:r>
            <a:br>
              <a:rPr lang="en-US" sz="4800" dirty="0"/>
            </a:br>
            <a:r>
              <a:rPr lang="en-US" sz="2800" dirty="0"/>
              <a:t>	(Minn. Stat. §13.04, </a:t>
            </a:r>
            <a:r>
              <a:rPr lang="en-US" sz="2800" dirty="0" err="1"/>
              <a:t>subd</a:t>
            </a:r>
            <a:r>
              <a:rPr lang="en-US" sz="2800" dirty="0"/>
              <a:t>.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defTabSz="91440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None/>
            </a:pPr>
            <a:r>
              <a:rPr lang="en-US" altLang="en-US" sz="3200" dirty="0"/>
              <a:t>When collecting private or confidential data from an individual about that individual:</a:t>
            </a:r>
          </a:p>
          <a:p>
            <a:pPr marL="342900" lvl="0" indent="-342900" defTabSz="91440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None/>
            </a:pPr>
            <a:endParaRPr lang="en-US" altLang="en-US" sz="1800" dirty="0"/>
          </a:p>
          <a:p>
            <a:pPr marL="800100" lvl="1" indent="-342900" defTabSz="914400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Font typeface="Wingdings" panose="05000000000000000000" pitchFamily="2" charset="2"/>
              <a:buChar char="§"/>
            </a:pPr>
            <a:r>
              <a:rPr lang="en-US" altLang="en-US" sz="2400" dirty="0"/>
              <a:t>State the purpose and intended use of data</a:t>
            </a:r>
          </a:p>
          <a:p>
            <a:pPr marL="800100" lvl="1" indent="-342900" defTabSz="914400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Font typeface="Wingdings" panose="05000000000000000000" pitchFamily="2" charset="2"/>
              <a:buChar char="§"/>
            </a:pPr>
            <a:r>
              <a:rPr lang="en-US" altLang="en-US" sz="2400" dirty="0"/>
              <a:t>Inform the individual whether they may refuse or are legally required to provide the data</a:t>
            </a:r>
          </a:p>
          <a:p>
            <a:pPr marL="800100" lvl="1" indent="-342900" defTabSz="914400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Font typeface="Wingdings" panose="05000000000000000000" pitchFamily="2" charset="2"/>
              <a:buChar char="§"/>
            </a:pPr>
            <a:r>
              <a:rPr lang="en-US" altLang="en-US" sz="2400" dirty="0"/>
              <a:t>Explain known consequences of supplying or refusing to supply the data</a:t>
            </a:r>
          </a:p>
          <a:p>
            <a:pPr marL="800100" lvl="1" indent="-342900" defTabSz="914400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Font typeface="Wingdings" panose="05000000000000000000" pitchFamily="2" charset="2"/>
              <a:buChar char="§"/>
            </a:pPr>
            <a:r>
              <a:rPr lang="en-US" altLang="en-US" sz="2400" dirty="0"/>
              <a:t>Identify other persons or entities with statutory authority to access the data</a:t>
            </a:r>
          </a:p>
          <a:p>
            <a:pPr marL="457200" lvl="1" indent="0" defTabSz="91440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None/>
            </a:pPr>
            <a:endParaRPr lang="en-US" altLang="en-US" sz="2400" dirty="0"/>
          </a:p>
          <a:p>
            <a:pPr marL="342900" lvl="0" indent="-34290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</a:pPr>
            <a:r>
              <a:rPr lang="en-US" sz="2800" dirty="0"/>
              <a:t>Examples: SSN, employee home address</a:t>
            </a:r>
          </a:p>
        </p:txBody>
      </p:sp>
    </p:spTree>
    <p:extLst>
      <p:ext uri="{BB962C8B-B14F-4D97-AF65-F5344CB8AC3E}">
        <p14:creationId xmlns:p14="http://schemas.microsoft.com/office/powerpoint/2010/main" val="1633037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E77D3F-B4DF-4495-B2A9-3A5FED643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914400"/>
          </a:xfrm>
        </p:spPr>
        <p:txBody>
          <a:bodyPr anchor="ctr">
            <a:normAutofit/>
          </a:bodyPr>
          <a:lstStyle/>
          <a:p>
            <a:pPr algn="l"/>
            <a:r>
              <a:rPr lang="en-US" sz="3600" dirty="0"/>
              <a:t>Introductions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5F9E763-2639-433A-B423-EEEC99CE03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94625"/>
            <a:ext cx="3886200" cy="4582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Please introduce yourself:</a:t>
            </a:r>
          </a:p>
          <a:p>
            <a:r>
              <a:rPr lang="en-US" sz="2400" dirty="0"/>
              <a:t>Your name</a:t>
            </a:r>
          </a:p>
          <a:p>
            <a:r>
              <a:rPr lang="en-US" sz="2400" dirty="0"/>
              <a:t>Your entity</a:t>
            </a:r>
          </a:p>
          <a:p>
            <a:r>
              <a:rPr lang="en-US" sz="2400" dirty="0"/>
              <a:t>Your data practices role</a:t>
            </a:r>
          </a:p>
          <a:p>
            <a:r>
              <a:rPr lang="en-US" sz="2400" dirty="0"/>
              <a:t>Any burning questions you would like to discuss this morning. </a:t>
            </a:r>
          </a:p>
        </p:txBody>
      </p:sp>
      <p:pic>
        <p:nvPicPr>
          <p:cNvPr id="3" name="Graphic 2" descr="Online meeting with solid fill">
            <a:extLst>
              <a:ext uri="{FF2B5EF4-FFF2-40B4-BE49-F238E27FC236}">
                <a16:creationId xmlns:a16="http://schemas.microsoft.com/office/drawing/2014/main" id="{6A425FE9-386C-3C72-96FA-6C244D4ED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29150" y="1942694"/>
            <a:ext cx="38862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050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	Informed Consent</a:t>
            </a:r>
            <a:br>
              <a:rPr lang="en-US" sz="5400" dirty="0"/>
            </a:br>
            <a:r>
              <a:rPr lang="en-US" sz="2800" dirty="0"/>
              <a:t>	(Minn. Stat. §13.05, </a:t>
            </a:r>
            <a:r>
              <a:rPr lang="en-US" sz="2800" dirty="0" err="1"/>
              <a:t>subd</a:t>
            </a:r>
            <a:r>
              <a:rPr lang="en-US" sz="2800" dirty="0"/>
              <a:t>. 4 &amp; Minn. R. 1205.1400)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821" y="1636295"/>
            <a:ext cx="8202529" cy="4443391"/>
          </a:xfrm>
        </p:spPr>
        <p:txBody>
          <a:bodyPr>
            <a:noAutofit/>
          </a:bodyPr>
          <a:lstStyle/>
          <a:p>
            <a:pPr marL="457200" lvl="1" indent="0" defTabSz="91440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None/>
            </a:pPr>
            <a:r>
              <a:rPr lang="en-US" sz="2800" dirty="0"/>
              <a:t>Informed consent is necessary when:</a:t>
            </a:r>
          </a:p>
          <a:p>
            <a:pPr marL="1143000" lvl="2" indent="-22860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The individual asks the entity to release private data to another entity or person</a:t>
            </a:r>
          </a:p>
          <a:p>
            <a:pPr marL="1143000" lvl="2" indent="-22860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The entity wants to release private data to another entity or person</a:t>
            </a:r>
            <a:endParaRPr lang="en-US" altLang="en-US" sz="2400" dirty="0"/>
          </a:p>
          <a:p>
            <a:pPr marL="1143000" lvl="2" indent="-22860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Font typeface="Wingdings" panose="05000000000000000000" pitchFamily="2" charset="2"/>
              <a:buChar char="§"/>
            </a:pPr>
            <a:r>
              <a:rPr lang="en-US" altLang="en-US" sz="2400" dirty="0"/>
              <a:t>The data subject received a Tennessen warning, and the entity now wants to use or release the data in a different way</a:t>
            </a:r>
          </a:p>
          <a:p>
            <a:pPr marL="457200" lvl="1" indent="0" defTabSz="91440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None/>
            </a:pPr>
            <a:br>
              <a:rPr lang="en-US" sz="2800" dirty="0"/>
            </a:br>
            <a:r>
              <a:rPr lang="en-US" sz="2800" b="1" dirty="0"/>
              <a:t>Informed consent must be in writing and cannot be coerced</a:t>
            </a:r>
          </a:p>
        </p:txBody>
      </p:sp>
    </p:spTree>
    <p:extLst>
      <p:ext uri="{BB962C8B-B14F-4D97-AF65-F5344CB8AC3E}">
        <p14:creationId xmlns:p14="http://schemas.microsoft.com/office/powerpoint/2010/main" val="26912290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2872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	Penalties and Remedies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Clr>
                <a:srgbClr val="0054A6"/>
              </a:buClr>
            </a:pPr>
            <a:r>
              <a:rPr lang="en-US" sz="3000" b="1" dirty="0"/>
              <a:t>Civil Remedies </a:t>
            </a:r>
            <a:r>
              <a:rPr lang="en-US" sz="2400" dirty="0"/>
              <a:t>(Minn. Stat. §13.08)</a:t>
            </a:r>
          </a:p>
          <a:p>
            <a:pPr lvl="1">
              <a:lnSpc>
                <a:spcPct val="90000"/>
              </a:lnSpc>
              <a:buClr>
                <a:srgbClr val="0054A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Action for damages, costs, and attorney fees</a:t>
            </a:r>
          </a:p>
          <a:p>
            <a:pPr lvl="1">
              <a:lnSpc>
                <a:spcPct val="90000"/>
              </a:lnSpc>
              <a:buClr>
                <a:srgbClr val="0054A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Action to compel compliance</a:t>
            </a:r>
          </a:p>
          <a:p>
            <a:pPr>
              <a:lnSpc>
                <a:spcPct val="90000"/>
              </a:lnSpc>
              <a:buClr>
                <a:srgbClr val="0054A6"/>
              </a:buClr>
            </a:pPr>
            <a:r>
              <a:rPr lang="en-US" sz="3000" b="1" dirty="0"/>
              <a:t>Administrative Remedy </a:t>
            </a:r>
            <a:r>
              <a:rPr lang="en-US" sz="2400" dirty="0"/>
              <a:t>(Minn. Stat. §13.085)</a:t>
            </a:r>
          </a:p>
          <a:p>
            <a:pPr lvl="1">
              <a:lnSpc>
                <a:spcPct val="90000"/>
              </a:lnSpc>
              <a:buClr>
                <a:srgbClr val="0054A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Complaint must be filed within 2 years of alleged violation</a:t>
            </a:r>
          </a:p>
          <a:p>
            <a:pPr lvl="1">
              <a:lnSpc>
                <a:spcPct val="90000"/>
              </a:lnSpc>
              <a:buClr>
                <a:srgbClr val="0054A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Action to compel compliance, attorney fees</a:t>
            </a:r>
          </a:p>
          <a:p>
            <a:pPr>
              <a:lnSpc>
                <a:spcPct val="90000"/>
              </a:lnSpc>
              <a:buClr>
                <a:srgbClr val="0054A6"/>
              </a:buClr>
            </a:pPr>
            <a:r>
              <a:rPr lang="en-US" sz="3000" b="1" dirty="0"/>
              <a:t>Penalties</a:t>
            </a:r>
            <a:r>
              <a:rPr lang="en-US" sz="3000" dirty="0"/>
              <a:t> </a:t>
            </a:r>
            <a:r>
              <a:rPr lang="en-US" sz="2400" dirty="0"/>
              <a:t>(Minn. Stat. §13.09)</a:t>
            </a:r>
          </a:p>
          <a:p>
            <a:pPr lvl="1">
              <a:lnSpc>
                <a:spcPct val="90000"/>
              </a:lnSpc>
              <a:buClr>
                <a:srgbClr val="0054A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Willful violation or knowing unauthorized acquisition of not public data = misdemeanor</a:t>
            </a:r>
          </a:p>
          <a:p>
            <a:pPr lvl="1">
              <a:lnSpc>
                <a:spcPct val="90000"/>
              </a:lnSpc>
              <a:buClr>
                <a:srgbClr val="0054A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Dismissal or suspension of public employee</a:t>
            </a:r>
          </a:p>
          <a:p>
            <a:pPr>
              <a:lnSpc>
                <a:spcPct val="90000"/>
              </a:lnSpc>
              <a:buClr>
                <a:srgbClr val="0054A6"/>
              </a:buClr>
            </a:pPr>
            <a:r>
              <a:rPr lang="en-US" sz="3000" b="1" dirty="0"/>
              <a:t>Advisory opinions </a:t>
            </a:r>
            <a:r>
              <a:rPr lang="en-US" sz="2400" dirty="0"/>
              <a:t>(Minn. Stat. §13.072)</a:t>
            </a:r>
          </a:p>
        </p:txBody>
      </p:sp>
    </p:spTree>
    <p:extLst>
      <p:ext uri="{BB962C8B-B14F-4D97-AF65-F5344CB8AC3E}">
        <p14:creationId xmlns:p14="http://schemas.microsoft.com/office/powerpoint/2010/main" val="14609869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>
            <a:spLocks noGrp="1"/>
          </p:cNvSpPr>
          <p:nvPr>
            <p:ph type="title"/>
          </p:nvPr>
        </p:nvSpPr>
        <p:spPr bwMode="ltGray">
          <a:xfrm>
            <a:off x="0" y="2095785"/>
            <a:ext cx="9144000" cy="1299950"/>
          </a:xfrm>
        </p:spPr>
        <p:txBody>
          <a:bodyPr/>
          <a:lstStyle/>
          <a:p>
            <a:r>
              <a:rPr lang="en-US" sz="4800" dirty="0"/>
              <a:t>Data Challenges and Appeals</a:t>
            </a:r>
            <a:br>
              <a:rPr lang="en-US" sz="4800" dirty="0"/>
            </a:br>
            <a:r>
              <a:rPr lang="en-US" sz="2400" dirty="0"/>
              <a:t>Minnesota Stat. § 13.04, subd. 4; Minn. R. 1205.1600</a:t>
            </a:r>
          </a:p>
        </p:txBody>
      </p:sp>
    </p:spTree>
    <p:extLst>
      <p:ext uri="{BB962C8B-B14F-4D97-AF65-F5344CB8AC3E}">
        <p14:creationId xmlns:p14="http://schemas.microsoft.com/office/powerpoint/2010/main" val="34953384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 bwMode="ltGray">
          <a:xfrm>
            <a:off x="141510" y="152399"/>
            <a:ext cx="8001000" cy="838201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/>
              <a:t>	Challenging the Accuracy and </a:t>
            </a:r>
            <a:br>
              <a:rPr lang="en-US" sz="3600" dirty="0"/>
            </a:br>
            <a:r>
              <a:rPr lang="en-US" sz="3600" dirty="0"/>
              <a:t>	Completeness of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Data being challenged must be: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Public or private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Data about the person submitting the challenge (or their minor child)</a:t>
            </a:r>
          </a:p>
          <a:p>
            <a:r>
              <a:rPr lang="en-US" sz="2800" dirty="0"/>
              <a:t>The data challenge itself must be: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In writing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Addressed to the Responsible Authority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3502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ltGray">
          <a:xfrm>
            <a:off x="89262" y="152399"/>
            <a:ext cx="8001000" cy="838201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/>
              <a:t>	What to do when you receive a data</a:t>
            </a:r>
            <a:br>
              <a:rPr lang="en-US" sz="3600" dirty="0"/>
            </a:br>
            <a:r>
              <a:rPr lang="en-US" sz="3600" dirty="0"/>
              <a:t>	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RA must respond within </a:t>
            </a:r>
            <a:r>
              <a:rPr lang="en-US" sz="2800" u="sng" dirty="0"/>
              <a:t>30</a:t>
            </a:r>
            <a:r>
              <a:rPr lang="en-US" sz="2800" dirty="0"/>
              <a:t> days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Correct data if it is inaccurate/incomplete and notify past recipients of the inaccurate/incomplete data, OR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Notify the data subject that it is the RA’s position that the data are accurate and complete</a:t>
            </a:r>
          </a:p>
          <a:p>
            <a:r>
              <a:rPr lang="en-US" sz="2800" dirty="0"/>
              <a:t>Disputed data can only be disclosed if a statement of disagreement is included with the data</a:t>
            </a:r>
          </a:p>
          <a:p>
            <a:pPr lvl="1"/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4726391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ltGray">
          <a:xfrm>
            <a:off x="128447" y="152399"/>
            <a:ext cx="8001000" cy="838201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/>
              <a:t>	Data Challenge Appeals </a:t>
            </a:r>
            <a:br>
              <a:rPr lang="en-US" sz="3600" dirty="0"/>
            </a:br>
            <a:r>
              <a:rPr lang="en-US" sz="3600" dirty="0"/>
              <a:t>	</a:t>
            </a:r>
            <a:r>
              <a:rPr lang="en-US" sz="3100" dirty="0"/>
              <a:t>(Minn. Stat. § 13.04, subd. 4(d)-(e))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545" y="1524000"/>
            <a:ext cx="8037368" cy="4495800"/>
          </a:xfrm>
        </p:spPr>
        <p:txBody>
          <a:bodyPr>
            <a:noAutofit/>
          </a:bodyPr>
          <a:lstStyle/>
          <a:p>
            <a:pPr marL="257175" lvl="1" indent="-257175">
              <a:buClr>
                <a:srgbClr val="0054A6"/>
              </a:buClr>
            </a:pPr>
            <a:r>
              <a:rPr lang="en-US" sz="3200" dirty="0"/>
              <a:t>Data subject can appeal to the Commissioner of Administration</a:t>
            </a:r>
          </a:p>
          <a:p>
            <a:pPr>
              <a:buClr>
                <a:srgbClr val="0054A6"/>
              </a:buClr>
            </a:pPr>
            <a:r>
              <a:rPr lang="en-US" sz="3200" dirty="0"/>
              <a:t>Entities must inform data subjects of right to appeal</a:t>
            </a:r>
          </a:p>
          <a:p>
            <a:pPr>
              <a:buClr>
                <a:srgbClr val="0054A6"/>
              </a:buClr>
            </a:pPr>
            <a:r>
              <a:rPr lang="en-US" sz="3200" dirty="0"/>
              <a:t>Commissioner may dismiss appeal if:</a:t>
            </a:r>
          </a:p>
          <a:p>
            <a:pPr lvl="1">
              <a:buClr>
                <a:srgbClr val="0054A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it is not timely,</a:t>
            </a:r>
          </a:p>
          <a:p>
            <a:pPr lvl="1">
              <a:buClr>
                <a:srgbClr val="0054A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data was presented as evidence in court, or</a:t>
            </a:r>
          </a:p>
          <a:p>
            <a:pPr lvl="1">
              <a:buClr>
                <a:srgbClr val="0054A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appellant is not the data subject.</a:t>
            </a:r>
          </a:p>
        </p:txBody>
      </p:sp>
    </p:spTree>
    <p:extLst>
      <p:ext uri="{BB962C8B-B14F-4D97-AF65-F5344CB8AC3E}">
        <p14:creationId xmlns:p14="http://schemas.microsoft.com/office/powerpoint/2010/main" val="103179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B9F92-CC3A-C047-5CAE-45D5F3735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058"/>
            <a:ext cx="7886700" cy="914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/>
              <a:t>	Data Challenge Appeals continued</a:t>
            </a:r>
            <a:br>
              <a:rPr lang="en-US" sz="3600" dirty="0"/>
            </a:br>
            <a:r>
              <a:rPr lang="en-US" sz="3600" dirty="0"/>
              <a:t>	</a:t>
            </a:r>
            <a:r>
              <a:rPr lang="en-US" sz="3100" dirty="0"/>
              <a:t> (Minn. Stat. § 13.04, subd. 4(f))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89EE2-5DDA-630E-4F82-837CC65A5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Data submitted to the Commissioner, and the data subject's descriptions of the challenged data, have the same classification as maintained by the government entity</a:t>
            </a:r>
          </a:p>
          <a:p>
            <a:r>
              <a:rPr lang="en-US" sz="2400" dirty="0"/>
              <a:t>RA may submit private data to the Commissioner</a:t>
            </a:r>
          </a:p>
          <a:p>
            <a:r>
              <a:rPr lang="en-US" sz="2400" dirty="0"/>
              <a:t>Commissioner may disclose private data within the appeal record to the Court of Administrative Hearings</a:t>
            </a:r>
          </a:p>
          <a:p>
            <a:r>
              <a:rPr lang="en-US" sz="2400" dirty="0"/>
              <a:t>Data maintained by the Commissioner that have been completed, corrected, or destroyed by an RA as a result of an appeal are private</a:t>
            </a:r>
          </a:p>
        </p:txBody>
      </p:sp>
    </p:spTree>
    <p:extLst>
      <p:ext uri="{BB962C8B-B14F-4D97-AF65-F5344CB8AC3E}">
        <p14:creationId xmlns:p14="http://schemas.microsoft.com/office/powerpoint/2010/main" val="26376280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>
            <a:spLocks noGrp="1"/>
          </p:cNvSpPr>
          <p:nvPr>
            <p:ph type="title"/>
          </p:nvPr>
        </p:nvSpPr>
        <p:spPr bwMode="ltGray">
          <a:xfrm>
            <a:off x="0" y="2095785"/>
            <a:ext cx="9144000" cy="1299950"/>
          </a:xfrm>
        </p:spPr>
        <p:txBody>
          <a:bodyPr/>
          <a:lstStyle/>
          <a:p>
            <a:r>
              <a:rPr lang="en-US" sz="4800" dirty="0"/>
              <a:t>Data Breaches</a:t>
            </a:r>
          </a:p>
        </p:txBody>
      </p:sp>
    </p:spTree>
    <p:extLst>
      <p:ext uri="{BB962C8B-B14F-4D97-AF65-F5344CB8AC3E}">
        <p14:creationId xmlns:p14="http://schemas.microsoft.com/office/powerpoint/2010/main" val="41326377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	Breach in Data Security</a:t>
            </a:r>
            <a:br>
              <a:rPr lang="en-US" sz="5400" dirty="0"/>
            </a:br>
            <a:r>
              <a:rPr lang="en-US" sz="3600" dirty="0"/>
              <a:t>	</a:t>
            </a:r>
            <a:r>
              <a:rPr lang="en-US" sz="2800" dirty="0"/>
              <a:t>(Minn. Stat. §13.055)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489" y="1514476"/>
            <a:ext cx="8619555" cy="5124508"/>
          </a:xfrm>
        </p:spPr>
        <p:txBody>
          <a:bodyPr>
            <a:normAutofit/>
          </a:bodyPr>
          <a:lstStyle/>
          <a:p>
            <a:pPr lvl="1">
              <a:buClr>
                <a:srgbClr val="1F497D"/>
              </a:buClr>
            </a:pPr>
            <a:r>
              <a:rPr lang="en-US" sz="2800" dirty="0"/>
              <a:t>Applies to all government entities</a:t>
            </a:r>
          </a:p>
          <a:p>
            <a:pPr lvl="1">
              <a:buClr>
                <a:srgbClr val="1F497D"/>
              </a:buClr>
            </a:pPr>
            <a:r>
              <a:rPr lang="en-US" sz="2800" dirty="0"/>
              <a:t>Defines “breach of the security of the data”</a:t>
            </a:r>
          </a:p>
          <a:p>
            <a:pPr lvl="2">
              <a:buClr>
                <a:srgbClr val="1F497D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Unauthorized acquisition/unauthorized person accesses</a:t>
            </a:r>
          </a:p>
          <a:p>
            <a:pPr lvl="2">
              <a:buClr>
                <a:srgbClr val="1F497D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Private or confidential data, with</a:t>
            </a:r>
          </a:p>
          <a:p>
            <a:pPr lvl="2">
              <a:buClr>
                <a:srgbClr val="1F497D"/>
              </a:buClr>
              <a:buFont typeface="Wingdings" panose="05000000000000000000" pitchFamily="2" charset="2"/>
              <a:buChar char="§"/>
            </a:pPr>
            <a:r>
              <a:rPr lang="en-US" sz="2400" b="1" dirty="0"/>
              <a:t>Intent</a:t>
            </a:r>
            <a:r>
              <a:rPr lang="en-US" sz="2400" dirty="0"/>
              <a:t> to use data for nongovernmental purposes</a:t>
            </a:r>
          </a:p>
          <a:p>
            <a:pPr lvl="1">
              <a:buClr>
                <a:srgbClr val="1F497D"/>
              </a:buClr>
            </a:pPr>
            <a:r>
              <a:rPr lang="en-US" sz="2800" dirty="0"/>
              <a:t>RA must investigate and create a report that details any data breach</a:t>
            </a:r>
          </a:p>
          <a:p>
            <a:pPr lvl="1">
              <a:buClr>
                <a:srgbClr val="1F497D"/>
              </a:buClr>
            </a:pPr>
            <a:r>
              <a:rPr lang="en-US" sz="2800" dirty="0"/>
              <a:t>Annual security assessment for </a:t>
            </a:r>
            <a:br>
              <a:rPr lang="en-US" sz="2800" dirty="0"/>
            </a:br>
            <a:r>
              <a:rPr lang="en-US" sz="2800" dirty="0"/>
              <a:t>“personal information” </a:t>
            </a:r>
            <a:br>
              <a:rPr lang="en-US" sz="2800" dirty="0"/>
            </a:br>
            <a:r>
              <a:rPr lang="en-US" sz="2400" dirty="0"/>
              <a:t>(defined in § 325E.61)</a:t>
            </a:r>
          </a:p>
        </p:txBody>
      </p:sp>
      <p:pic>
        <p:nvPicPr>
          <p:cNvPr id="4" name="Picture 3" descr="Picture of padlocks, with 1 unlocked"/>
          <p:cNvPicPr>
            <a:picLocks noChangeAspect="1"/>
          </p:cNvPicPr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5542244" y="4736084"/>
            <a:ext cx="3393618" cy="190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59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 bwMode="ltGray">
          <a:xfrm>
            <a:off x="0" y="0"/>
            <a:ext cx="9144000" cy="1219199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	OLA notification</a:t>
            </a:r>
            <a:br>
              <a:rPr lang="en-US" sz="3600" dirty="0"/>
            </a:br>
            <a:r>
              <a:rPr lang="en-US" sz="3600" dirty="0"/>
              <a:t>	</a:t>
            </a:r>
            <a:r>
              <a:rPr lang="en-US" sz="2800" dirty="0"/>
              <a:t>(Minn. Stat. § 3.971, subd. 9)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8275" y="1520869"/>
            <a:ext cx="8019176" cy="4796242"/>
          </a:xfrm>
        </p:spPr>
        <p:txBody>
          <a:bodyPr>
            <a:noAutofit/>
          </a:bodyPr>
          <a:lstStyle/>
          <a:p>
            <a:pPr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</a:pPr>
            <a:r>
              <a:rPr lang="en-US" sz="2800" dirty="0"/>
              <a:t>Only applies to state-level entities</a:t>
            </a:r>
          </a:p>
          <a:p>
            <a:pPr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</a:pPr>
            <a:r>
              <a:rPr lang="en-US" sz="2800" dirty="0"/>
              <a:t>Agencies subject to OLA audit must notify OLA when not public government data </a:t>
            </a:r>
            <a:r>
              <a:rPr lang="en-US" sz="2800" i="1" dirty="0"/>
              <a:t>may </a:t>
            </a:r>
            <a:r>
              <a:rPr lang="en-US" sz="2800" dirty="0"/>
              <a:t>have been:</a:t>
            </a:r>
          </a:p>
          <a:p>
            <a:pPr lvl="1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Accessed or</a:t>
            </a:r>
          </a:p>
          <a:p>
            <a:pPr lvl="1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Provided to a person,</a:t>
            </a:r>
          </a:p>
          <a:p>
            <a:pPr lvl="1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Without lawful authorization</a:t>
            </a:r>
          </a:p>
          <a:p>
            <a:pPr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</a:pPr>
            <a:r>
              <a:rPr lang="en-US" sz="2800" dirty="0"/>
              <a:t>Broader reporting obligation than is required by Minn. Stat. § 13.055</a:t>
            </a:r>
          </a:p>
          <a:p>
            <a:pPr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</a:pPr>
            <a:r>
              <a:rPr lang="en-US" sz="2800" dirty="0"/>
              <a:t>Reporting Guide available on OLA website: </a:t>
            </a:r>
            <a:r>
              <a:rPr lang="en-US" sz="2800" dirty="0">
                <a:hlinkClick r:id="rId3"/>
              </a:rPr>
              <a:t>https://www.auditor.leg.state.mn.us/sreview/reporting-guide.htm</a:t>
            </a:r>
            <a:endParaRPr lang="en-US" sz="2800" dirty="0"/>
          </a:p>
          <a:p>
            <a:pPr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85852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628650" y="152400"/>
            <a:ext cx="7886700" cy="914400"/>
          </a:xfrm>
        </p:spPr>
        <p:txBody>
          <a:bodyPr anchor="ctr">
            <a:normAutofit/>
          </a:bodyPr>
          <a:lstStyle/>
          <a:p>
            <a:pPr algn="l"/>
            <a:r>
              <a:rPr lang="en-US" sz="3600" dirty="0"/>
              <a:t>Who we are and what we do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5"/>
            <a:ext cx="3886200" cy="4582339"/>
          </a:xfrm>
        </p:spPr>
        <p:txBody>
          <a:bodyPr>
            <a:normAutofit fontScale="92500" lnSpcReduction="20000"/>
          </a:bodyPr>
          <a:lstStyle/>
          <a:p>
            <a:pPr marL="0" indent="0">
              <a:buClr>
                <a:srgbClr val="0054A6"/>
              </a:buClr>
              <a:buNone/>
            </a:pPr>
            <a:r>
              <a:rPr lang="en-US" sz="2400" b="1" dirty="0"/>
              <a:t>Data Practices Office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Informal advice/technical assistance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Commissioner of Administration advisory opinions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Website and informational materials: </a:t>
            </a:r>
            <a:r>
              <a:rPr lang="en-US" sz="2400" dirty="0">
                <a:hlinkClick r:id="rId3"/>
              </a:rPr>
              <a:t>https://mn.gov/admin/data-practices/</a:t>
            </a:r>
            <a:r>
              <a:rPr lang="en-US" sz="2400" dirty="0"/>
              <a:t> 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Listserv and newsletters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Legislative assistance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Training</a:t>
            </a:r>
          </a:p>
        </p:txBody>
      </p:sp>
      <p:pic>
        <p:nvPicPr>
          <p:cNvPr id="5" name="Picture 4" descr="picture of website&#10;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150" y="2666499"/>
            <a:ext cx="3886200" cy="24385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70847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F09B3-A4BB-5C17-2C37-BC2CDB88C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/>
              <a:t>What do you think? (#3)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8FEAC-4C3D-B6A5-C204-6E406B777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action is required for each of the following events at a state agency?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6698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2B829-449B-C104-A944-ACC73B6F8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>
                <a:ea typeface="Calibri" panose="020F0502020204030204" pitchFamily="34" charset="0"/>
                <a:cs typeface="Calibri" panose="020F0502020204030204" pitchFamily="34" charset="0"/>
              </a:rPr>
              <a:t>Event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ED976-E349-D9BB-6765-CCB37DC01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Employee accidentally accesses not public database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Corrective action?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Notice to OLA?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13.055 notice?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6797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5FB27-14C8-31DB-606D-4A36D9C54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E60D1-D158-8DD4-B9EA-B1A374D69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>
                <a:ea typeface="Calibri" panose="020F0502020204030204" pitchFamily="34" charset="0"/>
                <a:cs typeface="Calibri" panose="020F0502020204030204" pitchFamily="34" charset="0"/>
              </a:rPr>
              <a:t>Event #1 answers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A749B-B4AA-BC41-CB24-7FFE20906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673" y="1999894"/>
            <a:ext cx="7305327" cy="3399420"/>
          </a:xfrm>
        </p:spPr>
        <p:txBody>
          <a:bodyPr>
            <a:normAutofit fontScale="25000" lnSpcReduction="20000"/>
          </a:bodyPr>
          <a:lstStyle/>
          <a:p>
            <a:r>
              <a:rPr lang="en-US" sz="9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Employee accidentally accesses not public database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9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Corrective action?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9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9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Notice to OLA?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9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9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13.055 notice?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9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1761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66BB40-C734-E0F7-5B96-19BEC7E7E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7BBD7-EBD6-1650-9481-50BA80C9C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>
                <a:ea typeface="Calibri" panose="020F0502020204030204" pitchFamily="34" charset="0"/>
                <a:cs typeface="Calibri" panose="020F0502020204030204" pitchFamily="34" charset="0"/>
              </a:rPr>
              <a:t>Event #2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B8540-B912-9FC5-D12B-A75FCA2AE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Employee incorrectly types email address and sends not public data to wrong government employee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Corrective action?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Notice to OLA?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13.055 notice?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4136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6F3A4-3F6D-A462-53F6-18608625A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FB61D-312B-AB52-E736-9269AB8FD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>
                <a:ea typeface="Calibri" panose="020F0502020204030204" pitchFamily="34" charset="0"/>
                <a:cs typeface="Calibri" panose="020F0502020204030204" pitchFamily="34" charset="0"/>
              </a:rPr>
              <a:t>Event #2 answers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AB032-217C-3565-63FC-D27872055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587" y="1999894"/>
            <a:ext cx="7494013" cy="4081592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Employee incorrectly types email address and sends not public data to wrong government employee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Corrective action?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Notice to OLA?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13.055 notice?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7135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1494F3-5C58-997A-B25A-129F9DFFA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7C879-5E72-5104-BA87-4902E237A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>
                <a:ea typeface="Calibri" panose="020F0502020204030204" pitchFamily="34" charset="0"/>
                <a:cs typeface="Calibri" panose="020F0502020204030204" pitchFamily="34" charset="0"/>
              </a:rPr>
              <a:t>Event #3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CB713-FF52-5807-FCB1-115E43C1E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Employee inadvertently reads report with not public data without appropriate work assignment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Corrective action?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Notice to OLA?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13.055 notice?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4488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A416DF-0F09-7B6F-6754-D84EC75AD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B11C6-B9DB-6E71-A7C0-67CD6E910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>
                <a:ea typeface="Calibri" panose="020F0502020204030204" pitchFamily="34" charset="0"/>
                <a:cs typeface="Calibri" panose="020F0502020204030204" pitchFamily="34" charset="0"/>
              </a:rPr>
              <a:t>Event #3 answers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E799F-C793-4242-84CA-D171F8507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674" y="1895475"/>
            <a:ext cx="7692676" cy="4432754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Employee inadvertently reads report with not public data without appropriate work assignment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Corrective action?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Notice to OLA?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13.055 notice?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5608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7066F-DAED-D9FD-18A2-B72460D29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6BFF7-6942-A144-180A-5FE0A2EC9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>
                <a:ea typeface="Calibri" panose="020F0502020204030204" pitchFamily="34" charset="0"/>
                <a:cs typeface="Calibri" panose="020F0502020204030204" pitchFamily="34" charset="0"/>
              </a:rPr>
              <a:t>Event #4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448E0-DACC-4D5C-EE7F-75B7255DB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Employee looks up driver’s license data about new neighbor without appropriate work assignment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Corrective action?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Notice to OLA?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13.055 notice?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3867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0EBBC5-CC46-B30C-3664-279B9E7673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CB0EB-71F6-73A7-7520-CB19C9BAA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>
                <a:ea typeface="Calibri" panose="020F0502020204030204" pitchFamily="34" charset="0"/>
                <a:cs typeface="Calibri" panose="020F0502020204030204" pitchFamily="34" charset="0"/>
              </a:rPr>
              <a:t>Event #4 answers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35A02-A0F5-59A1-628A-B17A151E7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44" y="1999894"/>
            <a:ext cx="7610127" cy="4284792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Employee looks up driver’s license data about new neighbor without appropriate work assignment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Corrective action?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Notice to OLA?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13.055 notice?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2485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CAB38-73E9-00AF-948E-727EC18E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/>
              <a:t>	Cybersecurity Incidents </a:t>
            </a:r>
            <a:br>
              <a:rPr lang="en-US" sz="3600" dirty="0"/>
            </a:br>
            <a:r>
              <a:rPr lang="en-US" sz="3100" dirty="0"/>
              <a:t>	</a:t>
            </a:r>
            <a:r>
              <a:rPr lang="en-US" sz="2800" dirty="0"/>
              <a:t>(Minn. Stat. § 16E.36)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99A5E-F224-17B0-A621-EE97A040B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124" y="1648496"/>
            <a:ext cx="8103226" cy="4816698"/>
          </a:xfrm>
        </p:spPr>
        <p:txBody>
          <a:bodyPr>
            <a:normAutofit/>
          </a:bodyPr>
          <a:lstStyle/>
          <a:p>
            <a:r>
              <a:rPr lang="en-US" sz="2800" dirty="0"/>
              <a:t>Requires notification of any cybersecurity incidents to MNIT </a:t>
            </a:r>
          </a:p>
          <a:p>
            <a:r>
              <a:rPr lang="en-US" sz="2800" dirty="0"/>
              <a:t>Applies to all public agencies</a:t>
            </a:r>
          </a:p>
          <a:p>
            <a:r>
              <a:rPr lang="en-US" sz="2800" dirty="0"/>
              <a:t>Cybersecurity incident: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500" dirty="0"/>
              <a:t>An action taken through the use of an information system or network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500" dirty="0"/>
              <a:t>That results in an actual or potentially adverse effect on an information system, network, or information residing therein</a:t>
            </a:r>
          </a:p>
          <a:p>
            <a:pPr lvl="1"/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254589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0967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	Agenda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12AEC22B-E10B-4A65-807A-D0E8181BE8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1060929"/>
              </p:ext>
            </p:extLst>
          </p:nvPr>
        </p:nvGraphicFramePr>
        <p:xfrm>
          <a:off x="614363" y="2004060"/>
          <a:ext cx="7900987" cy="4361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011">
                  <a:extLst>
                    <a:ext uri="{9D8B030D-6E8A-4147-A177-3AD203B41FA5}">
                      <a16:colId xmlns:a16="http://schemas.microsoft.com/office/drawing/2014/main" val="2963052950"/>
                    </a:ext>
                  </a:extLst>
                </a:gridCol>
                <a:gridCol w="6712976">
                  <a:extLst>
                    <a:ext uri="{9D8B030D-6E8A-4147-A177-3AD203B41FA5}">
                      <a16:colId xmlns:a16="http://schemas.microsoft.com/office/drawing/2014/main" val="2409329787"/>
                    </a:ext>
                  </a:extLst>
                </a:gridCol>
              </a:tblGrid>
              <a:tr h="398936">
                <a:tc>
                  <a:txBody>
                    <a:bodyPr/>
                    <a:lstStyle/>
                    <a:p>
                      <a:r>
                        <a:rPr lang="en-US" sz="2000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Topic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60965"/>
                  </a:ext>
                </a:extLst>
              </a:tr>
              <a:tr h="387450">
                <a:tc>
                  <a:txBody>
                    <a:bodyPr/>
                    <a:lstStyle/>
                    <a:p>
                      <a:r>
                        <a:rPr lang="en-US" sz="2000" dirty="0"/>
                        <a:t>8:30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Welcome and introductions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8445052"/>
                  </a:ext>
                </a:extLst>
              </a:tr>
              <a:tr h="387450">
                <a:tc>
                  <a:txBody>
                    <a:bodyPr/>
                    <a:lstStyle/>
                    <a:p>
                      <a:r>
                        <a:rPr lang="en-US" sz="2000" dirty="0"/>
                        <a:t>8:45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Data Practices Act Overview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28113"/>
                  </a:ext>
                </a:extLst>
              </a:tr>
              <a:tr h="387450">
                <a:tc>
                  <a:txBody>
                    <a:bodyPr/>
                    <a:lstStyle/>
                    <a:p>
                      <a:r>
                        <a:rPr lang="en-US" sz="2000" dirty="0"/>
                        <a:t>10:00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Break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477090"/>
                  </a:ext>
                </a:extLst>
              </a:tr>
              <a:tr h="387450">
                <a:tc>
                  <a:txBody>
                    <a:bodyPr/>
                    <a:lstStyle/>
                    <a:p>
                      <a:r>
                        <a:rPr lang="en-US" sz="2000" dirty="0"/>
                        <a:t>10:10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Data Practices Act scenario #1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482185"/>
                  </a:ext>
                </a:extLst>
              </a:tr>
              <a:tr h="387450">
                <a:tc>
                  <a:txBody>
                    <a:bodyPr/>
                    <a:lstStyle/>
                    <a:p>
                      <a:r>
                        <a:rPr lang="en-US" sz="2000" dirty="0"/>
                        <a:t>10:40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Continue Data Practices Act Overview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447255"/>
                  </a:ext>
                </a:extLst>
              </a:tr>
              <a:tr h="387450">
                <a:tc>
                  <a:txBody>
                    <a:bodyPr/>
                    <a:lstStyle/>
                    <a:p>
                      <a:r>
                        <a:rPr lang="en-US" sz="2000" dirty="0"/>
                        <a:t>11:00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Break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407506"/>
                  </a:ext>
                </a:extLst>
              </a:tr>
              <a:tr h="387450">
                <a:tc>
                  <a:txBody>
                    <a:bodyPr/>
                    <a:lstStyle/>
                    <a:p>
                      <a:r>
                        <a:rPr lang="en-US" sz="2000" dirty="0"/>
                        <a:t>11:10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Data Practices Act scenario #2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463042"/>
                  </a:ext>
                </a:extLst>
              </a:tr>
              <a:tr h="387450">
                <a:tc>
                  <a:txBody>
                    <a:bodyPr/>
                    <a:lstStyle/>
                    <a:p>
                      <a:r>
                        <a:rPr lang="en-US" sz="2000" dirty="0"/>
                        <a:t>11:40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Developing Policies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743303"/>
                  </a:ext>
                </a:extLst>
              </a:tr>
              <a:tr h="387450">
                <a:tc>
                  <a:txBody>
                    <a:bodyPr/>
                    <a:lstStyle/>
                    <a:p>
                      <a:r>
                        <a:rPr lang="en-US" sz="2000" dirty="0"/>
                        <a:t>11:55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Final questions and complete evaluations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004933"/>
                  </a:ext>
                </a:extLst>
              </a:tr>
              <a:tr h="387450">
                <a:tc>
                  <a:txBody>
                    <a:bodyPr/>
                    <a:lstStyle/>
                    <a:p>
                      <a:r>
                        <a:rPr lang="en-US" sz="2000" dirty="0"/>
                        <a:t>12:00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Workshop 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898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7002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>
            <a:spLocks noGrp="1"/>
          </p:cNvSpPr>
          <p:nvPr>
            <p:ph type="title"/>
          </p:nvPr>
        </p:nvSpPr>
        <p:spPr bwMode="ltGray">
          <a:xfrm>
            <a:off x="0" y="2095785"/>
            <a:ext cx="9144000" cy="1299950"/>
          </a:xfrm>
        </p:spPr>
        <p:txBody>
          <a:bodyPr/>
          <a:lstStyle/>
          <a:p>
            <a:r>
              <a:rPr lang="en-US" sz="4800" dirty="0"/>
              <a:t>Questions/Break #2</a:t>
            </a:r>
          </a:p>
        </p:txBody>
      </p:sp>
    </p:spTree>
    <p:extLst>
      <p:ext uri="{BB962C8B-B14F-4D97-AF65-F5344CB8AC3E}">
        <p14:creationId xmlns:p14="http://schemas.microsoft.com/office/powerpoint/2010/main" val="206778016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>
            <a:spLocks noGrp="1"/>
          </p:cNvSpPr>
          <p:nvPr>
            <p:ph type="title"/>
          </p:nvPr>
        </p:nvSpPr>
        <p:spPr bwMode="ltGray">
          <a:xfrm>
            <a:off x="0" y="2095785"/>
            <a:ext cx="9144000" cy="1299950"/>
          </a:xfrm>
        </p:spPr>
        <p:txBody>
          <a:bodyPr/>
          <a:lstStyle/>
          <a:p>
            <a:r>
              <a:rPr lang="en-US" sz="4400" dirty="0"/>
              <a:t>Data Access Policies</a:t>
            </a:r>
            <a:br>
              <a:rPr lang="en-US" sz="4400" dirty="0"/>
            </a:br>
            <a:r>
              <a:rPr lang="en-US" sz="3200" dirty="0"/>
              <a:t>Handouts 5-8</a:t>
            </a:r>
            <a:endParaRPr lang="en-US" sz="4400" dirty="0"/>
          </a:p>
        </p:txBody>
      </p:sp>
      <p:pic>
        <p:nvPicPr>
          <p:cNvPr id="4" name="Picture 3" descr="Qr code links to handouts">
            <a:extLst>
              <a:ext uri="{FF2B5EF4-FFF2-40B4-BE49-F238E27FC236}">
                <a16:creationId xmlns:a16="http://schemas.microsoft.com/office/drawing/2014/main" id="{2EA61FF4-356B-2505-3E58-C0E68256BA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484" y="3813242"/>
            <a:ext cx="2639032" cy="263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6629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1"/>
            <a:ext cx="9144000" cy="1209674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	Policies, Procedures, Inventory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607" y="1726504"/>
            <a:ext cx="8447255" cy="4698360"/>
          </a:xfrm>
        </p:spPr>
        <p:txBody>
          <a:bodyPr>
            <a:normAutofit fontScale="70000" lnSpcReduction="20000"/>
          </a:bodyPr>
          <a:lstStyle/>
          <a:p>
            <a:pPr marL="0" lvl="0" indent="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None/>
            </a:pPr>
            <a:r>
              <a:rPr lang="en-US" sz="3200" dirty="0"/>
              <a:t>Government entities must have:</a:t>
            </a:r>
          </a:p>
          <a:p>
            <a:pPr marL="742950" lvl="1" indent="-285750" defTabSz="914400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</a:pPr>
            <a:r>
              <a:rPr lang="en-US" sz="3200" dirty="0"/>
              <a:t>Public data access policy (Minn. Stat. § 13.025)</a:t>
            </a:r>
          </a:p>
          <a:p>
            <a:pPr marL="742950" lvl="1" indent="-285750" defTabSz="914400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</a:pPr>
            <a:r>
              <a:rPr lang="en-US" sz="3200" dirty="0"/>
              <a:t>Data access policy for data subjects (Minn. Stat. § 13.025)</a:t>
            </a:r>
          </a:p>
          <a:p>
            <a:pPr marL="742950" lvl="1" indent="-285750" defTabSz="914400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</a:pPr>
            <a:r>
              <a:rPr lang="en-US" sz="3200" dirty="0"/>
              <a:t>Procedures to ensure data requests are received and complied with in an appropriate &amp; prompt manner (Minn. Stat. § 13.03)</a:t>
            </a:r>
          </a:p>
          <a:p>
            <a:pPr marL="742950" lvl="1" indent="-285750" defTabSz="914400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</a:pPr>
            <a:r>
              <a:rPr lang="en-US" sz="3200" dirty="0"/>
              <a:t>Procedures to ensure that only those who have a work assignment can access not public data (Minn. Stat. § 13.05)</a:t>
            </a:r>
          </a:p>
          <a:p>
            <a:pPr marL="742950" lvl="1" indent="-285750" defTabSz="914400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</a:pPr>
            <a:r>
              <a:rPr lang="en-US" sz="3200" dirty="0"/>
              <a:t>Inventory listing private and confidential data (Minn. Stat. § 13.025)</a:t>
            </a:r>
          </a:p>
          <a:p>
            <a:pPr marL="457200" lvl="1" indent="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628760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0"/>
            <a:ext cx="9144000" cy="123825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	Model Policies/Procedures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894" y="1721570"/>
            <a:ext cx="8744211" cy="5235880"/>
          </a:xfrm>
        </p:spPr>
        <p:txBody>
          <a:bodyPr>
            <a:normAutofit/>
          </a:bodyPr>
          <a:lstStyle/>
          <a:p>
            <a:pPr marL="0" lvl="0" indent="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None/>
            </a:pPr>
            <a:r>
              <a:rPr lang="en-US" sz="2800" dirty="0"/>
              <a:t>Model documents:</a:t>
            </a:r>
          </a:p>
          <a:p>
            <a:pPr marL="0" lvl="0" indent="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None/>
            </a:pPr>
            <a:r>
              <a:rPr lang="en-US" sz="2200" dirty="0">
                <a:hlinkClick r:id="rId3"/>
              </a:rPr>
              <a:t>https://mn.gov/admin/data-practices/data/rules/policies/</a:t>
            </a:r>
            <a:r>
              <a:rPr lang="en-US" sz="2200" dirty="0"/>
              <a:t> </a:t>
            </a:r>
          </a:p>
          <a:p>
            <a:pPr marL="342900" lvl="0" indent="-34290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</a:pPr>
            <a:r>
              <a:rPr lang="en-US" sz="2800" dirty="0"/>
              <a:t>Model Data Access Policies</a:t>
            </a:r>
          </a:p>
          <a:p>
            <a:pPr marL="742950" lvl="1" indent="-28575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Font typeface="Arial" panose="020B0604020202020204" pitchFamily="34" charset="0"/>
              <a:buChar char="–"/>
            </a:pPr>
            <a:r>
              <a:rPr lang="en-US" sz="2000" dirty="0"/>
              <a:t>Model Policy for the Public </a:t>
            </a:r>
          </a:p>
          <a:p>
            <a:pPr marL="742950" lvl="1" indent="-28575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Font typeface="Arial" panose="020B0604020202020204" pitchFamily="34" charset="0"/>
              <a:buChar char="–"/>
            </a:pPr>
            <a:r>
              <a:rPr lang="en-US" sz="2000" dirty="0"/>
              <a:t>Model Policy for Data Subjects</a:t>
            </a:r>
            <a:endParaRPr lang="en-US" sz="1600" dirty="0"/>
          </a:p>
          <a:p>
            <a:pPr marL="342900" lvl="0" indent="-34290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</a:pPr>
            <a:r>
              <a:rPr lang="en-US" sz="2800" dirty="0"/>
              <a:t>Example Data Inventory</a:t>
            </a:r>
          </a:p>
          <a:p>
            <a:pPr marL="742950" lvl="1" indent="-28575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Font typeface="Arial" panose="020B0604020202020204" pitchFamily="34" charset="0"/>
              <a:buChar char="–"/>
            </a:pPr>
            <a:r>
              <a:rPr lang="en-US" sz="2000" dirty="0"/>
              <a:t>Identifies and describes private and confidential data maintained by the entity</a:t>
            </a:r>
            <a:endParaRPr lang="en-US" sz="1600" dirty="0"/>
          </a:p>
          <a:p>
            <a:pPr marL="342900" lvl="0" indent="-34290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</a:pPr>
            <a:r>
              <a:rPr lang="en-US" sz="2800" dirty="0"/>
              <a:t>Model Policy for Ensuring the Security of Not Public Data</a:t>
            </a:r>
          </a:p>
          <a:p>
            <a:pPr marL="742950" lvl="1" indent="-28575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Font typeface="Arial" panose="020B0604020202020204" pitchFamily="34" charset="0"/>
              <a:buChar char="–"/>
            </a:pPr>
            <a:r>
              <a:rPr lang="en-US" sz="2000" dirty="0"/>
              <a:t>Methods of incorporating access policy into position descriptions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2637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>
            <a:spLocks noGrp="1"/>
          </p:cNvSpPr>
          <p:nvPr>
            <p:ph type="title"/>
          </p:nvPr>
        </p:nvSpPr>
        <p:spPr bwMode="ltGray">
          <a:xfrm>
            <a:off x="0" y="2095785"/>
            <a:ext cx="9144000" cy="129995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0" y="3498092"/>
            <a:ext cx="7886700" cy="3010992"/>
          </a:xfrm>
        </p:spPr>
        <p:txBody>
          <a:bodyPr>
            <a:normAutofit/>
          </a:bodyPr>
          <a:lstStyle/>
          <a:p>
            <a:r>
              <a:rPr lang="en-US" sz="2800" b="1" dirty="0"/>
              <a:t>Data Practices Office</a:t>
            </a:r>
          </a:p>
          <a:p>
            <a:r>
              <a:rPr lang="en-US" sz="2800" dirty="0"/>
              <a:t>651-296-6733</a:t>
            </a:r>
          </a:p>
          <a:p>
            <a:r>
              <a:rPr lang="en-US" sz="2400" dirty="0">
                <a:hlinkClick r:id="rId3"/>
              </a:rPr>
              <a:t>info.dpo@state.mn.us</a:t>
            </a:r>
            <a:r>
              <a:rPr lang="en-US" sz="2400" dirty="0"/>
              <a:t> </a:t>
            </a:r>
          </a:p>
          <a:p>
            <a:r>
              <a:rPr lang="en-US" sz="2400" dirty="0">
                <a:hlinkClick r:id="rId4"/>
              </a:rPr>
              <a:t>https://mn.gov/admin/data-practices/</a:t>
            </a:r>
            <a:endParaRPr lang="en-US" sz="2400" dirty="0"/>
          </a:p>
          <a:p>
            <a:r>
              <a:rPr lang="en-US" sz="2400" dirty="0"/>
              <a:t>YouTube: @INFOIPAD</a:t>
            </a:r>
          </a:p>
        </p:txBody>
      </p:sp>
    </p:spTree>
    <p:extLst>
      <p:ext uri="{BB962C8B-B14F-4D97-AF65-F5344CB8AC3E}">
        <p14:creationId xmlns:p14="http://schemas.microsoft.com/office/powerpoint/2010/main" val="1603285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0"/>
            <a:ext cx="9144000" cy="123825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	Today’s Objectives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4047DAF-F8E0-4883-9680-BFF9660C4961}"/>
              </a:ext>
            </a:extLst>
          </p:cNvPr>
          <p:cNvSpPr txBox="1">
            <a:spLocks/>
          </p:cNvSpPr>
          <p:nvPr/>
        </p:nvSpPr>
        <p:spPr>
          <a:xfrm>
            <a:off x="628650" y="1825624"/>
            <a:ext cx="7886700" cy="4831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575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54A6"/>
              </a:buClr>
            </a:pPr>
            <a:r>
              <a:rPr lang="en-US" sz="2800" dirty="0"/>
              <a:t>Identify the broad requirements of the Minnesota Government Data Practices Act</a:t>
            </a:r>
            <a:endParaRPr lang="en-US" sz="2500" dirty="0"/>
          </a:p>
          <a:p>
            <a:pPr>
              <a:buClr>
                <a:srgbClr val="0054A6"/>
              </a:buClr>
            </a:pPr>
            <a:r>
              <a:rPr lang="en-US" sz="2800" dirty="0"/>
              <a:t>Understand general responsibilities under the Data Practices Act </a:t>
            </a:r>
          </a:p>
          <a:p>
            <a:pPr lvl="1">
              <a:buClr>
                <a:srgbClr val="0054A6"/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Maintaining government data</a:t>
            </a:r>
          </a:p>
          <a:p>
            <a:pPr lvl="1">
              <a:buClr>
                <a:srgbClr val="0054A6"/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Responding to data requests</a:t>
            </a:r>
          </a:p>
          <a:p>
            <a:pPr lvl="1">
              <a:buClr>
                <a:srgbClr val="0054A6"/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Identifying employees with data practices responsibilities</a:t>
            </a:r>
          </a:p>
          <a:p>
            <a:pPr>
              <a:buClr>
                <a:srgbClr val="0054A6"/>
              </a:buClr>
            </a:pPr>
            <a:r>
              <a:rPr lang="en-US" sz="2800" dirty="0"/>
              <a:t>Apply Data Practices Act requirements in different situations</a:t>
            </a:r>
          </a:p>
          <a:p>
            <a:pPr>
              <a:buClr>
                <a:srgbClr val="0054A6"/>
              </a:buClr>
            </a:pPr>
            <a:endParaRPr lang="en-US" sz="2800" dirty="0"/>
          </a:p>
          <a:p>
            <a:pPr lvl="1">
              <a:buClr>
                <a:srgbClr val="0054A6"/>
              </a:buClr>
            </a:pP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3698827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>
            <a:spLocks noGrp="1"/>
          </p:cNvSpPr>
          <p:nvPr>
            <p:ph type="title"/>
          </p:nvPr>
        </p:nvSpPr>
        <p:spPr bwMode="ltGray">
          <a:xfrm>
            <a:off x="0" y="2095785"/>
            <a:ext cx="9144000" cy="1299950"/>
          </a:xfrm>
        </p:spPr>
        <p:txBody>
          <a:bodyPr/>
          <a:lstStyle/>
          <a:p>
            <a:r>
              <a:rPr lang="en-US" sz="4400" dirty="0"/>
              <a:t>Data Practices Act Overview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97994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152400" y="152400"/>
            <a:ext cx="8763000" cy="9144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	Data practices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52600"/>
            <a:ext cx="7886700" cy="4351338"/>
          </a:xfrm>
        </p:spPr>
        <p:txBody>
          <a:bodyPr/>
          <a:lstStyle/>
          <a:p>
            <a:pPr marL="0" lvl="0" indent="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None/>
            </a:pPr>
            <a:r>
              <a:rPr lang="en-US" sz="3200" dirty="0">
                <a:solidFill>
                  <a:schemeClr val="accent1"/>
                </a:solidFill>
              </a:rPr>
              <a:t>Maintain proper balance</a:t>
            </a:r>
          </a:p>
          <a:p>
            <a:pPr marL="742950" lvl="1" indent="-28575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SzPct val="75000"/>
            </a:pPr>
            <a:r>
              <a:rPr lang="en-US" sz="2800" dirty="0">
                <a:solidFill>
                  <a:schemeClr val="accent1"/>
                </a:solidFill>
              </a:rPr>
              <a:t>Public’s </a:t>
            </a:r>
            <a:r>
              <a:rPr lang="en-US" altLang="en-US" sz="2800" dirty="0">
                <a:solidFill>
                  <a:schemeClr val="accent1"/>
                </a:solidFill>
              </a:rPr>
              <a:t>right to access public government data</a:t>
            </a:r>
          </a:p>
          <a:p>
            <a:pPr marL="742950" lvl="1" indent="-28575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SzPct val="75000"/>
            </a:pPr>
            <a:r>
              <a:rPr lang="en-US" altLang="en-US" sz="2800" dirty="0">
                <a:solidFill>
                  <a:schemeClr val="accent1"/>
                </a:solidFill>
              </a:rPr>
              <a:t>Privacy rights of individuals</a:t>
            </a:r>
          </a:p>
          <a:p>
            <a:pPr marL="742950" lvl="1" indent="-28575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SzPct val="75000"/>
            </a:pPr>
            <a:r>
              <a:rPr lang="en-US" altLang="en-US" sz="2800" dirty="0">
                <a:solidFill>
                  <a:schemeClr val="accent1"/>
                </a:solidFill>
              </a:rPr>
              <a:t>Government’s need to conduct business properly and efficiently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Graphic 3" descr="Spinning Plates outline">
            <a:extLst>
              <a:ext uri="{FF2B5EF4-FFF2-40B4-BE49-F238E27FC236}">
                <a16:creationId xmlns:a16="http://schemas.microsoft.com/office/drawing/2014/main" id="{7EB7CE75-207F-642C-B9BB-E9AC57F4B2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88281" y="4376135"/>
            <a:ext cx="2060895" cy="206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293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2 - &amp;quot;Section Title Slide (One Line)&amp;quot;&quot;/&gt;&lt;property id=&quot;20307&quot; value=&quot;406&quot;/&gt;&lt;/object&gt;&lt;object type=&quot;3&quot; unique_id=&quot;10005&quot;&gt;&lt;property id=&quot;20148&quot; value=&quot;5&quot;/&gt;&lt;property id=&quot;20300&quot; value=&quot;Slide 3 - &amp;quot;Agenda&amp;quot;&quot;/&gt;&lt;property id=&quot;20307&quot; value=&quot;456&quot;/&gt;&lt;/object&gt;&lt;object type=&quot;3&quot; unique_id=&quot;10006&quot;&gt;&lt;property id=&quot;20148&quot; value=&quot;5&quot;/&gt;&lt;property id=&quot;20300&quot; value=&quot;Slide 4 - &amp;quot;Using Images&amp;quot;&quot;/&gt;&lt;property id=&quot;20307&quot; value=&quot;458&quot;/&gt;&lt;/object&gt;&lt;object type=&quot;3&quot; unique_id=&quot;10007&quot;&gt;&lt;property id=&quot;20148&quot; value=&quot;5&quot;/&gt;&lt;property id=&quot;20300&quot; value=&quot;Slide 5 - &amp;quot;Thank you again!&amp;quot;&quot;/&gt;&lt;property id=&quot;20307&quot; value=&quot;481&quot;/&gt;&lt;/object&gt;&lt;object type=&quot;3&quot; unique_id=&quot;10176&quot;&gt;&lt;property id=&quot;20148&quot; value=&quot;5&quot;/&gt;&lt;property id=&quot;20300&quot; value=&quot;Slide 1&quot;/&gt;&lt;property id=&quot;20307&quot; value=&quot;482&quot;/&gt;&lt;/object&gt;&lt;/object&gt;&lt;object type=&quot;8&quot; unique_id=&quot;1001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.IT" id="{43004C98-5B53-4D58-92B4-D334E886AB92}" vid="{BCC84AB3-760B-4B29-9458-5FA6845EC3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2959CFDCE4774BA1D09DA1FDC4C8F8" ma:contentTypeVersion="1" ma:contentTypeDescription="Create a new document." ma:contentTypeScope="" ma:versionID="1f7f5663cad6477919742dd766e17e7a">
  <xsd:schema xmlns:xsd="http://www.w3.org/2001/XMLSchema" xmlns:xs="http://www.w3.org/2001/XMLSchema" xmlns:p="http://schemas.microsoft.com/office/2006/metadata/properties" xmlns:ns2="b0c110eb-2bf3-4d9a-8ca9-e269e048f20f" targetNamespace="http://schemas.microsoft.com/office/2006/metadata/properties" ma:root="true" ma:fieldsID="c662c0886d9acbf7a9fe6fc7fea3baca" ns2:_="">
    <xsd:import namespace="b0c110eb-2bf3-4d9a-8ca9-e269e048f20f"/>
    <xsd:element name="properties">
      <xsd:complexType>
        <xsd:sequence>
          <xsd:element name="documentManagement">
            <xsd:complexType>
              <xsd:all>
                <xsd:element ref="ns2:Doc_x0020_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c110eb-2bf3-4d9a-8ca9-e269e048f20f" elementFormDefault="qualified">
    <xsd:import namespace="http://schemas.microsoft.com/office/2006/documentManagement/types"/>
    <xsd:import namespace="http://schemas.microsoft.com/office/infopath/2007/PartnerControls"/>
    <xsd:element name="Doc_x0020_Type" ma:index="8" nillable="true" ma:displayName="Doc Type" ma:format="RadioButtons" ma:internalName="Doc_x0020_Type">
      <xsd:simpleType>
        <xsd:restriction base="dms:Choice">
          <xsd:enumeration value="Logo"/>
          <xsd:enumeration value="Templat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_x0020_Type xmlns="b0c110eb-2bf3-4d9a-8ca9-e269e048f20f">Template</Doc_x0020_Typ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4EF8E2-3139-418A-9FDB-BACD075AE4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c110eb-2bf3-4d9a-8ca9-e269e048f2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8389D6-E0FD-469D-8587-EA39AB285030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b0c110eb-2bf3-4d9a-8ca9-e269e048f20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B153553-7048-44C0-962D-31C90BA4FF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MN.IT</Template>
  <TotalTime>27173</TotalTime>
  <Words>3239</Words>
  <Application>Microsoft Office PowerPoint</Application>
  <PresentationFormat>On-screen Show (4:3)</PresentationFormat>
  <Paragraphs>484</Paragraphs>
  <Slides>64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9" baseType="lpstr">
      <vt:lpstr>Arial</vt:lpstr>
      <vt:lpstr>Calibri</vt:lpstr>
      <vt:lpstr>NeueHaasGroteskText Std</vt:lpstr>
      <vt:lpstr>Wingdings</vt:lpstr>
      <vt:lpstr>MN.IT</vt:lpstr>
      <vt:lpstr> Welcome to Introduction to Data Practices Policies and Procedures.  We will begin shortly.</vt:lpstr>
      <vt:lpstr>Introduction to Data Practices</vt:lpstr>
      <vt:lpstr>WebEx Walkthrough</vt:lpstr>
      <vt:lpstr>Introductions</vt:lpstr>
      <vt:lpstr>Who we are and what we do</vt:lpstr>
      <vt:lpstr> Agenda</vt:lpstr>
      <vt:lpstr> Today’s Objectives</vt:lpstr>
      <vt:lpstr>Data Practices Act Overview</vt:lpstr>
      <vt:lpstr> Data practices policy</vt:lpstr>
      <vt:lpstr> Minnesota Government Data Practices Act</vt:lpstr>
      <vt:lpstr> Minnesota Government Data Practices Act  continued</vt:lpstr>
      <vt:lpstr> Government data defined</vt:lpstr>
      <vt:lpstr>Exception: Personal Data</vt:lpstr>
      <vt:lpstr> Other data practices related laws</vt:lpstr>
      <vt:lpstr>Lifecycle of government data</vt:lpstr>
      <vt:lpstr> Official records vs. government data</vt:lpstr>
      <vt:lpstr> What do you think? (# 1)</vt:lpstr>
      <vt:lpstr> What do you think? (#1) Answer</vt:lpstr>
      <vt:lpstr> Maintaining government data</vt:lpstr>
      <vt:lpstr>Government data</vt:lpstr>
      <vt:lpstr>Classification of government data</vt:lpstr>
      <vt:lpstr>Staff with data practices duties</vt:lpstr>
      <vt:lpstr> Responsible authority  (Minn. Stat. § 13.02, subd. 16 &amp; Minn. R. 1205.0200)</vt:lpstr>
      <vt:lpstr>Requests for data (Minn. Stat. §§ 13.03 and 13.04)</vt:lpstr>
      <vt:lpstr>Disability Accommodations (42 U.S.C. §§ 12131-12150; Minn. Stat. § 363A.42)</vt:lpstr>
      <vt:lpstr> Responding to data requests  Members of the public (Minn. Stat. § 13.03)</vt:lpstr>
      <vt:lpstr> Responding to data requests  Data subjects (§ 13.04)</vt:lpstr>
      <vt:lpstr> Handling large data requests</vt:lpstr>
      <vt:lpstr> Suspension of Response  (Minn. Stat. § 13.03, subd. 3(g))</vt:lpstr>
      <vt:lpstr>Requests outside of the Data Practices Act</vt:lpstr>
      <vt:lpstr> Response Time  (Inspection or Copies)</vt:lpstr>
      <vt:lpstr>Charging for Government Data - Inspection</vt:lpstr>
      <vt:lpstr>Charging for Government Data - Copies</vt:lpstr>
      <vt:lpstr>Actual Cost does NOT include redaction time</vt:lpstr>
      <vt:lpstr> What Do You Think? (#2)</vt:lpstr>
      <vt:lpstr> What Do You Think? (#2) Answer</vt:lpstr>
      <vt:lpstr>Questions/Break #1</vt:lpstr>
      <vt:lpstr>Data Practices Act Overview, Cont.</vt:lpstr>
      <vt:lpstr> Tennessen Warning  (Minn. Stat. §13.04, subd. 2)</vt:lpstr>
      <vt:lpstr> Informed Consent  (Minn. Stat. §13.05, subd. 4 &amp; Minn. R. 1205.1400)</vt:lpstr>
      <vt:lpstr> Penalties and Remedies</vt:lpstr>
      <vt:lpstr>Data Challenges and Appeals Minnesota Stat. § 13.04, subd. 4; Minn. R. 1205.1600</vt:lpstr>
      <vt:lpstr> Challenging the Accuracy and   Completeness of Data</vt:lpstr>
      <vt:lpstr> What to do when you receive a data  challenge</vt:lpstr>
      <vt:lpstr> Data Challenge Appeals   (Minn. Stat. § 13.04, subd. 4(d)-(e))</vt:lpstr>
      <vt:lpstr> Data Challenge Appeals continued   (Minn. Stat. § 13.04, subd. 4(f))</vt:lpstr>
      <vt:lpstr>Data Breaches</vt:lpstr>
      <vt:lpstr> Breach in Data Security  (Minn. Stat. §13.055)</vt:lpstr>
      <vt:lpstr> OLA notification  (Minn. Stat. § 3.971, subd. 9)</vt:lpstr>
      <vt:lpstr>What do you think? (#3)</vt:lpstr>
      <vt:lpstr>Event #1</vt:lpstr>
      <vt:lpstr>Event #1 answers</vt:lpstr>
      <vt:lpstr>Event #2</vt:lpstr>
      <vt:lpstr>Event #2 answers</vt:lpstr>
      <vt:lpstr>Event #3</vt:lpstr>
      <vt:lpstr>Event #3 answers</vt:lpstr>
      <vt:lpstr>Event #4</vt:lpstr>
      <vt:lpstr>Event #4 answers</vt:lpstr>
      <vt:lpstr> Cybersecurity Incidents   (Minn. Stat. § 16E.36)</vt:lpstr>
      <vt:lpstr>Questions/Break #2</vt:lpstr>
      <vt:lpstr>Data Access Policies Handouts 5-8</vt:lpstr>
      <vt:lpstr> Policies, Procedures, Inventory</vt:lpstr>
      <vt:lpstr> Model Policies/Procedures</vt:lpstr>
      <vt:lpstr>Questions?</vt:lpstr>
    </vt:vector>
  </TitlesOfParts>
  <Company>Department of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Data Practices Policies and Proceures</dc:title>
  <dc:subject>An overview of the Minnesota Government Data Practices Act</dc:subject>
  <dc:creator>Admin/Data Practices Office</dc:creator>
  <cp:keywords>PowerPoint, Template</cp:keywords>
  <dc:description>Version 1.1, Released 8-2016</dc:description>
  <cp:lastModifiedBy>Baehren, Grace (She/Her/Hers) (ADM)</cp:lastModifiedBy>
  <cp:revision>884</cp:revision>
  <cp:lastPrinted>2025-01-31T22:01:14Z</cp:lastPrinted>
  <dcterms:created xsi:type="dcterms:W3CDTF">2016-01-06T16:54:03Z</dcterms:created>
  <dcterms:modified xsi:type="dcterms:W3CDTF">2025-10-07T16:57:48Z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0x0101000C2959CFDCE4774BA1D09DA1FDC4C8F8</vt:lpwstr>
  </property>
</Properties>
</file>