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0" r:id="rId4"/>
  </p:sldMasterIdLst>
  <p:notesMasterIdLst>
    <p:notesMasterId r:id="rId68"/>
  </p:notesMasterIdLst>
  <p:handoutMasterIdLst>
    <p:handoutMasterId r:id="rId69"/>
  </p:handoutMasterIdLst>
  <p:sldIdLst>
    <p:sldId id="482" r:id="rId5"/>
    <p:sldId id="629" r:id="rId6"/>
    <p:sldId id="623" r:id="rId7"/>
    <p:sldId id="458" r:id="rId8"/>
    <p:sldId id="456" r:id="rId9"/>
    <p:sldId id="640" r:id="rId10"/>
    <p:sldId id="637" r:id="rId11"/>
    <p:sldId id="583" r:id="rId12"/>
    <p:sldId id="483" r:id="rId13"/>
    <p:sldId id="665" r:id="rId14"/>
    <p:sldId id="518" r:id="rId15"/>
    <p:sldId id="669" r:id="rId16"/>
    <p:sldId id="521" r:id="rId17"/>
    <p:sldId id="334" r:id="rId18"/>
    <p:sldId id="561" r:id="rId19"/>
    <p:sldId id="488" r:id="rId20"/>
    <p:sldId id="621" r:id="rId21"/>
    <p:sldId id="586" r:id="rId22"/>
    <p:sldId id="674" r:id="rId23"/>
    <p:sldId id="675" r:id="rId24"/>
    <p:sldId id="492" r:id="rId25"/>
    <p:sldId id="493" r:id="rId26"/>
    <p:sldId id="676" r:id="rId27"/>
    <p:sldId id="668" r:id="rId28"/>
    <p:sldId id="495" r:id="rId29"/>
    <p:sldId id="496" r:id="rId30"/>
    <p:sldId id="642" r:id="rId31"/>
    <p:sldId id="667" r:id="rId32"/>
    <p:sldId id="678" r:id="rId33"/>
    <p:sldId id="522" r:id="rId34"/>
    <p:sldId id="335" r:id="rId35"/>
    <p:sldId id="671" r:id="rId36"/>
    <p:sldId id="672" r:id="rId37"/>
    <p:sldId id="500" r:id="rId38"/>
    <p:sldId id="622" r:id="rId39"/>
    <p:sldId id="516" r:id="rId40"/>
    <p:sldId id="638" r:id="rId41"/>
    <p:sldId id="501" r:id="rId42"/>
    <p:sldId id="502" r:id="rId43"/>
    <p:sldId id="503" r:id="rId44"/>
    <p:sldId id="628" r:id="rId45"/>
    <p:sldId id="617" r:id="rId46"/>
    <p:sldId id="618" r:id="rId47"/>
    <p:sldId id="619" r:id="rId48"/>
    <p:sldId id="670" r:id="rId49"/>
    <p:sldId id="609" r:id="rId50"/>
    <p:sldId id="504" r:id="rId51"/>
    <p:sldId id="520" r:id="rId52"/>
    <p:sldId id="673" r:id="rId53"/>
    <p:sldId id="340" r:id="rId54"/>
    <p:sldId id="342" r:id="rId55"/>
    <p:sldId id="344" r:id="rId56"/>
    <p:sldId id="343" r:id="rId57"/>
    <p:sldId id="345" r:id="rId58"/>
    <p:sldId id="346" r:id="rId59"/>
    <p:sldId id="347" r:id="rId60"/>
    <p:sldId id="348" r:id="rId61"/>
    <p:sldId id="666" r:id="rId62"/>
    <p:sldId id="639" r:id="rId63"/>
    <p:sldId id="517" r:id="rId64"/>
    <p:sldId id="507" r:id="rId65"/>
    <p:sldId id="508" r:id="rId66"/>
    <p:sldId id="515" r:id="rId67"/>
  </p:sldIdLst>
  <p:sldSz cx="9144000" cy="6858000" type="screen4x3"/>
  <p:notesSz cx="7315200" cy="9601200"/>
  <p:custDataLst>
    <p:tags r:id="rId7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D0D"/>
    <a:srgbClr val="00A3E2"/>
    <a:srgbClr val="78BE21"/>
    <a:srgbClr val="000000"/>
    <a:srgbClr val="003865"/>
    <a:srgbClr val="E8E8E8"/>
    <a:srgbClr val="B20738"/>
    <a:srgbClr val="2C2C2C"/>
    <a:srgbClr val="F5F5F5"/>
    <a:srgbClr val="3838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242" autoAdjust="0"/>
    <p:restoredTop sz="67945" autoAdjust="0"/>
  </p:normalViewPr>
  <p:slideViewPr>
    <p:cSldViewPr snapToGrid="0">
      <p:cViewPr varScale="1">
        <p:scale>
          <a:sx n="65" d="100"/>
          <a:sy n="65" d="100"/>
        </p:scale>
        <p:origin x="1560" y="38"/>
      </p:cViewPr>
      <p:guideLst/>
    </p:cSldViewPr>
  </p:slideViewPr>
  <p:outlineViewPr>
    <p:cViewPr>
      <p:scale>
        <a:sx n="33" d="100"/>
        <a:sy n="33" d="100"/>
      </p:scale>
      <p:origin x="0" y="-12060"/>
    </p:cViewPr>
  </p:outlineViewPr>
  <p:notesTextViewPr>
    <p:cViewPr>
      <p:scale>
        <a:sx n="3" d="2"/>
        <a:sy n="3" d="2"/>
      </p:scale>
      <p:origin x="0" y="0"/>
    </p:cViewPr>
  </p:notesTextViewPr>
  <p:sorterViewPr>
    <p:cViewPr>
      <p:scale>
        <a:sx n="100" d="100"/>
        <a:sy n="100" d="100"/>
      </p:scale>
      <p:origin x="0" y="-2022"/>
    </p:cViewPr>
  </p:sorterViewPr>
  <p:notesViewPr>
    <p:cSldViewPr snapToGrid="0">
      <p:cViewPr varScale="1">
        <p:scale>
          <a:sx n="85" d="100"/>
          <a:sy n="85" d="100"/>
        </p:scale>
        <p:origin x="3126"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4" Type="http://schemas.openxmlformats.org/officeDocument/2006/relationships/image" Target="../media/image10.svg"/></Relationships>
</file>

<file path=ppt/diagrams/_rels/data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png"/></Relationships>
</file>

<file path=ppt/diagrams/_rels/drawing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4" Type="http://schemas.openxmlformats.org/officeDocument/2006/relationships/image" Target="../media/image1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B2DD87-B35C-46FB-AA04-042E68B66CA7}"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7D03A6E9-2E13-4F88-AD74-75D1F2C35496}">
      <dgm:prSet custT="1"/>
      <dgm:spPr/>
      <dgm:t>
        <a:bodyPr/>
        <a:lstStyle/>
        <a:p>
          <a:pPr>
            <a:lnSpc>
              <a:spcPct val="100000"/>
            </a:lnSpc>
          </a:pPr>
          <a:r>
            <a:rPr lang="en-US" sz="2400" dirty="0"/>
            <a:t>Mute/Unmute</a:t>
          </a:r>
        </a:p>
      </dgm:t>
    </dgm:pt>
    <dgm:pt modelId="{8AAD5D6D-6591-446A-9E08-F9CBD48EDFAE}" type="parTrans" cxnId="{02CEDECB-42C5-43DD-B45C-E5BFE8B907C9}">
      <dgm:prSet/>
      <dgm:spPr/>
      <dgm:t>
        <a:bodyPr/>
        <a:lstStyle/>
        <a:p>
          <a:endParaRPr lang="en-US"/>
        </a:p>
      </dgm:t>
    </dgm:pt>
    <dgm:pt modelId="{0F413AAA-1DFA-4789-BB4E-1A039B82B52E}" type="sibTrans" cxnId="{02CEDECB-42C5-43DD-B45C-E5BFE8B907C9}">
      <dgm:prSet/>
      <dgm:spPr/>
      <dgm:t>
        <a:bodyPr/>
        <a:lstStyle/>
        <a:p>
          <a:endParaRPr lang="en-US"/>
        </a:p>
      </dgm:t>
    </dgm:pt>
    <dgm:pt modelId="{C7AC9E4E-EF84-4A3F-9150-11252B85004A}">
      <dgm:prSet custT="1"/>
      <dgm:spPr/>
      <dgm:t>
        <a:bodyPr/>
        <a:lstStyle/>
        <a:p>
          <a:pPr>
            <a:lnSpc>
              <a:spcPct val="100000"/>
            </a:lnSpc>
          </a:pPr>
          <a:r>
            <a:rPr lang="en-US" sz="2400" dirty="0"/>
            <a:t>Cameras</a:t>
          </a:r>
        </a:p>
      </dgm:t>
    </dgm:pt>
    <dgm:pt modelId="{EAC7BC05-24EA-473C-B5D1-E725C1585B45}" type="parTrans" cxnId="{D956F402-785C-4605-8063-D114F46A6078}">
      <dgm:prSet/>
      <dgm:spPr/>
      <dgm:t>
        <a:bodyPr/>
        <a:lstStyle/>
        <a:p>
          <a:endParaRPr lang="en-US"/>
        </a:p>
      </dgm:t>
    </dgm:pt>
    <dgm:pt modelId="{1155C04D-3270-4963-9273-F4098EB70DBF}" type="sibTrans" cxnId="{D956F402-785C-4605-8063-D114F46A6078}">
      <dgm:prSet/>
      <dgm:spPr/>
      <dgm:t>
        <a:bodyPr/>
        <a:lstStyle/>
        <a:p>
          <a:endParaRPr lang="en-US"/>
        </a:p>
      </dgm:t>
    </dgm:pt>
    <dgm:pt modelId="{0571B9A8-728C-4D0B-AFEF-150087EA1C5C}">
      <dgm:prSet custT="1"/>
      <dgm:spPr/>
      <dgm:t>
        <a:bodyPr/>
        <a:lstStyle/>
        <a:p>
          <a:pPr>
            <a:lnSpc>
              <a:spcPct val="100000"/>
            </a:lnSpc>
          </a:pPr>
          <a:r>
            <a:rPr lang="en-US" sz="2400" dirty="0"/>
            <a:t>Chat, Participant, and Polling panels</a:t>
          </a:r>
        </a:p>
      </dgm:t>
    </dgm:pt>
    <dgm:pt modelId="{EFBCB9DC-3E81-4B3B-9CCA-31FD1835CD06}" type="parTrans" cxnId="{EF8DC51C-0A91-4BFF-9D5B-4CCF0400D83C}">
      <dgm:prSet/>
      <dgm:spPr/>
      <dgm:t>
        <a:bodyPr/>
        <a:lstStyle/>
        <a:p>
          <a:endParaRPr lang="en-US"/>
        </a:p>
      </dgm:t>
    </dgm:pt>
    <dgm:pt modelId="{DD1BF3DB-DC01-4686-836E-45770A612CD5}" type="sibTrans" cxnId="{EF8DC51C-0A91-4BFF-9D5B-4CCF0400D83C}">
      <dgm:prSet/>
      <dgm:spPr/>
      <dgm:t>
        <a:bodyPr/>
        <a:lstStyle/>
        <a:p>
          <a:endParaRPr lang="en-US"/>
        </a:p>
      </dgm:t>
    </dgm:pt>
    <dgm:pt modelId="{AF4BDB99-D415-4BC6-A3AA-83A5426D65E0}">
      <dgm:prSet custT="1"/>
      <dgm:spPr/>
      <dgm:t>
        <a:bodyPr/>
        <a:lstStyle/>
        <a:p>
          <a:pPr>
            <a:lnSpc>
              <a:spcPct val="100000"/>
            </a:lnSpc>
          </a:pPr>
          <a:r>
            <a:rPr lang="en-US" sz="2400" dirty="0"/>
            <a:t>Breakout sessions</a:t>
          </a:r>
        </a:p>
      </dgm:t>
    </dgm:pt>
    <dgm:pt modelId="{EB12571E-15D6-422D-9252-A81CC3DAFF1D}" type="parTrans" cxnId="{F8E8B4CA-D771-46EE-975F-AD207A5C9CE5}">
      <dgm:prSet/>
      <dgm:spPr/>
      <dgm:t>
        <a:bodyPr/>
        <a:lstStyle/>
        <a:p>
          <a:endParaRPr lang="en-US"/>
        </a:p>
      </dgm:t>
    </dgm:pt>
    <dgm:pt modelId="{ABD0FA12-0405-46F6-8958-4DD0A4B6767E}" type="sibTrans" cxnId="{F8E8B4CA-D771-46EE-975F-AD207A5C9CE5}">
      <dgm:prSet/>
      <dgm:spPr/>
      <dgm:t>
        <a:bodyPr/>
        <a:lstStyle/>
        <a:p>
          <a:endParaRPr lang="en-US"/>
        </a:p>
      </dgm:t>
    </dgm:pt>
    <dgm:pt modelId="{7B62EA1C-86E1-4858-A2C6-196BA4BE5860}" type="pres">
      <dgm:prSet presAssocID="{08B2DD87-B35C-46FB-AA04-042E68B66CA7}" presName="root" presStyleCnt="0">
        <dgm:presLayoutVars>
          <dgm:dir/>
          <dgm:resizeHandles val="exact"/>
        </dgm:presLayoutVars>
      </dgm:prSet>
      <dgm:spPr/>
    </dgm:pt>
    <dgm:pt modelId="{D601D3B6-9E4D-48A0-B93B-48A32A3ADA18}" type="pres">
      <dgm:prSet presAssocID="{7D03A6E9-2E13-4F88-AD74-75D1F2C35496}" presName="compNode" presStyleCnt="0"/>
      <dgm:spPr/>
    </dgm:pt>
    <dgm:pt modelId="{4D74A9EE-DEC5-489E-9500-964067444F5E}" type="pres">
      <dgm:prSet presAssocID="{7D03A6E9-2E13-4F88-AD74-75D1F2C35496}"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ute Speaker"/>
        </a:ext>
      </dgm:extLst>
    </dgm:pt>
    <dgm:pt modelId="{1BBF8F9F-149E-44CC-9746-EF380A6E1082}" type="pres">
      <dgm:prSet presAssocID="{7D03A6E9-2E13-4F88-AD74-75D1F2C35496}" presName="spaceRect" presStyleCnt="0"/>
      <dgm:spPr/>
    </dgm:pt>
    <dgm:pt modelId="{694CB849-D741-457D-97CC-A5307FE724DE}" type="pres">
      <dgm:prSet presAssocID="{7D03A6E9-2E13-4F88-AD74-75D1F2C35496}" presName="textRect" presStyleLbl="revTx" presStyleIdx="0" presStyleCnt="4" custScaleX="136006">
        <dgm:presLayoutVars>
          <dgm:chMax val="1"/>
          <dgm:chPref val="1"/>
        </dgm:presLayoutVars>
      </dgm:prSet>
      <dgm:spPr/>
    </dgm:pt>
    <dgm:pt modelId="{8CE2D4CE-C7EE-47AC-9A81-988965B1A8F6}" type="pres">
      <dgm:prSet presAssocID="{0F413AAA-1DFA-4789-BB4E-1A039B82B52E}" presName="sibTrans" presStyleCnt="0"/>
      <dgm:spPr/>
    </dgm:pt>
    <dgm:pt modelId="{9B82923D-D436-44DB-9811-815B77DC79EA}" type="pres">
      <dgm:prSet presAssocID="{C7AC9E4E-EF84-4A3F-9150-11252B85004A}" presName="compNode" presStyleCnt="0"/>
      <dgm:spPr/>
    </dgm:pt>
    <dgm:pt modelId="{C0FFF478-07B4-459D-AD9A-262CC348FE54}" type="pres">
      <dgm:prSet presAssocID="{C7AC9E4E-EF84-4A3F-9150-11252B85004A}"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amera"/>
        </a:ext>
      </dgm:extLst>
    </dgm:pt>
    <dgm:pt modelId="{8A67ED2F-DED9-456F-9C95-56DEFFC9D0B8}" type="pres">
      <dgm:prSet presAssocID="{C7AC9E4E-EF84-4A3F-9150-11252B85004A}" presName="spaceRect" presStyleCnt="0"/>
      <dgm:spPr/>
    </dgm:pt>
    <dgm:pt modelId="{6708CC25-2EE4-453A-86DC-039DD9A1C6F1}" type="pres">
      <dgm:prSet presAssocID="{C7AC9E4E-EF84-4A3F-9150-11252B85004A}" presName="textRect" presStyleLbl="revTx" presStyleIdx="1" presStyleCnt="4">
        <dgm:presLayoutVars>
          <dgm:chMax val="1"/>
          <dgm:chPref val="1"/>
        </dgm:presLayoutVars>
      </dgm:prSet>
      <dgm:spPr/>
    </dgm:pt>
    <dgm:pt modelId="{5D373B01-70F2-457C-9376-FDD1C8C37032}" type="pres">
      <dgm:prSet presAssocID="{1155C04D-3270-4963-9273-F4098EB70DBF}" presName="sibTrans" presStyleCnt="0"/>
      <dgm:spPr/>
    </dgm:pt>
    <dgm:pt modelId="{6D4C554E-25B6-49D1-9A35-3ED5D2F0C3F2}" type="pres">
      <dgm:prSet presAssocID="{0571B9A8-728C-4D0B-AFEF-150087EA1C5C}" presName="compNode" presStyleCnt="0"/>
      <dgm:spPr/>
    </dgm:pt>
    <dgm:pt modelId="{252610C8-F269-4541-80D3-A3ACD86AD109}" type="pres">
      <dgm:prSet presAssocID="{0571B9A8-728C-4D0B-AFEF-150087EA1C5C}"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Speech"/>
        </a:ext>
      </dgm:extLst>
    </dgm:pt>
    <dgm:pt modelId="{986F0CD3-3848-4627-BD06-CFD4FA107B14}" type="pres">
      <dgm:prSet presAssocID="{0571B9A8-728C-4D0B-AFEF-150087EA1C5C}" presName="spaceRect" presStyleCnt="0"/>
      <dgm:spPr/>
    </dgm:pt>
    <dgm:pt modelId="{AC1DB504-D538-4025-A07D-EAD923C92304}" type="pres">
      <dgm:prSet presAssocID="{0571B9A8-728C-4D0B-AFEF-150087EA1C5C}" presName="textRect" presStyleLbl="revTx" presStyleIdx="2" presStyleCnt="4" custScaleX="134343">
        <dgm:presLayoutVars>
          <dgm:chMax val="1"/>
          <dgm:chPref val="1"/>
        </dgm:presLayoutVars>
      </dgm:prSet>
      <dgm:spPr/>
    </dgm:pt>
    <dgm:pt modelId="{1353474C-0E09-4230-8C40-CC189BF1B351}" type="pres">
      <dgm:prSet presAssocID="{DD1BF3DB-DC01-4686-836E-45770A612CD5}" presName="sibTrans" presStyleCnt="0"/>
      <dgm:spPr/>
    </dgm:pt>
    <dgm:pt modelId="{A4B7C463-29C6-4ACC-AD7D-105B5CF6048A}" type="pres">
      <dgm:prSet presAssocID="{AF4BDB99-D415-4BC6-A3AA-83A5426D65E0}" presName="compNode" presStyleCnt="0"/>
      <dgm:spPr/>
    </dgm:pt>
    <dgm:pt modelId="{E736ADE9-BBCA-4607-857F-50DA537F0665}" type="pres">
      <dgm:prSet presAssocID="{AF4BDB99-D415-4BC6-A3AA-83A5426D65E0}"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eeting"/>
        </a:ext>
      </dgm:extLst>
    </dgm:pt>
    <dgm:pt modelId="{689AAE09-54EF-42DB-BC4A-436C3375F3EF}" type="pres">
      <dgm:prSet presAssocID="{AF4BDB99-D415-4BC6-A3AA-83A5426D65E0}" presName="spaceRect" presStyleCnt="0"/>
      <dgm:spPr/>
    </dgm:pt>
    <dgm:pt modelId="{B3D036B3-3489-425E-963B-3A4F3210B983}" type="pres">
      <dgm:prSet presAssocID="{AF4BDB99-D415-4BC6-A3AA-83A5426D65E0}" presName="textRect" presStyleLbl="revTx" presStyleIdx="3" presStyleCnt="4">
        <dgm:presLayoutVars>
          <dgm:chMax val="1"/>
          <dgm:chPref val="1"/>
        </dgm:presLayoutVars>
      </dgm:prSet>
      <dgm:spPr/>
    </dgm:pt>
  </dgm:ptLst>
  <dgm:cxnLst>
    <dgm:cxn modelId="{D956F402-785C-4605-8063-D114F46A6078}" srcId="{08B2DD87-B35C-46FB-AA04-042E68B66CA7}" destId="{C7AC9E4E-EF84-4A3F-9150-11252B85004A}" srcOrd="1" destOrd="0" parTransId="{EAC7BC05-24EA-473C-B5D1-E725C1585B45}" sibTransId="{1155C04D-3270-4963-9273-F4098EB70DBF}"/>
    <dgm:cxn modelId="{EF8DC51C-0A91-4BFF-9D5B-4CCF0400D83C}" srcId="{08B2DD87-B35C-46FB-AA04-042E68B66CA7}" destId="{0571B9A8-728C-4D0B-AFEF-150087EA1C5C}" srcOrd="2" destOrd="0" parTransId="{EFBCB9DC-3E81-4B3B-9CCA-31FD1835CD06}" sibTransId="{DD1BF3DB-DC01-4686-836E-45770A612CD5}"/>
    <dgm:cxn modelId="{B5A2A965-418B-4AB6-B6DE-B574CD3DBE57}" type="presOf" srcId="{08B2DD87-B35C-46FB-AA04-042E68B66CA7}" destId="{7B62EA1C-86E1-4858-A2C6-196BA4BE5860}" srcOrd="0" destOrd="0" presId="urn:microsoft.com/office/officeart/2018/2/layout/IconLabelList"/>
    <dgm:cxn modelId="{6500FD73-449F-42EB-9404-CE74C46A51C9}" type="presOf" srcId="{7D03A6E9-2E13-4F88-AD74-75D1F2C35496}" destId="{694CB849-D741-457D-97CC-A5307FE724DE}" srcOrd="0" destOrd="0" presId="urn:microsoft.com/office/officeart/2018/2/layout/IconLabelList"/>
    <dgm:cxn modelId="{E2001D74-2D2A-4018-BBA3-D95735AA3645}" type="presOf" srcId="{0571B9A8-728C-4D0B-AFEF-150087EA1C5C}" destId="{AC1DB504-D538-4025-A07D-EAD923C92304}" srcOrd="0" destOrd="0" presId="urn:microsoft.com/office/officeart/2018/2/layout/IconLabelList"/>
    <dgm:cxn modelId="{EC14E5C5-1A25-4C27-8972-A4EC87C618AC}" type="presOf" srcId="{C7AC9E4E-EF84-4A3F-9150-11252B85004A}" destId="{6708CC25-2EE4-453A-86DC-039DD9A1C6F1}" srcOrd="0" destOrd="0" presId="urn:microsoft.com/office/officeart/2018/2/layout/IconLabelList"/>
    <dgm:cxn modelId="{F8E8B4CA-D771-46EE-975F-AD207A5C9CE5}" srcId="{08B2DD87-B35C-46FB-AA04-042E68B66CA7}" destId="{AF4BDB99-D415-4BC6-A3AA-83A5426D65E0}" srcOrd="3" destOrd="0" parTransId="{EB12571E-15D6-422D-9252-A81CC3DAFF1D}" sibTransId="{ABD0FA12-0405-46F6-8958-4DD0A4B6767E}"/>
    <dgm:cxn modelId="{02CEDECB-42C5-43DD-B45C-E5BFE8B907C9}" srcId="{08B2DD87-B35C-46FB-AA04-042E68B66CA7}" destId="{7D03A6E9-2E13-4F88-AD74-75D1F2C35496}" srcOrd="0" destOrd="0" parTransId="{8AAD5D6D-6591-446A-9E08-F9CBD48EDFAE}" sibTransId="{0F413AAA-1DFA-4789-BB4E-1A039B82B52E}"/>
    <dgm:cxn modelId="{D3D1ACD3-5187-44EC-9EB3-111C55F5BDB4}" type="presOf" srcId="{AF4BDB99-D415-4BC6-A3AA-83A5426D65E0}" destId="{B3D036B3-3489-425E-963B-3A4F3210B983}" srcOrd="0" destOrd="0" presId="urn:microsoft.com/office/officeart/2018/2/layout/IconLabelList"/>
    <dgm:cxn modelId="{BFB45CBB-7082-4930-891A-77C59FDF2902}" type="presParOf" srcId="{7B62EA1C-86E1-4858-A2C6-196BA4BE5860}" destId="{D601D3B6-9E4D-48A0-B93B-48A32A3ADA18}" srcOrd="0" destOrd="0" presId="urn:microsoft.com/office/officeart/2018/2/layout/IconLabelList"/>
    <dgm:cxn modelId="{B2A7DC7B-E61D-41D4-B3B5-82E95D2CA65A}" type="presParOf" srcId="{D601D3B6-9E4D-48A0-B93B-48A32A3ADA18}" destId="{4D74A9EE-DEC5-489E-9500-964067444F5E}" srcOrd="0" destOrd="0" presId="urn:microsoft.com/office/officeart/2018/2/layout/IconLabelList"/>
    <dgm:cxn modelId="{3DE722B4-1F36-4F31-A953-0D40A882A34A}" type="presParOf" srcId="{D601D3B6-9E4D-48A0-B93B-48A32A3ADA18}" destId="{1BBF8F9F-149E-44CC-9746-EF380A6E1082}" srcOrd="1" destOrd="0" presId="urn:microsoft.com/office/officeart/2018/2/layout/IconLabelList"/>
    <dgm:cxn modelId="{D4B7103C-3806-4B47-9D78-EDC6A70BDD47}" type="presParOf" srcId="{D601D3B6-9E4D-48A0-B93B-48A32A3ADA18}" destId="{694CB849-D741-457D-97CC-A5307FE724DE}" srcOrd="2" destOrd="0" presId="urn:microsoft.com/office/officeart/2018/2/layout/IconLabelList"/>
    <dgm:cxn modelId="{7B868B6B-D8E3-4E0D-AC94-ABB148FB2BDB}" type="presParOf" srcId="{7B62EA1C-86E1-4858-A2C6-196BA4BE5860}" destId="{8CE2D4CE-C7EE-47AC-9A81-988965B1A8F6}" srcOrd="1" destOrd="0" presId="urn:microsoft.com/office/officeart/2018/2/layout/IconLabelList"/>
    <dgm:cxn modelId="{B63A7BCF-74A3-405A-BC23-139679FE4504}" type="presParOf" srcId="{7B62EA1C-86E1-4858-A2C6-196BA4BE5860}" destId="{9B82923D-D436-44DB-9811-815B77DC79EA}" srcOrd="2" destOrd="0" presId="urn:microsoft.com/office/officeart/2018/2/layout/IconLabelList"/>
    <dgm:cxn modelId="{A907C93F-D5CD-4F39-A504-3C5CC28940BF}" type="presParOf" srcId="{9B82923D-D436-44DB-9811-815B77DC79EA}" destId="{C0FFF478-07B4-459D-AD9A-262CC348FE54}" srcOrd="0" destOrd="0" presId="urn:microsoft.com/office/officeart/2018/2/layout/IconLabelList"/>
    <dgm:cxn modelId="{EB62C2C6-650D-41E9-970C-B6A26A1D4553}" type="presParOf" srcId="{9B82923D-D436-44DB-9811-815B77DC79EA}" destId="{8A67ED2F-DED9-456F-9C95-56DEFFC9D0B8}" srcOrd="1" destOrd="0" presId="urn:microsoft.com/office/officeart/2018/2/layout/IconLabelList"/>
    <dgm:cxn modelId="{0A6837BD-11E0-4C7C-B0D4-A1CABD4A8389}" type="presParOf" srcId="{9B82923D-D436-44DB-9811-815B77DC79EA}" destId="{6708CC25-2EE4-453A-86DC-039DD9A1C6F1}" srcOrd="2" destOrd="0" presId="urn:microsoft.com/office/officeart/2018/2/layout/IconLabelList"/>
    <dgm:cxn modelId="{77ECB684-A638-4BF2-B4FA-132E7E6F998D}" type="presParOf" srcId="{7B62EA1C-86E1-4858-A2C6-196BA4BE5860}" destId="{5D373B01-70F2-457C-9376-FDD1C8C37032}" srcOrd="3" destOrd="0" presId="urn:microsoft.com/office/officeart/2018/2/layout/IconLabelList"/>
    <dgm:cxn modelId="{A9A57F57-1C5E-45C0-AEB5-C48732FE86D3}" type="presParOf" srcId="{7B62EA1C-86E1-4858-A2C6-196BA4BE5860}" destId="{6D4C554E-25B6-49D1-9A35-3ED5D2F0C3F2}" srcOrd="4" destOrd="0" presId="urn:microsoft.com/office/officeart/2018/2/layout/IconLabelList"/>
    <dgm:cxn modelId="{B9CD0A17-B343-48A0-B9B6-164AB687E0E1}" type="presParOf" srcId="{6D4C554E-25B6-49D1-9A35-3ED5D2F0C3F2}" destId="{252610C8-F269-4541-80D3-A3ACD86AD109}" srcOrd="0" destOrd="0" presId="urn:microsoft.com/office/officeart/2018/2/layout/IconLabelList"/>
    <dgm:cxn modelId="{6BD7F0E6-8D87-4121-82D6-EB6E4D5CD80C}" type="presParOf" srcId="{6D4C554E-25B6-49D1-9A35-3ED5D2F0C3F2}" destId="{986F0CD3-3848-4627-BD06-CFD4FA107B14}" srcOrd="1" destOrd="0" presId="urn:microsoft.com/office/officeart/2018/2/layout/IconLabelList"/>
    <dgm:cxn modelId="{182E3E3D-9A60-4A28-90D8-133C248D5C2C}" type="presParOf" srcId="{6D4C554E-25B6-49D1-9A35-3ED5D2F0C3F2}" destId="{AC1DB504-D538-4025-A07D-EAD923C92304}" srcOrd="2" destOrd="0" presId="urn:microsoft.com/office/officeart/2018/2/layout/IconLabelList"/>
    <dgm:cxn modelId="{546F2CC9-FCB3-469E-969D-E9ABA7B89860}" type="presParOf" srcId="{7B62EA1C-86E1-4858-A2C6-196BA4BE5860}" destId="{1353474C-0E09-4230-8C40-CC189BF1B351}" srcOrd="5" destOrd="0" presId="urn:microsoft.com/office/officeart/2018/2/layout/IconLabelList"/>
    <dgm:cxn modelId="{B16E6992-3F23-49CB-AE85-A6E45D1DB452}" type="presParOf" srcId="{7B62EA1C-86E1-4858-A2C6-196BA4BE5860}" destId="{A4B7C463-29C6-4ACC-AD7D-105B5CF6048A}" srcOrd="6" destOrd="0" presId="urn:microsoft.com/office/officeart/2018/2/layout/IconLabelList"/>
    <dgm:cxn modelId="{7F2F31C6-5573-4AB6-A6D5-56A9462427F7}" type="presParOf" srcId="{A4B7C463-29C6-4ACC-AD7D-105B5CF6048A}" destId="{E736ADE9-BBCA-4607-857F-50DA537F0665}" srcOrd="0" destOrd="0" presId="urn:microsoft.com/office/officeart/2018/2/layout/IconLabelList"/>
    <dgm:cxn modelId="{4A47943E-FB19-43C5-87B5-29AB4E697558}" type="presParOf" srcId="{A4B7C463-29C6-4ACC-AD7D-105B5CF6048A}" destId="{689AAE09-54EF-42DB-BC4A-436C3375F3EF}" srcOrd="1" destOrd="0" presId="urn:microsoft.com/office/officeart/2018/2/layout/IconLabelList"/>
    <dgm:cxn modelId="{FE724A98-1C53-470E-9330-DDEC720F5B50}" type="presParOf" srcId="{A4B7C463-29C6-4ACC-AD7D-105B5CF6048A}" destId="{B3D036B3-3489-425E-963B-3A4F3210B983}"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EB8BFB-5C39-4D06-8538-04203C63C41C}" type="doc">
      <dgm:prSet loTypeId="urn:microsoft.com/office/officeart/2005/8/layout/hProcess10" loCatId="process" qsTypeId="urn:microsoft.com/office/officeart/2005/8/quickstyle/simple1" qsCatId="simple" csTypeId="urn:microsoft.com/office/officeart/2005/8/colors/accent1_2" csCatId="accent1" phldr="1"/>
      <dgm:spPr/>
      <dgm:t>
        <a:bodyPr/>
        <a:lstStyle/>
        <a:p>
          <a:endParaRPr lang="en-US"/>
        </a:p>
      </dgm:t>
    </dgm:pt>
    <dgm:pt modelId="{B0F40BFB-11AE-4A7B-8B7F-2F7CA193F237}">
      <dgm:prSet phldrT="[Text]" custT="1"/>
      <dgm:spPr>
        <a:solidFill>
          <a:schemeClr val="tx1"/>
        </a:solidFill>
      </dgm:spPr>
      <dgm:t>
        <a:bodyPr/>
        <a:lstStyle/>
        <a:p>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Official Records Act</a:t>
          </a:r>
        </a:p>
      </dgm:t>
    </dgm:pt>
    <dgm:pt modelId="{82F42A58-22E3-4D27-950F-AD3A6CC3242E}" type="parTrans" cxnId="{FEE632DA-FE24-4810-A07B-BB40102CCB9D}">
      <dgm:prSet/>
      <dgm:spPr/>
      <dgm:t>
        <a:bodyPr/>
        <a:lstStyle/>
        <a:p>
          <a:endParaRPr lang="en-US"/>
        </a:p>
      </dgm:t>
    </dgm:pt>
    <dgm:pt modelId="{2789BCB7-683D-4BA5-AFA9-2BA01D61AC47}" type="sibTrans" cxnId="{FEE632DA-FE24-4810-A07B-BB40102CCB9D}">
      <dgm:prSet/>
      <dgm:spPr>
        <a:solidFill>
          <a:schemeClr val="tx1"/>
        </a:solidFill>
      </dgm:spPr>
      <dgm:t>
        <a:bodyPr/>
        <a:lstStyle/>
        <a:p>
          <a:endParaRPr lang="en-US"/>
        </a:p>
      </dgm:t>
    </dgm:pt>
    <dgm:pt modelId="{058AC01E-B389-4F4D-8CC1-56EE7C7EA4B8}">
      <dgm:prSet phldrT="[Text]" custT="1"/>
      <dgm:spPr>
        <a:solidFill>
          <a:schemeClr val="tx1"/>
        </a:solidFill>
      </dgm:spPr>
      <dgm:t>
        <a:bodyPr/>
        <a:lstStyle/>
        <a:p>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Government Data Practices Act</a:t>
          </a:r>
        </a:p>
      </dgm:t>
    </dgm:pt>
    <dgm:pt modelId="{C57AC191-105C-477E-B5B2-530DFA17F2C6}" type="parTrans" cxnId="{6067AEF1-EE85-4F9A-AB09-4D6DFDDD67D4}">
      <dgm:prSet/>
      <dgm:spPr/>
      <dgm:t>
        <a:bodyPr/>
        <a:lstStyle/>
        <a:p>
          <a:endParaRPr lang="en-US"/>
        </a:p>
      </dgm:t>
    </dgm:pt>
    <dgm:pt modelId="{1663EE7D-2A93-4B57-A6CD-3FB4A27588AE}" type="sibTrans" cxnId="{6067AEF1-EE85-4F9A-AB09-4D6DFDDD67D4}">
      <dgm:prSet/>
      <dgm:spPr>
        <a:solidFill>
          <a:schemeClr val="tx1"/>
        </a:solidFill>
      </dgm:spPr>
      <dgm:t>
        <a:bodyPr/>
        <a:lstStyle/>
        <a:p>
          <a:endParaRPr lang="en-US"/>
        </a:p>
      </dgm:t>
    </dgm:pt>
    <dgm:pt modelId="{4CE52EF9-2888-4109-9FC2-398924318831}">
      <dgm:prSet phldrT="[Text]" custT="1"/>
      <dgm:spPr>
        <a:solidFill>
          <a:schemeClr val="tx1"/>
        </a:solidFill>
      </dgm:spPr>
      <dgm:t>
        <a:bodyPr/>
        <a:lstStyle/>
        <a:p>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Administer data</a:t>
          </a:r>
        </a:p>
      </dgm:t>
    </dgm:pt>
    <dgm:pt modelId="{43763071-E092-435C-A45B-4FA8AE1941BD}" type="parTrans" cxnId="{A405363E-BD52-4B49-B443-901D9DFCDF53}">
      <dgm:prSet/>
      <dgm:spPr/>
      <dgm:t>
        <a:bodyPr/>
        <a:lstStyle/>
        <a:p>
          <a:endParaRPr lang="en-US"/>
        </a:p>
      </dgm:t>
    </dgm:pt>
    <dgm:pt modelId="{6D674110-88BD-42DC-BF22-51235214ED2F}" type="sibTrans" cxnId="{A405363E-BD52-4B49-B443-901D9DFCDF53}">
      <dgm:prSet/>
      <dgm:spPr/>
      <dgm:t>
        <a:bodyPr/>
        <a:lstStyle/>
        <a:p>
          <a:endParaRPr lang="en-US"/>
        </a:p>
      </dgm:t>
    </dgm:pt>
    <dgm:pt modelId="{B4A0A212-9343-4540-87FA-ADDBFA9D4B6B}">
      <dgm:prSet phldrT="[Text]" custT="1"/>
      <dgm:spPr>
        <a:solidFill>
          <a:schemeClr val="tx1"/>
        </a:solidFill>
      </dgm:spPr>
      <dgm:t>
        <a:bodyPr/>
        <a:lstStyle/>
        <a:p>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Records Management Statute</a:t>
          </a:r>
        </a:p>
      </dgm:t>
    </dgm:pt>
    <dgm:pt modelId="{4FA85A0F-0CBD-45E4-8852-0476BF3E5D75}" type="parTrans" cxnId="{A2DA7ACC-62C7-4D9D-9DB1-A411986B68C3}">
      <dgm:prSet/>
      <dgm:spPr/>
      <dgm:t>
        <a:bodyPr/>
        <a:lstStyle/>
        <a:p>
          <a:endParaRPr lang="en-US"/>
        </a:p>
      </dgm:t>
    </dgm:pt>
    <dgm:pt modelId="{762D0E75-ED44-4FEB-9121-973D3A66DE1B}" type="sibTrans" cxnId="{A2DA7ACC-62C7-4D9D-9DB1-A411986B68C3}">
      <dgm:prSet/>
      <dgm:spPr/>
      <dgm:t>
        <a:bodyPr/>
        <a:lstStyle/>
        <a:p>
          <a:endParaRPr lang="en-US"/>
        </a:p>
      </dgm:t>
    </dgm:pt>
    <dgm:pt modelId="{E49DF8EC-383E-4056-8D2C-6417EA219776}">
      <dgm:prSet phldrT="[Text]"/>
      <dgm:spPr>
        <a:solidFill>
          <a:schemeClr val="tx1"/>
        </a:solidFill>
      </dgm:spPr>
      <dgm:t>
        <a:bodyPr/>
        <a:lstStyle/>
        <a:p>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Destroy data</a:t>
          </a:r>
        </a:p>
      </dgm:t>
    </dgm:pt>
    <dgm:pt modelId="{126BC34F-4CC0-44A1-B121-E8FA6E2EDE3E}" type="parTrans" cxnId="{3F4D7737-2B53-475C-9AE4-B69BF2FA3FD8}">
      <dgm:prSet/>
      <dgm:spPr/>
      <dgm:t>
        <a:bodyPr/>
        <a:lstStyle/>
        <a:p>
          <a:endParaRPr lang="en-US"/>
        </a:p>
      </dgm:t>
    </dgm:pt>
    <dgm:pt modelId="{5F831125-8E3C-4F4E-AAEA-328D0A5F45A9}" type="sibTrans" cxnId="{3F4D7737-2B53-475C-9AE4-B69BF2FA3FD8}">
      <dgm:prSet/>
      <dgm:spPr/>
      <dgm:t>
        <a:bodyPr/>
        <a:lstStyle/>
        <a:p>
          <a:endParaRPr lang="en-US"/>
        </a:p>
      </dgm:t>
    </dgm:pt>
    <dgm:pt modelId="{96618EF2-516F-4277-84B2-3F7A18C74E88}">
      <dgm:prSet phldrT="[Text]" custT="1"/>
      <dgm:spPr>
        <a:solidFill>
          <a:schemeClr val="tx1"/>
        </a:solidFill>
      </dgm:spPr>
      <dgm:t>
        <a:bodyPr/>
        <a:lstStyle/>
        <a:p>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Create and maintain data</a:t>
          </a:r>
        </a:p>
      </dgm:t>
    </dgm:pt>
    <dgm:pt modelId="{ABBC398B-3C36-47C1-A1EF-B9CEEF94A4C0}" type="sibTrans" cxnId="{9C22B5A6-1E4B-4DBB-9BE1-FC797303F121}">
      <dgm:prSet/>
      <dgm:spPr/>
      <dgm:t>
        <a:bodyPr/>
        <a:lstStyle/>
        <a:p>
          <a:endParaRPr lang="en-US"/>
        </a:p>
      </dgm:t>
    </dgm:pt>
    <dgm:pt modelId="{599F85E1-DE7F-432A-AA3F-09E1C9A8D60F}" type="parTrans" cxnId="{9C22B5A6-1E4B-4DBB-9BE1-FC797303F121}">
      <dgm:prSet/>
      <dgm:spPr/>
      <dgm:t>
        <a:bodyPr/>
        <a:lstStyle/>
        <a:p>
          <a:endParaRPr lang="en-US"/>
        </a:p>
      </dgm:t>
    </dgm:pt>
    <dgm:pt modelId="{9C2FFED2-87F5-4206-BAAE-D7C6DE196E5B}" type="pres">
      <dgm:prSet presAssocID="{0BEB8BFB-5C39-4D06-8538-04203C63C41C}" presName="Name0" presStyleCnt="0">
        <dgm:presLayoutVars>
          <dgm:dir/>
          <dgm:resizeHandles val="exact"/>
        </dgm:presLayoutVars>
      </dgm:prSet>
      <dgm:spPr/>
    </dgm:pt>
    <dgm:pt modelId="{87B581B1-0EB3-4A83-9790-BD3D978E9B39}" type="pres">
      <dgm:prSet presAssocID="{B0F40BFB-11AE-4A7B-8B7F-2F7CA193F237}" presName="composite" presStyleCnt="0"/>
      <dgm:spPr/>
    </dgm:pt>
    <dgm:pt modelId="{3C40FB75-648C-4CA3-8380-D476E3A06EC7}" type="pres">
      <dgm:prSet presAssocID="{B0F40BFB-11AE-4A7B-8B7F-2F7CA193F237}" presName="imagSh" presStyleLbl="bgImgPlace1" presStyleIdx="0" presStyleCnt="3"/>
      <dgm:spPr>
        <a:blipFill rotWithShape="1">
          <a:blip xmlns:r="http://schemas.openxmlformats.org/officeDocument/2006/relationships" r:embed="rId1"/>
          <a:srcRect/>
          <a:stretch>
            <a:fillRect l="-20000" r="-20000"/>
          </a:stretch>
        </a:blipFill>
      </dgm:spPr>
    </dgm:pt>
    <dgm:pt modelId="{FCA6FF86-2DAC-4CEE-8885-BDA74EE3FFEE}" type="pres">
      <dgm:prSet presAssocID="{B0F40BFB-11AE-4A7B-8B7F-2F7CA193F237}" presName="txNode" presStyleLbl="node1" presStyleIdx="0" presStyleCnt="3" custScaleX="110006" custScaleY="89823" custLinFactNeighborX="2895" custLinFactNeighborY="9410">
        <dgm:presLayoutVars>
          <dgm:bulletEnabled val="1"/>
        </dgm:presLayoutVars>
      </dgm:prSet>
      <dgm:spPr/>
    </dgm:pt>
    <dgm:pt modelId="{4E74C7FF-33F3-48FF-A665-EDDE4848F3BD}" type="pres">
      <dgm:prSet presAssocID="{2789BCB7-683D-4BA5-AFA9-2BA01D61AC47}" presName="sibTrans" presStyleLbl="sibTrans2D1" presStyleIdx="0" presStyleCnt="2"/>
      <dgm:spPr/>
    </dgm:pt>
    <dgm:pt modelId="{75E69E0A-BD89-4647-B0E0-F531D40DD9E1}" type="pres">
      <dgm:prSet presAssocID="{2789BCB7-683D-4BA5-AFA9-2BA01D61AC47}" presName="connTx" presStyleLbl="sibTrans2D1" presStyleIdx="0" presStyleCnt="2"/>
      <dgm:spPr/>
    </dgm:pt>
    <dgm:pt modelId="{57D079AE-2D31-4CEC-8C9E-3283A08BB3BA}" type="pres">
      <dgm:prSet presAssocID="{058AC01E-B389-4F4D-8CC1-56EE7C7EA4B8}" presName="composite" presStyleCnt="0"/>
      <dgm:spPr/>
    </dgm:pt>
    <dgm:pt modelId="{7FED9675-931E-43E2-AE1A-D4A9EA34169A}" type="pres">
      <dgm:prSet presAssocID="{058AC01E-B389-4F4D-8CC1-56EE7C7EA4B8}" presName="imagSh" presStyleLbl="bgImgPlace1" presStyleIdx="1" presStyleCnt="3"/>
      <dgm:spPr>
        <a:blipFill rotWithShape="1">
          <a:blip xmlns:r="http://schemas.openxmlformats.org/officeDocument/2006/relationships" r:embed="rId2"/>
          <a:srcRect/>
          <a:stretch>
            <a:fillRect l="-24000" r="-24000"/>
          </a:stretch>
        </a:blipFill>
      </dgm:spPr>
    </dgm:pt>
    <dgm:pt modelId="{D1CA2283-3435-4AC5-86B3-1A26A0D6CC8D}" type="pres">
      <dgm:prSet presAssocID="{058AC01E-B389-4F4D-8CC1-56EE7C7EA4B8}" presName="txNode" presStyleLbl="node1" presStyleIdx="1" presStyleCnt="3" custScaleX="109697" custScaleY="89935" custLinFactNeighborY="9655">
        <dgm:presLayoutVars>
          <dgm:bulletEnabled val="1"/>
        </dgm:presLayoutVars>
      </dgm:prSet>
      <dgm:spPr/>
    </dgm:pt>
    <dgm:pt modelId="{AF7D5DDF-F93E-4F2F-874B-776830BE8C10}" type="pres">
      <dgm:prSet presAssocID="{1663EE7D-2A93-4B57-A6CD-3FB4A27588AE}" presName="sibTrans" presStyleLbl="sibTrans2D1" presStyleIdx="1" presStyleCnt="2"/>
      <dgm:spPr/>
    </dgm:pt>
    <dgm:pt modelId="{5E7F1A68-33BA-48A8-AAF8-36A4E87D93C9}" type="pres">
      <dgm:prSet presAssocID="{1663EE7D-2A93-4B57-A6CD-3FB4A27588AE}" presName="connTx" presStyleLbl="sibTrans2D1" presStyleIdx="1" presStyleCnt="2"/>
      <dgm:spPr/>
    </dgm:pt>
    <dgm:pt modelId="{5403FBDA-C9D2-4B18-A0C4-9DB2DF2E0A6E}" type="pres">
      <dgm:prSet presAssocID="{B4A0A212-9343-4540-87FA-ADDBFA9D4B6B}" presName="composite" presStyleCnt="0"/>
      <dgm:spPr/>
    </dgm:pt>
    <dgm:pt modelId="{54F41E48-9B36-43C8-95A4-09A39C898AA4}" type="pres">
      <dgm:prSet presAssocID="{B4A0A212-9343-4540-87FA-ADDBFA9D4B6B}" presName="imagSh" presStyleLbl="bgImgPlace1" presStyleIdx="2" presStyleCnt="3"/>
      <dgm:spPr>
        <a:blipFill rotWithShape="1">
          <a:blip xmlns:r="http://schemas.openxmlformats.org/officeDocument/2006/relationships" r:embed="rId3" cstate="print"/>
          <a:srcRect/>
          <a:stretch>
            <a:fillRect l="-25000" r="-25000"/>
          </a:stretch>
        </a:blipFill>
      </dgm:spPr>
    </dgm:pt>
    <dgm:pt modelId="{5E34709E-5984-4956-807A-992B85B6ABB5}" type="pres">
      <dgm:prSet presAssocID="{B4A0A212-9343-4540-87FA-ADDBFA9D4B6B}" presName="txNode" presStyleLbl="node1" presStyleIdx="2" presStyleCnt="3" custScaleX="109087" custScaleY="91211" custLinFactNeighborX="-724" custLinFactNeighborY="10612">
        <dgm:presLayoutVars>
          <dgm:bulletEnabled val="1"/>
        </dgm:presLayoutVars>
      </dgm:prSet>
      <dgm:spPr/>
    </dgm:pt>
  </dgm:ptLst>
  <dgm:cxnLst>
    <dgm:cxn modelId="{4FA59D09-1370-4864-992B-102E707D1C20}" type="presOf" srcId="{B4A0A212-9343-4540-87FA-ADDBFA9D4B6B}" destId="{5E34709E-5984-4956-807A-992B85B6ABB5}" srcOrd="0" destOrd="0" presId="urn:microsoft.com/office/officeart/2005/8/layout/hProcess10"/>
    <dgm:cxn modelId="{1CAAD918-AFED-4F16-A5D1-EE71BD49DB84}" type="presOf" srcId="{1663EE7D-2A93-4B57-A6CD-3FB4A27588AE}" destId="{5E7F1A68-33BA-48A8-AAF8-36A4E87D93C9}" srcOrd="1" destOrd="0" presId="urn:microsoft.com/office/officeart/2005/8/layout/hProcess10"/>
    <dgm:cxn modelId="{3F4D7737-2B53-475C-9AE4-B69BF2FA3FD8}" srcId="{B4A0A212-9343-4540-87FA-ADDBFA9D4B6B}" destId="{E49DF8EC-383E-4056-8D2C-6417EA219776}" srcOrd="0" destOrd="0" parTransId="{126BC34F-4CC0-44A1-B121-E8FA6E2EDE3E}" sibTransId="{5F831125-8E3C-4F4E-AAEA-328D0A5F45A9}"/>
    <dgm:cxn modelId="{A405363E-BD52-4B49-B443-901D9DFCDF53}" srcId="{058AC01E-B389-4F4D-8CC1-56EE7C7EA4B8}" destId="{4CE52EF9-2888-4109-9FC2-398924318831}" srcOrd="0" destOrd="0" parTransId="{43763071-E092-435C-A45B-4FA8AE1941BD}" sibTransId="{6D674110-88BD-42DC-BF22-51235214ED2F}"/>
    <dgm:cxn modelId="{2BC1685E-4B38-4359-9946-FA9ECBF7DBC7}" type="presOf" srcId="{96618EF2-516F-4277-84B2-3F7A18C74E88}" destId="{FCA6FF86-2DAC-4CEE-8885-BDA74EE3FFEE}" srcOrd="0" destOrd="1" presId="urn:microsoft.com/office/officeart/2005/8/layout/hProcess10"/>
    <dgm:cxn modelId="{90C3056E-B195-4A9B-88E0-CB10E307A8CA}" type="presOf" srcId="{2789BCB7-683D-4BA5-AFA9-2BA01D61AC47}" destId="{4E74C7FF-33F3-48FF-A665-EDDE4848F3BD}" srcOrd="0" destOrd="0" presId="urn:microsoft.com/office/officeart/2005/8/layout/hProcess10"/>
    <dgm:cxn modelId="{C2A3A589-062F-41D4-B048-F1145206BB1E}" type="presOf" srcId="{E49DF8EC-383E-4056-8D2C-6417EA219776}" destId="{5E34709E-5984-4956-807A-992B85B6ABB5}" srcOrd="0" destOrd="1" presId="urn:microsoft.com/office/officeart/2005/8/layout/hProcess10"/>
    <dgm:cxn modelId="{9B7E63A4-28A7-4FD8-8720-E9E477DE8D9F}" type="presOf" srcId="{2789BCB7-683D-4BA5-AFA9-2BA01D61AC47}" destId="{75E69E0A-BD89-4647-B0E0-F531D40DD9E1}" srcOrd="1" destOrd="0" presId="urn:microsoft.com/office/officeart/2005/8/layout/hProcess10"/>
    <dgm:cxn modelId="{9C22B5A6-1E4B-4DBB-9BE1-FC797303F121}" srcId="{B0F40BFB-11AE-4A7B-8B7F-2F7CA193F237}" destId="{96618EF2-516F-4277-84B2-3F7A18C74E88}" srcOrd="0" destOrd="0" parTransId="{599F85E1-DE7F-432A-AA3F-09E1C9A8D60F}" sibTransId="{ABBC398B-3C36-47C1-A1EF-B9CEEF94A4C0}"/>
    <dgm:cxn modelId="{C16005C1-CC92-4014-A1FC-F11D6A42B904}" type="presOf" srcId="{1663EE7D-2A93-4B57-A6CD-3FB4A27588AE}" destId="{AF7D5DDF-F93E-4F2F-874B-776830BE8C10}" srcOrd="0" destOrd="0" presId="urn:microsoft.com/office/officeart/2005/8/layout/hProcess10"/>
    <dgm:cxn modelId="{A2DA7ACC-62C7-4D9D-9DB1-A411986B68C3}" srcId="{0BEB8BFB-5C39-4D06-8538-04203C63C41C}" destId="{B4A0A212-9343-4540-87FA-ADDBFA9D4B6B}" srcOrd="2" destOrd="0" parTransId="{4FA85A0F-0CBD-45E4-8852-0476BF3E5D75}" sibTransId="{762D0E75-ED44-4FEB-9121-973D3A66DE1B}"/>
    <dgm:cxn modelId="{FEE632DA-FE24-4810-A07B-BB40102CCB9D}" srcId="{0BEB8BFB-5C39-4D06-8538-04203C63C41C}" destId="{B0F40BFB-11AE-4A7B-8B7F-2F7CA193F237}" srcOrd="0" destOrd="0" parTransId="{82F42A58-22E3-4D27-950F-AD3A6CC3242E}" sibTransId="{2789BCB7-683D-4BA5-AFA9-2BA01D61AC47}"/>
    <dgm:cxn modelId="{3CCDE7DC-EB7D-48C9-856D-E0D655B7EC58}" type="presOf" srcId="{4CE52EF9-2888-4109-9FC2-398924318831}" destId="{D1CA2283-3435-4AC5-86B3-1A26A0D6CC8D}" srcOrd="0" destOrd="1" presId="urn:microsoft.com/office/officeart/2005/8/layout/hProcess10"/>
    <dgm:cxn modelId="{62E196EC-5CDB-4062-9410-D2CBB5E78EBB}" type="presOf" srcId="{058AC01E-B389-4F4D-8CC1-56EE7C7EA4B8}" destId="{D1CA2283-3435-4AC5-86B3-1A26A0D6CC8D}" srcOrd="0" destOrd="0" presId="urn:microsoft.com/office/officeart/2005/8/layout/hProcess10"/>
    <dgm:cxn modelId="{8B4877EE-8636-476B-9B40-632986B8E117}" type="presOf" srcId="{B0F40BFB-11AE-4A7B-8B7F-2F7CA193F237}" destId="{FCA6FF86-2DAC-4CEE-8885-BDA74EE3FFEE}" srcOrd="0" destOrd="0" presId="urn:microsoft.com/office/officeart/2005/8/layout/hProcess10"/>
    <dgm:cxn modelId="{6145E0EE-01D4-4A41-92F4-F14601E98B5D}" type="presOf" srcId="{0BEB8BFB-5C39-4D06-8538-04203C63C41C}" destId="{9C2FFED2-87F5-4206-BAAE-D7C6DE196E5B}" srcOrd="0" destOrd="0" presId="urn:microsoft.com/office/officeart/2005/8/layout/hProcess10"/>
    <dgm:cxn modelId="{6067AEF1-EE85-4F9A-AB09-4D6DFDDD67D4}" srcId="{0BEB8BFB-5C39-4D06-8538-04203C63C41C}" destId="{058AC01E-B389-4F4D-8CC1-56EE7C7EA4B8}" srcOrd="1" destOrd="0" parTransId="{C57AC191-105C-477E-B5B2-530DFA17F2C6}" sibTransId="{1663EE7D-2A93-4B57-A6CD-3FB4A27588AE}"/>
    <dgm:cxn modelId="{E83DA7B7-1344-40EB-91CC-19A68E9CB60D}" type="presParOf" srcId="{9C2FFED2-87F5-4206-BAAE-D7C6DE196E5B}" destId="{87B581B1-0EB3-4A83-9790-BD3D978E9B39}" srcOrd="0" destOrd="0" presId="urn:microsoft.com/office/officeart/2005/8/layout/hProcess10"/>
    <dgm:cxn modelId="{09907DA4-9D70-4080-AD4C-884735D6A637}" type="presParOf" srcId="{87B581B1-0EB3-4A83-9790-BD3D978E9B39}" destId="{3C40FB75-648C-4CA3-8380-D476E3A06EC7}" srcOrd="0" destOrd="0" presId="urn:microsoft.com/office/officeart/2005/8/layout/hProcess10"/>
    <dgm:cxn modelId="{2AECE838-868B-489F-92AB-C2B794E14612}" type="presParOf" srcId="{87B581B1-0EB3-4A83-9790-BD3D978E9B39}" destId="{FCA6FF86-2DAC-4CEE-8885-BDA74EE3FFEE}" srcOrd="1" destOrd="0" presId="urn:microsoft.com/office/officeart/2005/8/layout/hProcess10"/>
    <dgm:cxn modelId="{D6643735-5C8A-4FB4-B36A-0600B4EFB4E8}" type="presParOf" srcId="{9C2FFED2-87F5-4206-BAAE-D7C6DE196E5B}" destId="{4E74C7FF-33F3-48FF-A665-EDDE4848F3BD}" srcOrd="1" destOrd="0" presId="urn:microsoft.com/office/officeart/2005/8/layout/hProcess10"/>
    <dgm:cxn modelId="{6A3BB538-20C7-44B8-B283-8E0E3492520F}" type="presParOf" srcId="{4E74C7FF-33F3-48FF-A665-EDDE4848F3BD}" destId="{75E69E0A-BD89-4647-B0E0-F531D40DD9E1}" srcOrd="0" destOrd="0" presId="urn:microsoft.com/office/officeart/2005/8/layout/hProcess10"/>
    <dgm:cxn modelId="{9EE59B7B-406C-4981-BA55-ACA3A71AFEB8}" type="presParOf" srcId="{9C2FFED2-87F5-4206-BAAE-D7C6DE196E5B}" destId="{57D079AE-2D31-4CEC-8C9E-3283A08BB3BA}" srcOrd="2" destOrd="0" presId="urn:microsoft.com/office/officeart/2005/8/layout/hProcess10"/>
    <dgm:cxn modelId="{F3EAB079-CD6B-4759-975B-1F652B68B585}" type="presParOf" srcId="{57D079AE-2D31-4CEC-8C9E-3283A08BB3BA}" destId="{7FED9675-931E-43E2-AE1A-D4A9EA34169A}" srcOrd="0" destOrd="0" presId="urn:microsoft.com/office/officeart/2005/8/layout/hProcess10"/>
    <dgm:cxn modelId="{F229CDB9-86C0-4A5A-AAC0-404F0DB34D95}" type="presParOf" srcId="{57D079AE-2D31-4CEC-8C9E-3283A08BB3BA}" destId="{D1CA2283-3435-4AC5-86B3-1A26A0D6CC8D}" srcOrd="1" destOrd="0" presId="urn:microsoft.com/office/officeart/2005/8/layout/hProcess10"/>
    <dgm:cxn modelId="{B4D7430B-C511-4F72-A651-1F16D947DD9A}" type="presParOf" srcId="{9C2FFED2-87F5-4206-BAAE-D7C6DE196E5B}" destId="{AF7D5DDF-F93E-4F2F-874B-776830BE8C10}" srcOrd="3" destOrd="0" presId="urn:microsoft.com/office/officeart/2005/8/layout/hProcess10"/>
    <dgm:cxn modelId="{14A2C4F9-A639-426B-A6C8-5714CA132470}" type="presParOf" srcId="{AF7D5DDF-F93E-4F2F-874B-776830BE8C10}" destId="{5E7F1A68-33BA-48A8-AAF8-36A4E87D93C9}" srcOrd="0" destOrd="0" presId="urn:microsoft.com/office/officeart/2005/8/layout/hProcess10"/>
    <dgm:cxn modelId="{C6039D9B-823E-4D1C-8749-F6EC720BEA49}" type="presParOf" srcId="{9C2FFED2-87F5-4206-BAAE-D7C6DE196E5B}" destId="{5403FBDA-C9D2-4B18-A0C4-9DB2DF2E0A6E}" srcOrd="4" destOrd="0" presId="urn:microsoft.com/office/officeart/2005/8/layout/hProcess10"/>
    <dgm:cxn modelId="{F6B9BB9F-3FDD-45D6-854C-8967D429E456}" type="presParOf" srcId="{5403FBDA-C9D2-4B18-A0C4-9DB2DF2E0A6E}" destId="{54F41E48-9B36-43C8-95A4-09A39C898AA4}" srcOrd="0" destOrd="0" presId="urn:microsoft.com/office/officeart/2005/8/layout/hProcess10"/>
    <dgm:cxn modelId="{6EE37ED4-B4B5-45B1-B5D8-94FBEC3B8D63}" type="presParOf" srcId="{5403FBDA-C9D2-4B18-A0C4-9DB2DF2E0A6E}" destId="{5E34709E-5984-4956-807A-992B85B6ABB5}" srcOrd="1" destOrd="0" presId="urn:microsoft.com/office/officeart/2005/8/layout/hProcess10"/>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5701CA0-A730-4862-A08E-5F9997FE9612}"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n-US"/>
        </a:p>
      </dgm:t>
    </dgm:pt>
    <dgm:pt modelId="{487ACDBB-F15F-4969-9A5B-34BAE811027A}">
      <dgm:prSet phldrT="[Text]" custT="1"/>
      <dgm:spPr>
        <a:solidFill>
          <a:schemeClr val="accent1">
            <a:lumMod val="25000"/>
            <a:lumOff val="75000"/>
          </a:schemeClr>
        </a:solidFill>
        <a:ln>
          <a:solidFill>
            <a:schemeClr val="tx1"/>
          </a:solidFill>
        </a:ln>
      </dgm:spPr>
      <dgm:t>
        <a:bodyPr/>
        <a:lstStyle/>
        <a:p>
          <a:r>
            <a:rPr lang="en-US" sz="2800" dirty="0">
              <a:solidFill>
                <a:schemeClr val="tx2">
                  <a:lumMod val="95000"/>
                  <a:lumOff val="5000"/>
                </a:schemeClr>
              </a:solidFill>
            </a:rPr>
            <a:t>Government data</a:t>
          </a:r>
        </a:p>
      </dgm:t>
    </dgm:pt>
    <dgm:pt modelId="{22377823-7783-4626-96AA-4EB145311ECE}" type="parTrans" cxnId="{4A30DA5C-FC77-4131-AD8F-BCD94D8D017C}">
      <dgm:prSet/>
      <dgm:spPr/>
      <dgm:t>
        <a:bodyPr/>
        <a:lstStyle/>
        <a:p>
          <a:endParaRPr lang="en-US"/>
        </a:p>
      </dgm:t>
    </dgm:pt>
    <dgm:pt modelId="{9179A3AC-966F-4628-8008-02A9CC8954CA}" type="sibTrans" cxnId="{4A30DA5C-FC77-4131-AD8F-BCD94D8D017C}">
      <dgm:prSet/>
      <dgm:spPr/>
      <dgm:t>
        <a:bodyPr/>
        <a:lstStyle/>
        <a:p>
          <a:endParaRPr lang="en-US"/>
        </a:p>
      </dgm:t>
    </dgm:pt>
    <dgm:pt modelId="{EC2F5180-55A2-4AAB-B871-E53779714A5F}">
      <dgm:prSet phldrT="[Text]"/>
      <dgm:spPr>
        <a:solidFill>
          <a:schemeClr val="tx1"/>
        </a:solidFill>
        <a:ln>
          <a:solidFill>
            <a:schemeClr val="tx1"/>
          </a:solidFill>
        </a:ln>
      </dgm:spPr>
      <dgm:t>
        <a:bodyPr/>
        <a:lstStyle/>
        <a:p>
          <a:r>
            <a:rPr lang="en-US" dirty="0"/>
            <a:t>Official records (Subject to records retention schedule)</a:t>
          </a:r>
        </a:p>
      </dgm:t>
    </dgm:pt>
    <dgm:pt modelId="{34516FF9-E6E6-4879-AEB0-B28B4F769592}" type="parTrans" cxnId="{B29B57FD-2E5A-4491-847E-52DB4986E997}">
      <dgm:prSet/>
      <dgm:spPr/>
      <dgm:t>
        <a:bodyPr/>
        <a:lstStyle/>
        <a:p>
          <a:endParaRPr lang="en-US"/>
        </a:p>
      </dgm:t>
    </dgm:pt>
    <dgm:pt modelId="{5F47254D-77FC-435C-B1DB-7B42C0F99670}" type="sibTrans" cxnId="{B29B57FD-2E5A-4491-847E-52DB4986E997}">
      <dgm:prSet/>
      <dgm:spPr/>
      <dgm:t>
        <a:bodyPr/>
        <a:lstStyle/>
        <a:p>
          <a:endParaRPr lang="en-US"/>
        </a:p>
      </dgm:t>
    </dgm:pt>
    <dgm:pt modelId="{FF19A62A-F0D6-436C-8D77-A852D7B9E9A9}" type="pres">
      <dgm:prSet presAssocID="{D5701CA0-A730-4862-A08E-5F9997FE9612}" presName="Name0" presStyleCnt="0">
        <dgm:presLayoutVars>
          <dgm:chMax val="7"/>
          <dgm:resizeHandles val="exact"/>
        </dgm:presLayoutVars>
      </dgm:prSet>
      <dgm:spPr/>
    </dgm:pt>
    <dgm:pt modelId="{3E9692D1-0E37-4557-B6AC-7ADFA687C3EB}" type="pres">
      <dgm:prSet presAssocID="{D5701CA0-A730-4862-A08E-5F9997FE9612}" presName="comp1" presStyleCnt="0"/>
      <dgm:spPr/>
    </dgm:pt>
    <dgm:pt modelId="{65BB0799-E2B3-438D-AE77-8F5DCAF8D0EF}" type="pres">
      <dgm:prSet presAssocID="{D5701CA0-A730-4862-A08E-5F9997FE9612}" presName="circle1" presStyleLbl="node1" presStyleIdx="0" presStyleCnt="2" custLinFactNeighborX="-877" custLinFactNeighborY="-292"/>
      <dgm:spPr/>
    </dgm:pt>
    <dgm:pt modelId="{7C5C04A9-A7B4-4F49-AF82-B71BA03F8888}" type="pres">
      <dgm:prSet presAssocID="{D5701CA0-A730-4862-A08E-5F9997FE9612}" presName="c1text" presStyleLbl="node1" presStyleIdx="0" presStyleCnt="2">
        <dgm:presLayoutVars>
          <dgm:bulletEnabled val="1"/>
        </dgm:presLayoutVars>
      </dgm:prSet>
      <dgm:spPr/>
    </dgm:pt>
    <dgm:pt modelId="{1700D01C-3B7C-42C8-911A-0351FC43076E}" type="pres">
      <dgm:prSet presAssocID="{D5701CA0-A730-4862-A08E-5F9997FE9612}" presName="comp2" presStyleCnt="0"/>
      <dgm:spPr/>
    </dgm:pt>
    <dgm:pt modelId="{34993723-EDF9-462C-96BE-5AEAEC7631DC}" type="pres">
      <dgm:prSet presAssocID="{D5701CA0-A730-4862-A08E-5F9997FE9612}" presName="circle2" presStyleLbl="node1" presStyleIdx="1" presStyleCnt="2" custScaleX="94338" custScaleY="95715" custLinFactNeighborX="-780" custLinFactNeighborY="-3117"/>
      <dgm:spPr/>
    </dgm:pt>
    <dgm:pt modelId="{8C320BEA-B651-4B4A-A7D8-37FF2C74BB36}" type="pres">
      <dgm:prSet presAssocID="{D5701CA0-A730-4862-A08E-5F9997FE9612}" presName="c2text" presStyleLbl="node1" presStyleIdx="1" presStyleCnt="2">
        <dgm:presLayoutVars>
          <dgm:bulletEnabled val="1"/>
        </dgm:presLayoutVars>
      </dgm:prSet>
      <dgm:spPr/>
    </dgm:pt>
  </dgm:ptLst>
  <dgm:cxnLst>
    <dgm:cxn modelId="{BB2D6237-0B31-46BB-88A8-C4EBD013762B}" type="presOf" srcId="{487ACDBB-F15F-4969-9A5B-34BAE811027A}" destId="{7C5C04A9-A7B4-4F49-AF82-B71BA03F8888}" srcOrd="1" destOrd="0" presId="urn:microsoft.com/office/officeart/2005/8/layout/venn2"/>
    <dgm:cxn modelId="{4A30DA5C-FC77-4131-AD8F-BCD94D8D017C}" srcId="{D5701CA0-A730-4862-A08E-5F9997FE9612}" destId="{487ACDBB-F15F-4969-9A5B-34BAE811027A}" srcOrd="0" destOrd="0" parTransId="{22377823-7783-4626-96AA-4EB145311ECE}" sibTransId="{9179A3AC-966F-4628-8008-02A9CC8954CA}"/>
    <dgm:cxn modelId="{E9EA4F50-3598-48F5-B139-7174931804DD}" type="presOf" srcId="{487ACDBB-F15F-4969-9A5B-34BAE811027A}" destId="{65BB0799-E2B3-438D-AE77-8F5DCAF8D0EF}" srcOrd="0" destOrd="0" presId="urn:microsoft.com/office/officeart/2005/8/layout/venn2"/>
    <dgm:cxn modelId="{12CD26DE-9AA9-43FB-9041-9AA8BD1D2A0C}" type="presOf" srcId="{D5701CA0-A730-4862-A08E-5F9997FE9612}" destId="{FF19A62A-F0D6-436C-8D77-A852D7B9E9A9}" srcOrd="0" destOrd="0" presId="urn:microsoft.com/office/officeart/2005/8/layout/venn2"/>
    <dgm:cxn modelId="{A52997E8-467C-4942-A8AE-13DED3905740}" type="presOf" srcId="{EC2F5180-55A2-4AAB-B871-E53779714A5F}" destId="{34993723-EDF9-462C-96BE-5AEAEC7631DC}" srcOrd="0" destOrd="0" presId="urn:microsoft.com/office/officeart/2005/8/layout/venn2"/>
    <dgm:cxn modelId="{EB5849F6-824C-4A53-B43A-3CE8F946F4B7}" type="presOf" srcId="{EC2F5180-55A2-4AAB-B871-E53779714A5F}" destId="{8C320BEA-B651-4B4A-A7D8-37FF2C74BB36}" srcOrd="1" destOrd="0" presId="urn:microsoft.com/office/officeart/2005/8/layout/venn2"/>
    <dgm:cxn modelId="{B29B57FD-2E5A-4491-847E-52DB4986E997}" srcId="{D5701CA0-A730-4862-A08E-5F9997FE9612}" destId="{EC2F5180-55A2-4AAB-B871-E53779714A5F}" srcOrd="1" destOrd="0" parTransId="{34516FF9-E6E6-4879-AEB0-B28B4F769592}" sibTransId="{5F47254D-77FC-435C-B1DB-7B42C0F99670}"/>
    <dgm:cxn modelId="{35C4EA5E-1971-47EC-BD82-4D021A5263A4}" type="presParOf" srcId="{FF19A62A-F0D6-436C-8D77-A852D7B9E9A9}" destId="{3E9692D1-0E37-4557-B6AC-7ADFA687C3EB}" srcOrd="0" destOrd="0" presId="urn:microsoft.com/office/officeart/2005/8/layout/venn2"/>
    <dgm:cxn modelId="{5658C0F5-B65E-41A4-A512-57C3C12D342A}" type="presParOf" srcId="{3E9692D1-0E37-4557-B6AC-7ADFA687C3EB}" destId="{65BB0799-E2B3-438D-AE77-8F5DCAF8D0EF}" srcOrd="0" destOrd="0" presId="urn:microsoft.com/office/officeart/2005/8/layout/venn2"/>
    <dgm:cxn modelId="{FA0A4186-9B31-4EE9-BA02-AFDDB8657D2E}" type="presParOf" srcId="{3E9692D1-0E37-4557-B6AC-7ADFA687C3EB}" destId="{7C5C04A9-A7B4-4F49-AF82-B71BA03F8888}" srcOrd="1" destOrd="0" presId="urn:microsoft.com/office/officeart/2005/8/layout/venn2"/>
    <dgm:cxn modelId="{A05D09E3-A94A-4169-92A7-A4CDAB74DE55}" type="presParOf" srcId="{FF19A62A-F0D6-436C-8D77-A852D7B9E9A9}" destId="{1700D01C-3B7C-42C8-911A-0351FC43076E}" srcOrd="1" destOrd="0" presId="urn:microsoft.com/office/officeart/2005/8/layout/venn2"/>
    <dgm:cxn modelId="{D37651D6-749C-4AF7-B9A9-B754E6248D2B}" type="presParOf" srcId="{1700D01C-3B7C-42C8-911A-0351FC43076E}" destId="{34993723-EDF9-462C-96BE-5AEAEC7631DC}" srcOrd="0" destOrd="0" presId="urn:microsoft.com/office/officeart/2005/8/layout/venn2"/>
    <dgm:cxn modelId="{BF9D552E-7DF7-4BD1-9516-2965F298B503}" type="presParOf" srcId="{1700D01C-3B7C-42C8-911A-0351FC43076E}" destId="{8C320BEA-B651-4B4A-A7D8-37FF2C74BB36}"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74A9EE-DEC5-489E-9500-964067444F5E}">
      <dsp:nvSpPr>
        <dsp:cNvPr id="0" name=""/>
        <dsp:cNvSpPr/>
      </dsp:nvSpPr>
      <dsp:spPr>
        <a:xfrm>
          <a:off x="762745" y="1491855"/>
          <a:ext cx="753046" cy="75304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94CB849-D741-457D-97CC-A5307FE724DE}">
      <dsp:nvSpPr>
        <dsp:cNvPr id="0" name=""/>
        <dsp:cNvSpPr/>
      </dsp:nvSpPr>
      <dsp:spPr>
        <a:xfrm>
          <a:off x="1281" y="2528814"/>
          <a:ext cx="2275975" cy="7112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dirty="0"/>
            <a:t>Mute/Unmute</a:t>
          </a:r>
        </a:p>
      </dsp:txBody>
      <dsp:txXfrm>
        <a:off x="1281" y="2528814"/>
        <a:ext cx="2275975" cy="711210"/>
      </dsp:txXfrm>
    </dsp:sp>
    <dsp:sp modelId="{C0FFF478-07B4-459D-AD9A-262CC348FE54}">
      <dsp:nvSpPr>
        <dsp:cNvPr id="0" name=""/>
        <dsp:cNvSpPr/>
      </dsp:nvSpPr>
      <dsp:spPr>
        <a:xfrm>
          <a:off x="3030303" y="1491855"/>
          <a:ext cx="753046" cy="75304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708CC25-2EE4-453A-86DC-039DD9A1C6F1}">
      <dsp:nvSpPr>
        <dsp:cNvPr id="0" name=""/>
        <dsp:cNvSpPr/>
      </dsp:nvSpPr>
      <dsp:spPr>
        <a:xfrm>
          <a:off x="2570108" y="2528814"/>
          <a:ext cx="1673437" cy="7112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dirty="0"/>
            <a:t>Cameras</a:t>
          </a:r>
        </a:p>
      </dsp:txBody>
      <dsp:txXfrm>
        <a:off x="2570108" y="2528814"/>
        <a:ext cx="1673437" cy="711210"/>
      </dsp:txXfrm>
    </dsp:sp>
    <dsp:sp modelId="{252610C8-F269-4541-80D3-A3ACD86AD109}">
      <dsp:nvSpPr>
        <dsp:cNvPr id="0" name=""/>
        <dsp:cNvSpPr/>
      </dsp:nvSpPr>
      <dsp:spPr>
        <a:xfrm>
          <a:off x="5283947" y="1491855"/>
          <a:ext cx="753046" cy="75304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C1DB504-D538-4025-A07D-EAD923C92304}">
      <dsp:nvSpPr>
        <dsp:cNvPr id="0" name=""/>
        <dsp:cNvSpPr/>
      </dsp:nvSpPr>
      <dsp:spPr>
        <a:xfrm>
          <a:off x="4536397" y="2528814"/>
          <a:ext cx="2248146" cy="7112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dirty="0"/>
            <a:t>Chat, Participant, and Polling panels</a:t>
          </a:r>
        </a:p>
      </dsp:txBody>
      <dsp:txXfrm>
        <a:off x="4536397" y="2528814"/>
        <a:ext cx="2248146" cy="711210"/>
      </dsp:txXfrm>
    </dsp:sp>
    <dsp:sp modelId="{E736ADE9-BBCA-4607-857F-50DA537F0665}">
      <dsp:nvSpPr>
        <dsp:cNvPr id="0" name=""/>
        <dsp:cNvSpPr/>
      </dsp:nvSpPr>
      <dsp:spPr>
        <a:xfrm>
          <a:off x="7537590" y="1491855"/>
          <a:ext cx="753046" cy="75304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3D036B3-3489-425E-963B-3A4F3210B983}">
      <dsp:nvSpPr>
        <dsp:cNvPr id="0" name=""/>
        <dsp:cNvSpPr/>
      </dsp:nvSpPr>
      <dsp:spPr>
        <a:xfrm>
          <a:off x="7077395" y="2528814"/>
          <a:ext cx="1673437" cy="7112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dirty="0"/>
            <a:t>Breakout sessions</a:t>
          </a:r>
        </a:p>
      </dsp:txBody>
      <dsp:txXfrm>
        <a:off x="7077395" y="2528814"/>
        <a:ext cx="1673437" cy="7112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40FB75-648C-4CA3-8380-D476E3A06EC7}">
      <dsp:nvSpPr>
        <dsp:cNvPr id="0" name=""/>
        <dsp:cNvSpPr/>
      </dsp:nvSpPr>
      <dsp:spPr>
        <a:xfrm>
          <a:off x="2578" y="540037"/>
          <a:ext cx="2020125" cy="2020125"/>
        </a:xfrm>
        <a:prstGeom prst="roundRect">
          <a:avLst>
            <a:gd name="adj" fmla="val 10000"/>
          </a:avLst>
        </a:prstGeom>
        <a:blipFill rotWithShape="1">
          <a:blip xmlns:r="http://schemas.openxmlformats.org/officeDocument/2006/relationships" r:embed="rId1"/>
          <a:srcRect/>
          <a:stretch>
            <a:fillRect l="-20000" r="-20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CA6FF86-2DAC-4CEE-8885-BDA74EE3FFEE}">
      <dsp:nvSpPr>
        <dsp:cNvPr id="0" name=""/>
        <dsp:cNvSpPr/>
      </dsp:nvSpPr>
      <dsp:spPr>
        <a:xfrm>
          <a:off x="288852" y="2045000"/>
          <a:ext cx="2222259" cy="1814537"/>
        </a:xfrm>
        <a:prstGeom prst="roundRect">
          <a:avLst>
            <a:gd name="adj" fmla="val 10000"/>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solidFill>
                <a:schemeClr val="bg1"/>
              </a:solidFill>
              <a:latin typeface="Calibri" panose="020F0502020204030204" pitchFamily="34" charset="0"/>
              <a:ea typeface="Calibri" panose="020F0502020204030204" pitchFamily="34" charset="0"/>
              <a:cs typeface="Calibri" panose="020F0502020204030204" pitchFamily="34" charset="0"/>
            </a:rPr>
            <a:t>Official Records Act</a:t>
          </a:r>
        </a:p>
        <a:p>
          <a:pPr marL="228600" lvl="1" indent="-228600" algn="l" defTabSz="889000">
            <a:lnSpc>
              <a:spcPct val="90000"/>
            </a:lnSpc>
            <a:spcBef>
              <a:spcPct val="0"/>
            </a:spcBef>
            <a:spcAft>
              <a:spcPct val="15000"/>
            </a:spcAft>
            <a:buChar char="•"/>
          </a:pPr>
          <a:r>
            <a:rPr lang="en-US" sz="2000" kern="1200" dirty="0">
              <a:solidFill>
                <a:schemeClr val="bg1"/>
              </a:solidFill>
              <a:latin typeface="Calibri" panose="020F0502020204030204" pitchFamily="34" charset="0"/>
              <a:ea typeface="Calibri" panose="020F0502020204030204" pitchFamily="34" charset="0"/>
              <a:cs typeface="Calibri" panose="020F0502020204030204" pitchFamily="34" charset="0"/>
            </a:rPr>
            <a:t>Create and maintain data</a:t>
          </a:r>
        </a:p>
      </dsp:txBody>
      <dsp:txXfrm>
        <a:off x="341998" y="2098146"/>
        <a:ext cx="2115967" cy="1708245"/>
      </dsp:txXfrm>
    </dsp:sp>
    <dsp:sp modelId="{4E74C7FF-33F3-48FF-A665-EDDE4848F3BD}">
      <dsp:nvSpPr>
        <dsp:cNvPr id="0" name=""/>
        <dsp:cNvSpPr/>
      </dsp:nvSpPr>
      <dsp:spPr>
        <a:xfrm rot="21599399">
          <a:off x="2447198" y="1307108"/>
          <a:ext cx="424494" cy="485408"/>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2447198" y="1404201"/>
        <a:ext cx="297146" cy="291244"/>
      </dsp:txXfrm>
    </dsp:sp>
    <dsp:sp modelId="{7FED9675-931E-43E2-AE1A-D4A9EA34169A}">
      <dsp:nvSpPr>
        <dsp:cNvPr id="0" name=""/>
        <dsp:cNvSpPr/>
      </dsp:nvSpPr>
      <dsp:spPr>
        <a:xfrm>
          <a:off x="3235545" y="539471"/>
          <a:ext cx="2020125" cy="2020125"/>
        </a:xfrm>
        <a:prstGeom prst="roundRect">
          <a:avLst>
            <a:gd name="adj" fmla="val 10000"/>
          </a:avLst>
        </a:prstGeom>
        <a:blipFill rotWithShape="1">
          <a:blip xmlns:r="http://schemas.openxmlformats.org/officeDocument/2006/relationships" r:embed="rId2"/>
          <a:srcRect/>
          <a:stretch>
            <a:fillRect l="-24000" r="-24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1CA2283-3435-4AC5-86B3-1A26A0D6CC8D}">
      <dsp:nvSpPr>
        <dsp:cNvPr id="0" name=""/>
        <dsp:cNvSpPr/>
      </dsp:nvSpPr>
      <dsp:spPr>
        <a:xfrm>
          <a:off x="3466457" y="2048253"/>
          <a:ext cx="2216017" cy="1816800"/>
        </a:xfrm>
        <a:prstGeom prst="roundRect">
          <a:avLst>
            <a:gd name="adj" fmla="val 10000"/>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solidFill>
                <a:schemeClr val="bg1"/>
              </a:solidFill>
              <a:latin typeface="Calibri" panose="020F0502020204030204" pitchFamily="34" charset="0"/>
              <a:ea typeface="Calibri" panose="020F0502020204030204" pitchFamily="34" charset="0"/>
              <a:cs typeface="Calibri" panose="020F0502020204030204" pitchFamily="34" charset="0"/>
            </a:rPr>
            <a:t>Government Data Practices Act</a:t>
          </a:r>
        </a:p>
        <a:p>
          <a:pPr marL="228600" lvl="1" indent="-228600" algn="l" defTabSz="889000">
            <a:lnSpc>
              <a:spcPct val="90000"/>
            </a:lnSpc>
            <a:spcBef>
              <a:spcPct val="0"/>
            </a:spcBef>
            <a:spcAft>
              <a:spcPct val="15000"/>
            </a:spcAft>
            <a:buChar char="•"/>
          </a:pPr>
          <a:r>
            <a:rPr lang="en-US" sz="2000" kern="1200" dirty="0">
              <a:solidFill>
                <a:schemeClr val="bg1"/>
              </a:solidFill>
              <a:latin typeface="Calibri" panose="020F0502020204030204" pitchFamily="34" charset="0"/>
              <a:ea typeface="Calibri" panose="020F0502020204030204" pitchFamily="34" charset="0"/>
              <a:cs typeface="Calibri" panose="020F0502020204030204" pitchFamily="34" charset="0"/>
            </a:rPr>
            <a:t>Administer data</a:t>
          </a:r>
        </a:p>
      </dsp:txBody>
      <dsp:txXfrm>
        <a:off x="3519669" y="2101465"/>
        <a:ext cx="2109593" cy="1710376"/>
      </dsp:txXfrm>
    </dsp:sp>
    <dsp:sp modelId="{AF7D5DDF-F93E-4F2F-874B-776830BE8C10}">
      <dsp:nvSpPr>
        <dsp:cNvPr id="0" name=""/>
        <dsp:cNvSpPr/>
      </dsp:nvSpPr>
      <dsp:spPr>
        <a:xfrm rot="21593141">
          <a:off x="5679072" y="1303548"/>
          <a:ext cx="423402" cy="485408"/>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5679072" y="1400757"/>
        <a:ext cx="296381" cy="291244"/>
      </dsp:txXfrm>
    </dsp:sp>
    <dsp:sp modelId="{54F41E48-9B36-43C8-95A4-09A39C898AA4}">
      <dsp:nvSpPr>
        <dsp:cNvPr id="0" name=""/>
        <dsp:cNvSpPr/>
      </dsp:nvSpPr>
      <dsp:spPr>
        <a:xfrm>
          <a:off x="6465391" y="533027"/>
          <a:ext cx="2020125" cy="2020125"/>
        </a:xfrm>
        <a:prstGeom prst="roundRect">
          <a:avLst>
            <a:gd name="adj" fmla="val 10000"/>
          </a:avLst>
        </a:prstGeom>
        <a:blipFill rotWithShape="1">
          <a:blip xmlns:r="http://schemas.openxmlformats.org/officeDocument/2006/relationships" r:embed="rId3" cstate="print"/>
          <a:srcRect/>
          <a:stretch>
            <a:fillRect l="-25000" r="-25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E34709E-5984-4956-807A-992B85B6ABB5}">
      <dsp:nvSpPr>
        <dsp:cNvPr id="0" name=""/>
        <dsp:cNvSpPr/>
      </dsp:nvSpPr>
      <dsp:spPr>
        <a:xfrm>
          <a:off x="6687838" y="2048253"/>
          <a:ext cx="2203694" cy="1842577"/>
        </a:xfrm>
        <a:prstGeom prst="roundRect">
          <a:avLst>
            <a:gd name="adj" fmla="val 10000"/>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solidFill>
                <a:schemeClr val="bg1"/>
              </a:solidFill>
              <a:latin typeface="Calibri" panose="020F0502020204030204" pitchFamily="34" charset="0"/>
              <a:ea typeface="Calibri" panose="020F0502020204030204" pitchFamily="34" charset="0"/>
              <a:cs typeface="Calibri" panose="020F0502020204030204" pitchFamily="34" charset="0"/>
            </a:rPr>
            <a:t>Records Management Statute</a:t>
          </a:r>
        </a:p>
        <a:p>
          <a:pPr marL="228600" lvl="1" indent="-228600" algn="l" defTabSz="889000">
            <a:lnSpc>
              <a:spcPct val="90000"/>
            </a:lnSpc>
            <a:spcBef>
              <a:spcPct val="0"/>
            </a:spcBef>
            <a:spcAft>
              <a:spcPct val="15000"/>
            </a:spcAft>
            <a:buChar char="•"/>
          </a:pPr>
          <a:r>
            <a:rPr lang="en-US" sz="2000" kern="1200" dirty="0">
              <a:solidFill>
                <a:schemeClr val="bg1"/>
              </a:solidFill>
              <a:latin typeface="Calibri" panose="020F0502020204030204" pitchFamily="34" charset="0"/>
              <a:ea typeface="Calibri" panose="020F0502020204030204" pitchFamily="34" charset="0"/>
              <a:cs typeface="Calibri" panose="020F0502020204030204" pitchFamily="34" charset="0"/>
            </a:rPr>
            <a:t>Destroy data</a:t>
          </a:r>
        </a:p>
      </dsp:txBody>
      <dsp:txXfrm>
        <a:off x="6741805" y="2102220"/>
        <a:ext cx="2095760" cy="17346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BB0799-E2B3-438D-AE77-8F5DCAF8D0EF}">
      <dsp:nvSpPr>
        <dsp:cNvPr id="0" name=""/>
        <dsp:cNvSpPr/>
      </dsp:nvSpPr>
      <dsp:spPr>
        <a:xfrm>
          <a:off x="1463209" y="0"/>
          <a:ext cx="5212079" cy="5212079"/>
        </a:xfrm>
        <a:prstGeom prst="ellipse">
          <a:avLst/>
        </a:prstGeom>
        <a:solidFill>
          <a:schemeClr val="accent1">
            <a:lumMod val="25000"/>
            <a:lumOff val="75000"/>
          </a:schemeClr>
        </a:solidFill>
        <a:ln w="1079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2">
                  <a:lumMod val="95000"/>
                  <a:lumOff val="5000"/>
                </a:schemeClr>
              </a:solidFill>
            </a:rPr>
            <a:t>Government data</a:t>
          </a:r>
        </a:p>
      </dsp:txBody>
      <dsp:txXfrm>
        <a:off x="2701077" y="390905"/>
        <a:ext cx="2736341" cy="886053"/>
      </dsp:txXfrm>
    </dsp:sp>
    <dsp:sp modelId="{34993723-EDF9-462C-96BE-5AEAEC7631DC}">
      <dsp:nvSpPr>
        <dsp:cNvPr id="0" name=""/>
        <dsp:cNvSpPr/>
      </dsp:nvSpPr>
      <dsp:spPr>
        <a:xfrm>
          <a:off x="2240603" y="1264925"/>
          <a:ext cx="3687728" cy="3741556"/>
        </a:xfrm>
        <a:prstGeom prst="ellipse">
          <a:avLst/>
        </a:prstGeom>
        <a:solidFill>
          <a:schemeClr val="tx1"/>
        </a:solidFill>
        <a:ln w="1079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US" sz="2500" kern="1200" dirty="0"/>
            <a:t>Official records (Subject to records retention schedule)</a:t>
          </a:r>
        </a:p>
      </dsp:txBody>
      <dsp:txXfrm>
        <a:off x="2780658" y="2200314"/>
        <a:ext cx="2607617" cy="1870778"/>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Date Placeholder 5"/>
          <p:cNvSpPr>
            <a:spLocks noGrp="1"/>
          </p:cNvSpPr>
          <p:nvPr>
            <p:ph type="dt" sz="quarter" idx="1"/>
          </p:nvPr>
        </p:nvSpPr>
        <p:spPr>
          <a:xfrm>
            <a:off x="4143958" y="1"/>
            <a:ext cx="3169589" cy="481534"/>
          </a:xfrm>
          <a:prstGeom prst="rect">
            <a:avLst/>
          </a:prstGeom>
        </p:spPr>
        <p:txBody>
          <a:bodyPr vert="horz" lIns="94737" tIns="47368" rIns="94737" bIns="47368" rtlCol="0"/>
          <a:lstStyle>
            <a:lvl1pPr algn="r">
              <a:defRPr sz="1200"/>
            </a:lvl1pPr>
          </a:lstStyle>
          <a:p>
            <a:r>
              <a:rPr lang="en-US"/>
              <a:t>September 2026</a:t>
            </a:r>
          </a:p>
        </p:txBody>
      </p:sp>
    </p:spTree>
    <p:extLst>
      <p:ext uri="{BB962C8B-B14F-4D97-AF65-F5344CB8AC3E}">
        <p14:creationId xmlns:p14="http://schemas.microsoft.com/office/powerpoint/2010/main" val="55661188"/>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50" tIns="48326" rIns="96650" bIns="48326" rtlCol="0"/>
          <a:lstStyle>
            <a:lvl1pPr algn="l">
              <a:defRPr sz="1200">
                <a:latin typeface="NeueHaasGroteskText Std" panose="020B0504020202020204" pitchFamily="34" charset="0"/>
              </a:defRPr>
            </a:lvl1pPr>
          </a:lstStyle>
          <a:p>
            <a:r>
              <a:rPr lang="en-US"/>
              <a:t>March 2018</a:t>
            </a:r>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50" tIns="48326" rIns="96650" bIns="48326" rtlCol="0"/>
          <a:lstStyle>
            <a:lvl1pPr algn="r">
              <a:defRPr sz="1200">
                <a:latin typeface="NeueHaasGroteskText Std" panose="020B0504020202020204" pitchFamily="34" charset="0"/>
              </a:defRPr>
            </a:lvl1pPr>
          </a:lstStyle>
          <a:p>
            <a:r>
              <a:rPr lang="en-US"/>
              <a:t>September 2026</a:t>
            </a:r>
            <a:endParaRPr lang="en-US" dirty="0"/>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6650" tIns="48326" rIns="96650" bIns="48326"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50" tIns="48326" rIns="96650" bIns="48326"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9119475"/>
            <a:ext cx="3169920" cy="481726"/>
          </a:xfrm>
          <a:prstGeom prst="rect">
            <a:avLst/>
          </a:prstGeom>
        </p:spPr>
        <p:txBody>
          <a:bodyPr vert="horz" lIns="96650" tIns="48326" rIns="96650" bIns="48326" rtlCol="0" anchor="b"/>
          <a:lstStyle>
            <a:lvl1pPr algn="l">
              <a:defRPr sz="1200">
                <a:latin typeface="NeueHaasGroteskText Std" panose="020B0504020202020204" pitchFamily="34" charset="0"/>
              </a:defRPr>
            </a:lvl1pPr>
          </a:lstStyle>
          <a:p>
            <a:endParaRPr lang="en-US" dirty="0"/>
          </a:p>
        </p:txBody>
      </p:sp>
      <p:sp>
        <p:nvSpPr>
          <p:cNvPr id="7" name="Slide Number Placeholder 6"/>
          <p:cNvSpPr>
            <a:spLocks noGrp="1"/>
          </p:cNvSpPr>
          <p:nvPr>
            <p:ph type="sldNum" sz="quarter" idx="5"/>
          </p:nvPr>
        </p:nvSpPr>
        <p:spPr>
          <a:xfrm>
            <a:off x="4143587" y="9119475"/>
            <a:ext cx="3169920" cy="481726"/>
          </a:xfrm>
          <a:prstGeom prst="rect">
            <a:avLst/>
          </a:prstGeom>
        </p:spPr>
        <p:txBody>
          <a:bodyPr vert="horz" lIns="96650" tIns="48326" rIns="96650" bIns="48326" rtlCol="0" anchor="b"/>
          <a:lstStyle>
            <a:lvl1pPr algn="r">
              <a:defRPr sz="1200">
                <a:latin typeface="NeueHaasGroteskText Std" panose="020B0504020202020204" pitchFamily="34" charset="0"/>
              </a:defRPr>
            </a:lvl1pPr>
          </a:lstStyle>
          <a:p>
            <a:fld id="{F9F08466-AEA7-4FC0-9459-6A32F61DA297}" type="slidenum">
              <a:rPr lang="en-US" smtClean="0"/>
              <a:pPr/>
              <a:t>‹#›</a:t>
            </a:fld>
            <a:endParaRPr lang="en-US" dirty="0"/>
          </a:p>
        </p:txBody>
      </p:sp>
    </p:spTree>
    <p:extLst>
      <p:ext uri="{BB962C8B-B14F-4D97-AF65-F5344CB8AC3E}">
        <p14:creationId xmlns:p14="http://schemas.microsoft.com/office/powerpoint/2010/main" val="3209786634"/>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NeueHaasGroteskText Std" panose="020B0504020202020204" pitchFamily="34" charset="0"/>
        <a:ea typeface="+mn-ea"/>
        <a:cs typeface="+mn-cs"/>
      </a:defRPr>
    </a:lvl1pPr>
    <a:lvl2pPr marL="457200" algn="l" defTabSz="914400" rtl="0" eaLnBrk="1" latinLnBrk="0" hangingPunct="1">
      <a:defRPr sz="1200" kern="1200">
        <a:solidFill>
          <a:schemeClr val="tx1"/>
        </a:solidFill>
        <a:latin typeface="NeueHaasGroteskText Std" panose="020B0504020202020204" pitchFamily="34" charset="0"/>
        <a:ea typeface="+mn-ea"/>
        <a:cs typeface="+mn-cs"/>
      </a:defRPr>
    </a:lvl2pPr>
    <a:lvl3pPr marL="914400" algn="l" defTabSz="914400" rtl="0" eaLnBrk="1" latinLnBrk="0" hangingPunct="1">
      <a:defRPr sz="1200" kern="1200">
        <a:solidFill>
          <a:schemeClr val="tx1"/>
        </a:solidFill>
        <a:latin typeface="NeueHaasGroteskText Std" panose="020B0504020202020204" pitchFamily="34" charset="0"/>
        <a:ea typeface="+mn-ea"/>
        <a:cs typeface="+mn-cs"/>
      </a:defRPr>
    </a:lvl3pPr>
    <a:lvl4pPr marL="1371600" algn="l" defTabSz="914400" rtl="0" eaLnBrk="1" latinLnBrk="0" hangingPunct="1">
      <a:defRPr sz="1200" kern="1200">
        <a:solidFill>
          <a:schemeClr val="tx1"/>
        </a:solidFill>
        <a:latin typeface="NeueHaasGroteskText Std" panose="020B0504020202020204" pitchFamily="34" charset="0"/>
        <a:ea typeface="+mn-ea"/>
        <a:cs typeface="+mn-cs"/>
      </a:defRPr>
    </a:lvl4pPr>
    <a:lvl5pPr marL="1828800" algn="l" defTabSz="914400" rtl="0" eaLnBrk="1" latinLnBrk="0" hangingPunct="1">
      <a:defRPr sz="1200" kern="1200">
        <a:solidFill>
          <a:schemeClr val="tx1"/>
        </a:solidFill>
        <a:latin typeface="NeueHaasGroteskText Std" panose="020B05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revisor.mn.gov/statutes/?id=13&amp;view=chapter"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www.revisor.mn.gov/rules/?id=1205"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10" name="Date Placeholder 9"/>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1089051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meeting window to walk through various features and show where everything is.</a:t>
            </a:r>
          </a:p>
        </p:txBody>
      </p:sp>
      <p:sp>
        <p:nvSpPr>
          <p:cNvPr id="4" name="Date Placeholder 3"/>
          <p:cNvSpPr>
            <a:spLocks noGrp="1"/>
          </p:cNvSpPr>
          <p:nvPr>
            <p:ph type="dt" idx="1"/>
          </p:nvPr>
        </p:nvSpPr>
        <p:spPr/>
        <p:txBody>
          <a:bodyPr/>
          <a:lstStyle/>
          <a:p>
            <a:r>
              <a:rPr lang="en-US"/>
              <a:t>September 2026</a:t>
            </a:r>
            <a:endParaRPr lang="en-US" dirty="0"/>
          </a:p>
        </p:txBody>
      </p:sp>
    </p:spTree>
    <p:extLst>
      <p:ext uri="{BB962C8B-B14F-4D97-AF65-F5344CB8AC3E}">
        <p14:creationId xmlns:p14="http://schemas.microsoft.com/office/powerpoint/2010/main" val="79432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r>
              <a:rPr lang="en-US"/>
              <a:t>September 2026</a:t>
            </a:r>
            <a:endParaRPr lang="en-US" dirty="0"/>
          </a:p>
        </p:txBody>
      </p:sp>
    </p:spTree>
    <p:extLst>
      <p:ext uri="{BB962C8B-B14F-4D97-AF65-F5344CB8AC3E}">
        <p14:creationId xmlns:p14="http://schemas.microsoft.com/office/powerpoint/2010/main" val="19067794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10" name="Date Placeholder 9"/>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491763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10" name="Date Placeholder 9"/>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17789735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a:extLst>
              <a:ext uri="{FF2B5EF4-FFF2-40B4-BE49-F238E27FC236}">
                <a16:creationId xmlns:a16="http://schemas.microsoft.com/office/drawing/2014/main" id="{323BCC9D-825F-4479-A3DB-DA1F82F8852B}"/>
              </a:ext>
            </a:extLst>
          </p:cNvPr>
          <p:cNvSpPr>
            <a:spLocks noGrp="1"/>
          </p:cNvSpPr>
          <p:nvPr>
            <p:ph type="body" idx="1"/>
          </p:nvPr>
        </p:nvSpPr>
        <p:spPr>
          <a:xfrm>
            <a:off x="732183" y="4620250"/>
            <a:ext cx="5850835" cy="3780800"/>
          </a:xfrm>
          <a:prstGeom prst="rect">
            <a:avLst/>
          </a:prstGeom>
        </p:spPr>
        <p:txBody>
          <a:bodyPr/>
          <a:lstStyle/>
          <a:p>
            <a:endParaRPr lang="en-US" dirty="0"/>
          </a:p>
        </p:txBody>
      </p:sp>
      <p:sp>
        <p:nvSpPr>
          <p:cNvPr id="4" name="Date Placeholder 3">
            <a:extLst>
              <a:ext uri="{FF2B5EF4-FFF2-40B4-BE49-F238E27FC236}">
                <a16:creationId xmlns:a16="http://schemas.microsoft.com/office/drawing/2014/main" id="{C45DD947-FC27-4FA8-9EBF-4F239B4ACB05}"/>
              </a:ext>
            </a:extLst>
          </p:cNvPr>
          <p:cNvSpPr>
            <a:spLocks noGrp="1"/>
          </p:cNvSpPr>
          <p:nvPr>
            <p:ph type="dt" idx="1"/>
          </p:nvPr>
        </p:nvSpPr>
        <p:spPr/>
        <p:txBody>
          <a:bodyPr/>
          <a:lstStyle/>
          <a:p>
            <a:r>
              <a:rPr lang="en-US"/>
              <a:t>September 2026</a:t>
            </a:r>
            <a:endParaRPr lang="en-US" dirty="0"/>
          </a:p>
        </p:txBody>
      </p:sp>
    </p:spTree>
    <p:extLst>
      <p:ext uri="{BB962C8B-B14F-4D97-AF65-F5344CB8AC3E}">
        <p14:creationId xmlns:p14="http://schemas.microsoft.com/office/powerpoint/2010/main" val="30791484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10" name="Date Placeholder 9"/>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3787807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balance between Three distinct and sometimes competing interests</a:t>
            </a:r>
          </a:p>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8</a:t>
            </a:fld>
            <a:endParaRPr lang="en-US" dirty="0"/>
          </a:p>
        </p:txBody>
      </p:sp>
      <p:sp>
        <p:nvSpPr>
          <p:cNvPr id="6" name="Date Placeholder 5"/>
          <p:cNvSpPr>
            <a:spLocks noGrp="1"/>
          </p:cNvSpPr>
          <p:nvPr>
            <p:ph type="dt" idx="12"/>
          </p:nvPr>
        </p:nvSpPr>
        <p:spPr/>
        <p:txBody>
          <a:bodyPr/>
          <a:lstStyle/>
          <a:p>
            <a:r>
              <a:rPr lang="en-US"/>
              <a:t>September 2026</a:t>
            </a:r>
            <a:endParaRPr lang="en-US" dirty="0"/>
          </a:p>
        </p:txBody>
      </p:sp>
    </p:spTree>
    <p:extLst>
      <p:ext uri="{BB962C8B-B14F-4D97-AF65-F5344CB8AC3E}">
        <p14:creationId xmlns:p14="http://schemas.microsoft.com/office/powerpoint/2010/main" val="40009107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10" name="Date Placeholder 9"/>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30791484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10" name="Date Placeholder 9"/>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12399621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though government data can be maintained in different forms, it has to be recorded data. Employee thoughts or verbal conversations that are not recorded are not government data subject to the DPA. </a:t>
            </a:r>
          </a:p>
        </p:txBody>
      </p:sp>
      <p:sp>
        <p:nvSpPr>
          <p:cNvPr id="10" name="Date Placeholder 9"/>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32185328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Font typeface="Wingdings" panose="05000000000000000000" pitchFamily="2" charset="2"/>
              <a:buNone/>
            </a:pPr>
            <a:r>
              <a:rPr lang="en-US" dirty="0"/>
              <a:t>One exception is when recorded data is actually </a:t>
            </a:r>
            <a:r>
              <a:rPr lang="en-US" dirty="0" err="1"/>
              <a:t>PersonAL</a:t>
            </a:r>
            <a:r>
              <a:rPr lang="en-US" dirty="0"/>
              <a:t> data. In AO o1-075, the Commissioner opined that </a:t>
            </a:r>
            <a:r>
              <a:rPr lang="en-US" sz="1200" dirty="0"/>
              <a:t>data maintained by a government entity may be personal data, rather than government data </a:t>
            </a:r>
            <a:r>
              <a:rPr lang="en-US" sz="2400" dirty="0"/>
              <a:t>What constitutes “personal data” depends on what the entity has authorized for personal use </a:t>
            </a:r>
          </a:p>
          <a:p>
            <a:pPr marL="342900" lvl="1" indent="0">
              <a:buNone/>
            </a:pPr>
            <a:r>
              <a:rPr lang="en-US" sz="2400" dirty="0"/>
              <a:t>	-incidental use policy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r>
              <a:rPr lang="en-US" dirty="0"/>
              <a:t>Not govt data because employee did not create the data in their capacity as a government employee  and the purpose of the data is not related to the operation of government. Examples – email to meet up for lunch, text message about child’s soccer tournament win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Personal data” is not government data and not subject to the Data Practices Act</a:t>
            </a:r>
          </a:p>
          <a:p>
            <a:endParaRPr lang="en-US" dirty="0"/>
          </a:p>
        </p:txBody>
      </p:sp>
      <p:sp>
        <p:nvSpPr>
          <p:cNvPr id="4" name="Date Placeholder 3"/>
          <p:cNvSpPr>
            <a:spLocks noGrp="1"/>
          </p:cNvSpPr>
          <p:nvPr>
            <p:ph type="dt" idx="1"/>
          </p:nvPr>
        </p:nvSpPr>
        <p:spPr/>
        <p:txBody>
          <a:bodyPr/>
          <a:lstStyle/>
          <a:p>
            <a:r>
              <a:rPr lang="en-US"/>
              <a:t>September 2026</a:t>
            </a:r>
            <a:endParaRPr lang="en-US" dirty="0"/>
          </a:p>
        </p:txBody>
      </p:sp>
    </p:spTree>
    <p:extLst>
      <p:ext uri="{BB962C8B-B14F-4D97-AF65-F5344CB8AC3E}">
        <p14:creationId xmlns:p14="http://schemas.microsoft.com/office/powerpoint/2010/main" val="1817072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1002557">
              <a:defRPr/>
            </a:pPr>
            <a:r>
              <a:rPr lang="en-US" sz="1200" b="0" i="0" kern="1200" dirty="0">
                <a:solidFill>
                  <a:schemeClr val="tx1"/>
                </a:solidFill>
                <a:effectLst/>
                <a:latin typeface="NeueHaasGroteskText Std" panose="020B0504020202020204" pitchFamily="34" charset="0"/>
                <a:ea typeface="+mn-ea"/>
                <a:cs typeface="+mn-cs"/>
              </a:rPr>
              <a:t>Our Office is limited to providing technical assistance on questions related to the Data Practices Act and the Open Meeting Laws – so we cannot provide assistance on issues regarding official records and records management. That said, to comply with the requirements of the DPA it is important to know your official records and retention requirements as well. So, we encourage you to review your entities’ retentions schedule and reach out the MN State Archives if you have questions </a:t>
            </a:r>
            <a:endParaRPr lang="en-US" dirty="0">
              <a:solidFill>
                <a:prstClr val="black"/>
              </a:solidFill>
            </a:endParaRPr>
          </a:p>
        </p:txBody>
      </p:sp>
      <p:sp>
        <p:nvSpPr>
          <p:cNvPr id="10" name="Date Placeholder 9"/>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4232817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F167F0-0840-1348-BFE4-C6298BBC0698}" type="slidenum">
              <a:rPr lang="en-US" smtClean="0"/>
              <a:t>14</a:t>
            </a:fld>
            <a:endParaRPr lang="en-US" dirty="0"/>
          </a:p>
        </p:txBody>
      </p:sp>
    </p:spTree>
    <p:extLst>
      <p:ext uri="{BB962C8B-B14F-4D97-AF65-F5344CB8AC3E}">
        <p14:creationId xmlns:p14="http://schemas.microsoft.com/office/powerpoint/2010/main" val="25150907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official records are government data, but not all government data are official records. Helpful visual. Government data includes much more that your official records. Again government data are </a:t>
            </a:r>
            <a:r>
              <a:rPr lang="en-US" sz="1200" dirty="0"/>
              <a:t>All data collected, created, received, maintained or disseminated by any government entity </a:t>
            </a:r>
            <a:endParaRPr lang="en-US" dirty="0"/>
          </a:p>
        </p:txBody>
      </p:sp>
      <p:sp>
        <p:nvSpPr>
          <p:cNvPr id="10" name="Date Placeholder 9"/>
          <p:cNvSpPr>
            <a:spLocks noGrp="1"/>
          </p:cNvSpPr>
          <p:nvPr>
            <p:ph type="dt" idx="10"/>
          </p:nvPr>
        </p:nvSpPr>
        <p:spPr/>
        <p:txBody>
          <a:bodyPr/>
          <a:lstStyle/>
          <a:p>
            <a:r>
              <a:rPr lang="en-US"/>
              <a:t>September 2026</a:t>
            </a:r>
            <a:endParaRPr lang="en-US" dirty="0"/>
          </a:p>
        </p:txBody>
      </p:sp>
      <p:sp>
        <p:nvSpPr>
          <p:cNvPr id="4" name="Slide Number Placeholder 3"/>
          <p:cNvSpPr>
            <a:spLocks noGrp="1"/>
          </p:cNvSpPr>
          <p:nvPr>
            <p:ph type="sldNum" sz="quarter" idx="11"/>
          </p:nvPr>
        </p:nvSpPr>
        <p:spPr/>
        <p:txBody>
          <a:bodyPr/>
          <a:lstStyle/>
          <a:p>
            <a:fld id="{F9F08466-AEA7-4FC0-9459-6A32F61DA297}" type="slidenum">
              <a:rPr lang="en-US" smtClean="0"/>
              <a:pPr/>
              <a:t>15</a:t>
            </a:fld>
            <a:endParaRPr lang="en-US" dirty="0"/>
          </a:p>
        </p:txBody>
      </p:sp>
    </p:spTree>
    <p:extLst>
      <p:ext uri="{BB962C8B-B14F-4D97-AF65-F5344CB8AC3E}">
        <p14:creationId xmlns:p14="http://schemas.microsoft.com/office/powerpoint/2010/main" val="41271289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poll #1</a:t>
            </a:r>
          </a:p>
        </p:txBody>
      </p:sp>
      <p:sp>
        <p:nvSpPr>
          <p:cNvPr id="10" name="Date Placeholder 9"/>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10388937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Poll 1</a:t>
            </a:r>
          </a:p>
        </p:txBody>
      </p:sp>
      <p:sp>
        <p:nvSpPr>
          <p:cNvPr id="10" name="Date Placeholder 9"/>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35656972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of making sure data are easily accessible for convenient use it to know what data you have and where the data are maintained. This is easier to do if you are not maintaining data that you do not need to. So, it’s important to know what data are official records and need to be maintained per your retention schedule and what data are not. For data that are not official records, you should be regularly deleting/destroying that data unless you want to keep it because it is useful to your work. And for data that are on your retention schedule, you should be following those schedules in terms of retention and destruction. For instance, at DPO are technical assistance emails are subject to a one-year retention schedule. After that, we can delete these emails – though if some of them would be helpful for our work, we can choose to maintain them. But not maintaining years worth of emails is important in making it possible to promptly respond to data requests. </a:t>
            </a:r>
          </a:p>
        </p:txBody>
      </p:sp>
      <p:sp>
        <p:nvSpPr>
          <p:cNvPr id="4" name="Header Placeholder 3"/>
          <p:cNvSpPr>
            <a:spLocks noGrp="1"/>
          </p:cNvSpPr>
          <p:nvPr>
            <p:ph type="hdr" sz="quarter" idx="10"/>
          </p:nvPr>
        </p:nvSpPr>
        <p:spPr/>
        <p:txBody>
          <a:bodyPr/>
          <a:lstStyle/>
          <a:p>
            <a:pPr defTabSz="982706">
              <a:defRPr/>
            </a:pPr>
            <a:endParaRPr lang="en-US" dirty="0">
              <a:solidFill>
                <a:prstClr val="black"/>
              </a:solidFill>
            </a:endParaRPr>
          </a:p>
        </p:txBody>
      </p:sp>
      <p:sp>
        <p:nvSpPr>
          <p:cNvPr id="5" name="Date Placeholder 4"/>
          <p:cNvSpPr>
            <a:spLocks noGrp="1"/>
          </p:cNvSpPr>
          <p:nvPr>
            <p:ph type="dt" idx="11"/>
          </p:nvPr>
        </p:nvSpPr>
        <p:spPr/>
        <p:txBody>
          <a:bodyPr/>
          <a:lstStyle/>
          <a:p>
            <a:pPr defTabSz="982706">
              <a:defRPr/>
            </a:pPr>
            <a:r>
              <a:rPr lang="en-US">
                <a:solidFill>
                  <a:prstClr val="black"/>
                </a:solidFill>
              </a:rPr>
              <a:t>September 2026</a:t>
            </a:r>
            <a:endParaRPr lang="en-US" dirty="0">
              <a:solidFill>
                <a:prstClr val="black"/>
              </a:solidFill>
            </a:endParaRPr>
          </a:p>
        </p:txBody>
      </p:sp>
      <p:sp>
        <p:nvSpPr>
          <p:cNvPr id="6" name="Slide Number Placeholder 5"/>
          <p:cNvSpPr>
            <a:spLocks noGrp="1"/>
          </p:cNvSpPr>
          <p:nvPr>
            <p:ph type="sldNum" sz="quarter" idx="12"/>
          </p:nvPr>
        </p:nvSpPr>
        <p:spPr/>
        <p:txBody>
          <a:bodyPr/>
          <a:lstStyle/>
          <a:p>
            <a:pPr defTabSz="982706">
              <a:defRPr/>
            </a:pPr>
            <a:fld id="{F9F08466-AEA7-4FC0-9459-6A32F61DA297}" type="slidenum">
              <a:rPr lang="en-US">
                <a:solidFill>
                  <a:prstClr val="black"/>
                </a:solidFill>
              </a:rPr>
              <a:pPr defTabSz="982706">
                <a:defRPr/>
              </a:pPr>
              <a:t>18</a:t>
            </a:fld>
            <a:endParaRPr lang="en-US" dirty="0">
              <a:solidFill>
                <a:prstClr val="black"/>
              </a:solidFill>
            </a:endParaRPr>
          </a:p>
        </p:txBody>
      </p:sp>
    </p:spTree>
    <p:extLst>
      <p:ext uri="{BB962C8B-B14F-4D97-AF65-F5344CB8AC3E}">
        <p14:creationId xmlns:p14="http://schemas.microsoft.com/office/powerpoint/2010/main" val="7469864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two main categories of Government data. Data on individuals and data not on individuals. </a:t>
            </a:r>
          </a:p>
        </p:txBody>
      </p:sp>
      <p:sp>
        <p:nvSpPr>
          <p:cNvPr id="4" name="Date Placeholder 3"/>
          <p:cNvSpPr>
            <a:spLocks noGrp="1"/>
          </p:cNvSpPr>
          <p:nvPr>
            <p:ph type="dt" idx="1"/>
          </p:nvPr>
        </p:nvSpPr>
        <p:spPr/>
        <p:txBody>
          <a:bodyPr/>
          <a:lstStyle/>
          <a:p>
            <a:r>
              <a:rPr lang="en-US"/>
              <a:t>September 2026</a:t>
            </a:r>
            <a:endParaRPr lang="en-US" dirty="0"/>
          </a:p>
        </p:txBody>
      </p:sp>
    </p:spTree>
    <p:extLst>
      <p:ext uri="{BB962C8B-B14F-4D97-AF65-F5344CB8AC3E}">
        <p14:creationId xmlns:p14="http://schemas.microsoft.com/office/powerpoint/2010/main" val="40841599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NeueHaasGroteskText Std" panose="020B0504020202020204" pitchFamily="34" charset="0"/>
                <a:ea typeface="+mn-ea"/>
                <a:cs typeface="+mn-cs"/>
              </a:rPr>
              <a:t>The Data Practices Act presumes government data are classified as public, unless the data are classified differently by state or federal law. The possible classifications of government data in the Data Practices Act are public, private/nonpublic, confidential or protected nonpublic. Private and confidential are classifications that are used to data on individuals. While nonpublic and protected nonpublic are used to classify data not on individuals. </a:t>
            </a:r>
            <a:endParaRPr lang="en-US" dirty="0"/>
          </a:p>
        </p:txBody>
      </p:sp>
      <p:sp>
        <p:nvSpPr>
          <p:cNvPr id="4" name="Date Placeholder 3"/>
          <p:cNvSpPr>
            <a:spLocks noGrp="1"/>
          </p:cNvSpPr>
          <p:nvPr>
            <p:ph type="dt" idx="1"/>
          </p:nvPr>
        </p:nvSpPr>
        <p:spPr/>
        <p:txBody>
          <a:bodyPr/>
          <a:lstStyle/>
          <a:p>
            <a:r>
              <a:rPr lang="en-US"/>
              <a:t>September 2026</a:t>
            </a:r>
            <a:endParaRPr lang="en-US" dirty="0"/>
          </a:p>
        </p:txBody>
      </p:sp>
    </p:spTree>
    <p:extLst>
      <p:ext uri="{BB962C8B-B14F-4D97-AF65-F5344CB8AC3E}">
        <p14:creationId xmlns:p14="http://schemas.microsoft.com/office/powerpoint/2010/main" val="6768397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NeueHaasGroteskText Std" panose="020B0504020202020204" pitchFamily="34" charset="0"/>
                <a:ea typeface="+mn-ea"/>
                <a:cs typeface="+mn-cs"/>
              </a:rPr>
              <a:t>Each entity must identify, designate, or appoint one person as its responsible authority (RA). The RA is the person who ultimately is responsible for the collection, use, and dissemination of all entity data, and for all the entity’s data practices decisions. The RA must also make sure the entity complies with the requirements of the Data Practices Act and the Administrative Rules. If an entity violates the Act, both the entity and the RA are liable.</a:t>
            </a:r>
            <a:br>
              <a:rPr lang="en-US" sz="1200" b="0" i="0" kern="1200" dirty="0">
                <a:solidFill>
                  <a:schemeClr val="tx1"/>
                </a:solidFill>
                <a:effectLst/>
                <a:latin typeface="NeueHaasGroteskText Std" panose="020B0504020202020204" pitchFamily="34" charset="0"/>
                <a:ea typeface="+mn-ea"/>
                <a:cs typeface="+mn-cs"/>
              </a:rPr>
            </a:br>
            <a:br>
              <a:rPr lang="en-US" sz="1200" b="0" i="0" kern="1200" dirty="0">
                <a:solidFill>
                  <a:schemeClr val="tx1"/>
                </a:solidFill>
                <a:effectLst/>
                <a:latin typeface="NeueHaasGroteskText Std" panose="020B0504020202020204" pitchFamily="34" charset="0"/>
                <a:ea typeface="+mn-ea"/>
                <a:cs typeface="+mn-cs"/>
              </a:rPr>
            </a:br>
            <a:r>
              <a:rPr lang="en-US" sz="1200" b="0" i="0" kern="1200" dirty="0">
                <a:solidFill>
                  <a:schemeClr val="tx1"/>
                </a:solidFill>
                <a:effectLst/>
                <a:latin typeface="NeueHaasGroteskText Std" panose="020B0504020202020204" pitchFamily="34" charset="0"/>
                <a:ea typeface="+mn-ea"/>
                <a:cs typeface="+mn-cs"/>
              </a:rPr>
              <a:t>The responsible authority (RA) must designate or appoint one employee to be the entity’s data practices compliance official (DPCO). Instead of making this appointment, the RA may choose to serve as the DPCO. The DPCO receives and responds to questions or concerns about data practices problems, including issues accessing data that the entity keeps. When we assist members of the public who have questions about their data request, we often suggest they reach out to the DPCO as a first step.</a:t>
            </a:r>
            <a:br>
              <a:rPr lang="en-US" sz="1200" b="0" i="0" kern="1200" dirty="0">
                <a:solidFill>
                  <a:schemeClr val="tx1"/>
                </a:solidFill>
                <a:effectLst/>
                <a:latin typeface="NeueHaasGroteskText Std" panose="020B0504020202020204" pitchFamily="34" charset="0"/>
                <a:ea typeface="+mn-ea"/>
                <a:cs typeface="+mn-cs"/>
              </a:rPr>
            </a:br>
            <a:br>
              <a:rPr lang="en-US" sz="1200" b="0" i="0" kern="1200" dirty="0">
                <a:solidFill>
                  <a:schemeClr val="tx1"/>
                </a:solidFill>
                <a:effectLst/>
                <a:latin typeface="NeueHaasGroteskText Std" panose="020B0504020202020204" pitchFamily="34" charset="0"/>
                <a:ea typeface="+mn-ea"/>
                <a:cs typeface="+mn-cs"/>
              </a:rPr>
            </a:br>
            <a:r>
              <a:rPr lang="en-US" sz="1200" b="0" i="0" kern="1200" dirty="0">
                <a:solidFill>
                  <a:schemeClr val="tx1"/>
                </a:solidFill>
                <a:effectLst/>
                <a:latin typeface="NeueHaasGroteskText Std" panose="020B0504020202020204" pitchFamily="34" charset="0"/>
                <a:ea typeface="+mn-ea"/>
                <a:cs typeface="+mn-cs"/>
              </a:rPr>
              <a:t>A designee is a person designated by the responsible authority (RA) to help administer and implement the requirements of the Data Practices Act and the Administrative Rules. (</a:t>
            </a:r>
            <a:r>
              <a:rPr lang="en-US" sz="1200" b="0" i="0" kern="1200" dirty="0">
                <a:solidFill>
                  <a:schemeClr val="tx1"/>
                </a:solidFill>
                <a:effectLst/>
                <a:latin typeface="NeueHaasGroteskText Std" panose="020B0504020202020204" pitchFamily="34" charset="0"/>
                <a:ea typeface="+mn-ea"/>
                <a:cs typeface="+mn-cs"/>
                <a:hlinkClick r:id="rId3"/>
              </a:rPr>
              <a:t>Minnesota Statutes, Chapter 13</a:t>
            </a:r>
            <a:r>
              <a:rPr lang="en-US" sz="1200" b="0" i="0" kern="1200" dirty="0">
                <a:solidFill>
                  <a:schemeClr val="tx1"/>
                </a:solidFill>
                <a:effectLst/>
                <a:latin typeface="NeueHaasGroteskText Std" panose="020B0504020202020204" pitchFamily="34" charset="0"/>
                <a:ea typeface="+mn-ea"/>
                <a:cs typeface="+mn-cs"/>
              </a:rPr>
              <a:t>, </a:t>
            </a:r>
            <a:r>
              <a:rPr lang="en-US" sz="1200" b="0" i="0" kern="1200" dirty="0">
                <a:solidFill>
                  <a:schemeClr val="tx1"/>
                </a:solidFill>
                <a:effectLst/>
                <a:latin typeface="NeueHaasGroteskText Std" panose="020B0504020202020204" pitchFamily="34" charset="0"/>
                <a:ea typeface="+mn-ea"/>
                <a:cs typeface="+mn-cs"/>
                <a:hlinkClick r:id="rId4"/>
              </a:rPr>
              <a:t>Minnesota Rules, Chapter 1205</a:t>
            </a:r>
            <a:r>
              <a:rPr lang="en-US" sz="1200" b="0" i="0" kern="1200" dirty="0">
                <a:solidFill>
                  <a:schemeClr val="tx1"/>
                </a:solidFill>
                <a:effectLst/>
                <a:latin typeface="NeueHaasGroteskText Std" panose="020B0504020202020204" pitchFamily="34" charset="0"/>
                <a:ea typeface="+mn-ea"/>
                <a:cs typeface="+mn-cs"/>
              </a:rPr>
              <a:t>)</a:t>
            </a:r>
          </a:p>
          <a:p>
            <a:r>
              <a:rPr lang="en-US" sz="1200" b="0" i="0" kern="1200" dirty="0">
                <a:solidFill>
                  <a:schemeClr val="tx1"/>
                </a:solidFill>
                <a:effectLst/>
                <a:latin typeface="NeueHaasGroteskText Std" panose="020B0504020202020204" pitchFamily="34" charset="0"/>
                <a:ea typeface="+mn-ea"/>
                <a:cs typeface="+mn-cs"/>
              </a:rPr>
              <a:t>A designee can be responsible for receiving and complying with requests for government data, and for answering questions from the public. Often a designee are heads of departments or divisions within the entity and are responsible for responding to data requests for data their division maintains. </a:t>
            </a:r>
          </a:p>
          <a:p>
            <a:endParaRPr lang="en-US" sz="1200" b="0" i="0" kern="1200" dirty="0">
              <a:solidFill>
                <a:schemeClr val="tx1"/>
              </a:solidFill>
              <a:effectLst/>
              <a:latin typeface="NeueHaasGroteskText Std" panose="020B0504020202020204" pitchFamily="34" charset="0"/>
              <a:ea typeface="+mn-ea"/>
              <a:cs typeface="+mn-cs"/>
            </a:endParaRPr>
          </a:p>
          <a:p>
            <a:r>
              <a:rPr lang="en-US" sz="1200" b="0" i="0" kern="1200" dirty="0">
                <a:solidFill>
                  <a:schemeClr val="tx1"/>
                </a:solidFill>
                <a:effectLst/>
                <a:latin typeface="NeueHaasGroteskText Std" panose="020B0504020202020204" pitchFamily="34" charset="0"/>
                <a:ea typeface="+mn-ea"/>
                <a:cs typeface="+mn-cs"/>
              </a:rPr>
              <a:t>Other staff- all government employees are creating and accessing government data and may be called upon to retrieve data in response to a data request. For instance, I am not an RA, DPCO , or designee, but a member of the public has requested copies of my emails – so I pull those emails from my account to respond to the request.</a:t>
            </a:r>
            <a:endParaRPr lang="en-US" dirty="0"/>
          </a:p>
        </p:txBody>
      </p:sp>
      <p:sp>
        <p:nvSpPr>
          <p:cNvPr id="10" name="Date Placeholder 9"/>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6535571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is the RA depends on the type of entity. Set out in Minn. Stat. 13.02, subd. 16 and Minn. R. 1205.0200</a:t>
            </a:r>
          </a:p>
        </p:txBody>
      </p:sp>
      <p:sp>
        <p:nvSpPr>
          <p:cNvPr id="10" name="Date Placeholder 9"/>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5846809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003865"/>
                </a:solidFill>
                <a:latin typeface="NeueHaasGroteskText Std" panose="020B0504020202020204" pitchFamily="34" charset="0"/>
                <a:ea typeface="+mn-ea"/>
                <a:cs typeface="+mn-cs"/>
              </a:rPr>
              <a:t>[Online Portals] </a:t>
            </a:r>
            <a:br>
              <a:rPr lang="en-US" sz="1200" kern="1200" dirty="0">
                <a:solidFill>
                  <a:srgbClr val="003865"/>
                </a:solidFill>
                <a:latin typeface="NeueHaasGroteskText Std" panose="020B0504020202020204" pitchFamily="34" charset="0"/>
                <a:ea typeface="+mn-ea"/>
                <a:cs typeface="+mn-cs"/>
              </a:rPr>
            </a:br>
            <a:r>
              <a:rPr lang="en-US" sz="1200" kern="1200" dirty="0">
                <a:solidFill>
                  <a:srgbClr val="003865"/>
                </a:solidFill>
                <a:latin typeface="NeueHaasGroteskText Std" panose="020B0504020202020204" pitchFamily="34" charset="0"/>
                <a:ea typeface="+mn-ea"/>
                <a:cs typeface="+mn-cs"/>
              </a:rPr>
              <a:t>Government entities may have reasonable procedures for accepting data requests, including using an online portal. </a:t>
            </a:r>
            <a:r>
              <a:rPr lang="en-US" sz="1200" dirty="0">
                <a:effectLst/>
                <a:latin typeface="Calibri" panose="020F0502020204030204" pitchFamily="34" charset="0"/>
                <a:ea typeface="Times New Roman" panose="02020603050405020304" pitchFamily="18" charset="0"/>
              </a:rPr>
              <a:t>The Data Practices Act doesn't establish specific processes or procedures for how government entities must receive data requests, so the use of online portals are generally okay. </a:t>
            </a:r>
            <a:endParaRPr kumimoji="0" lang="en-US" sz="1200" b="0" i="0" u="none" strike="noStrike" kern="1200" cap="none" spc="0" normalizeH="0" baseline="0" noProof="0" dirty="0">
              <a:ln>
                <a:noFill/>
              </a:ln>
              <a:solidFill>
                <a:srgbClr val="003865"/>
              </a:solidFill>
              <a:effectLst/>
              <a:uLnTx/>
              <a:uFillTx/>
              <a:latin typeface="NeueHaasGroteskText Std" panose="020B0504020202020204" pitchFamily="34" charset="0"/>
              <a:ea typeface="+mn-ea"/>
              <a:cs typeface="+mn-cs"/>
            </a:endParaRPr>
          </a:p>
          <a:p>
            <a:pPr marL="0" marR="0">
              <a:spcBef>
                <a:spcPts val="0"/>
              </a:spcBef>
              <a:spcAft>
                <a:spcPts val="0"/>
              </a:spcAft>
            </a:pPr>
            <a:r>
              <a:rPr lang="en-US" sz="1200" dirty="0">
                <a:effectLst/>
                <a:latin typeface="Calibri" panose="020F0502020204030204" pitchFamily="34" charset="0"/>
                <a:ea typeface="Times New Roman" panose="02020603050405020304" pitchFamily="18" charset="0"/>
              </a:rPr>
              <a:t>Section 13.03, subdivision 2 requires that entities establish procedures to ensure that requests for government data are received and complied with in an appropriate and prompt manner. If online portals are overly complicated or glitchy, they may not satisfy this requirement. Also, note that there </a:t>
            </a:r>
            <a:r>
              <a:rPr lang="en-US" dirty="0"/>
              <a:t>must be a way to submit anonymous requests for public data. Additionally, section 13.03 and 13.04 use the language “upon request to a responsible authority” when discussing an entity’s obligation to provide data to data requesters. So, requests sent directly to the RA should still be honored. Lastly, you will need to comply with the ADA &amp; Minn. Law re: disability accommodations which we will talk more about on our next slide.  </a:t>
            </a:r>
          </a:p>
          <a:p>
            <a:pPr marL="0" marR="0">
              <a:spcBef>
                <a:spcPts val="0"/>
              </a:spcBef>
              <a:spcAft>
                <a:spcPts val="0"/>
              </a:spcAft>
            </a:pPr>
            <a:endParaRPr lang="en-US" dirty="0"/>
          </a:p>
          <a:p>
            <a:pPr marL="0" marR="0">
              <a:spcBef>
                <a:spcPts val="0"/>
              </a:spcBef>
              <a:spcAft>
                <a:spcPts val="0"/>
              </a:spcAft>
            </a:pPr>
            <a:r>
              <a:rPr lang="en-US" dirty="0"/>
              <a:t>[Designated Email Address]</a:t>
            </a:r>
          </a:p>
          <a:p>
            <a:pPr marL="0" marR="0">
              <a:spcBef>
                <a:spcPts val="0"/>
              </a:spcBef>
              <a:spcAft>
                <a:spcPts val="0"/>
              </a:spcAft>
            </a:pPr>
            <a:r>
              <a:rPr lang="en-US" dirty="0"/>
              <a:t>Consider the ability to monitor and access this email account </a:t>
            </a:r>
          </a:p>
          <a:p>
            <a:endParaRPr lang="en-US" dirty="0"/>
          </a:p>
          <a:p>
            <a:r>
              <a:rPr lang="en-US" dirty="0"/>
              <a:t>[“Remote Inspection”]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33333"/>
                </a:solidFill>
                <a:effectLst/>
                <a:latin typeface="Open Sans" panose="020B0606030504020204" pitchFamily="34" charset="0"/>
              </a:rPr>
              <a:t>If data is maintained electronically and not publicly accessible – a person does not have the right to demand remote inspection– can inspect it at the entity on a laptop/ - &amp; can limit inspection time to time during which normal operations of the agency are conducted (1205.0300)</a:t>
            </a:r>
            <a:endParaRPr lang="en-US" dirty="0"/>
          </a:p>
          <a:p>
            <a:r>
              <a:rPr lang="en-US" b="0" i="0" dirty="0">
                <a:solidFill>
                  <a:srgbClr val="333333"/>
                </a:solidFill>
                <a:effectLst/>
                <a:latin typeface="Open Sans" panose="020B0606030504020204" pitchFamily="34" charset="0"/>
              </a:rPr>
              <a:t>But section 13.03, subdivision 3(b) clarifies that if a government entity chooses to post public data on its website, it cannot charge a member of the public a fee for accessing those data and printing or downloading copies on the individual's own computer equipment…this type of access fits within the definition of inspection. </a:t>
            </a:r>
          </a:p>
          <a:p>
            <a:endParaRPr lang="en-US" dirty="0"/>
          </a:p>
        </p:txBody>
      </p:sp>
      <p:sp>
        <p:nvSpPr>
          <p:cNvPr id="4" name="Date Placeholder 3"/>
          <p:cNvSpPr>
            <a:spLocks noGrp="1"/>
          </p:cNvSpPr>
          <p:nvPr>
            <p:ph type="dt" idx="1"/>
          </p:nvPr>
        </p:nvSpPr>
        <p:spPr/>
        <p:txBody>
          <a:bodyPr/>
          <a:lstStyle/>
          <a:p>
            <a:r>
              <a:rPr lang="en-US"/>
              <a:t>September 2026</a:t>
            </a:r>
            <a:endParaRPr lang="en-US" dirty="0"/>
          </a:p>
        </p:txBody>
      </p:sp>
    </p:spTree>
    <p:extLst>
      <p:ext uri="{BB962C8B-B14F-4D97-AF65-F5344CB8AC3E}">
        <p14:creationId xmlns:p14="http://schemas.microsoft.com/office/powerpoint/2010/main" val="24824208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Government entities should have procedures in place for a member of the public to make an accommodation request. If you are unsure of who to contact about this process, the person who handles accommodations for your employees would be a good place to start.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And as we talked about with the last slide, these obligations still must be met by entities who utilize online portals for data requests. </a:t>
            </a:r>
          </a:p>
          <a:p>
            <a:endParaRPr lang="en-US" dirty="0"/>
          </a:p>
        </p:txBody>
      </p:sp>
      <p:sp>
        <p:nvSpPr>
          <p:cNvPr id="4" name="Date Placeholder 3"/>
          <p:cNvSpPr>
            <a:spLocks noGrp="1"/>
          </p:cNvSpPr>
          <p:nvPr>
            <p:ph type="dt" idx="1"/>
          </p:nvPr>
        </p:nvSpPr>
        <p:spPr/>
        <p:txBody>
          <a:bodyPr/>
          <a:lstStyle/>
          <a:p>
            <a:r>
              <a:rPr lang="en-US"/>
              <a:t>September 2026</a:t>
            </a:r>
            <a:endParaRPr lang="en-US" dirty="0"/>
          </a:p>
        </p:txBody>
      </p:sp>
    </p:spTree>
    <p:extLst>
      <p:ext uri="{BB962C8B-B14F-4D97-AF65-F5344CB8AC3E}">
        <p14:creationId xmlns:p14="http://schemas.microsoft.com/office/powerpoint/2010/main" val="9004972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Guidelines for responding to requests from members of the public. Government entity cannot require a member of the public to access data on a public website instead of receiving copies. However, the </a:t>
            </a:r>
            <a:r>
              <a:rPr lang="en-US" b="0" i="0" dirty="0">
                <a:solidFill>
                  <a:srgbClr val="333333"/>
                </a:solidFill>
                <a:effectLst/>
                <a:latin typeface="Open Sans" panose="020B0606030504020204" pitchFamily="34" charset="0"/>
              </a:rPr>
              <a:t>government entity can offer the data requester the option of obtaining the data directly from a public website. If they are going to do this, the entity to make the offer very early in the process of responding to the request. That way, if the requestor prefers to receive a copy directly from the entity, the entity can ensure the requestor will get the copy in a timely manner. </a:t>
            </a:r>
            <a:endParaRPr lang="en-US" dirty="0"/>
          </a:p>
          <a:p>
            <a:pPr defTabSz="1022808">
              <a:defRPr/>
            </a:pPr>
            <a:endParaRPr lang="en-US" b="1" dirty="0">
              <a:solidFill>
                <a:prstClr val="black"/>
              </a:solidFill>
            </a:endParaRPr>
          </a:p>
        </p:txBody>
      </p:sp>
      <p:sp>
        <p:nvSpPr>
          <p:cNvPr id="10" name="Date Placeholder 9"/>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39343348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NeueHaasGroteskText Std" panose="020B0504020202020204" pitchFamily="34" charset="0"/>
                <a:ea typeface="+mn-ea"/>
                <a:cs typeface="+mn-cs"/>
              </a:rPr>
              <a:t>Guidelines for responding to requests from data subjects. After an individual has been shown the private data and informed of its meaning, the data need not be disclosed to that individual for six months thereafter unless a data challenge is pending or additional data on the individual has been collected or created.</a:t>
            </a:r>
            <a:endParaRPr lang="en-US" dirty="0"/>
          </a:p>
        </p:txBody>
      </p:sp>
      <p:sp>
        <p:nvSpPr>
          <p:cNvPr id="10" name="Date Placeholder 9"/>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34962021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overly burdensome standard. </a:t>
            </a:r>
          </a:p>
        </p:txBody>
      </p:sp>
      <p:sp>
        <p:nvSpPr>
          <p:cNvPr id="4" name="Header Placeholder 3"/>
          <p:cNvSpPr>
            <a:spLocks noGrp="1"/>
          </p:cNvSpPr>
          <p:nvPr>
            <p:ph type="hdr" sz="quarter" idx="10"/>
          </p:nvPr>
        </p:nvSpPr>
        <p:spPr/>
        <p:txBody>
          <a:bodyPr/>
          <a:lstStyle/>
          <a:p>
            <a:pPr defTabSz="914266">
              <a:defRPr/>
            </a:pPr>
            <a:endParaRPr lang="en-US" dirty="0">
              <a:solidFill>
                <a:prstClr val="black"/>
              </a:solidFill>
            </a:endParaRPr>
          </a:p>
        </p:txBody>
      </p:sp>
      <p:sp>
        <p:nvSpPr>
          <p:cNvPr id="5" name="Date Placeholder 4"/>
          <p:cNvSpPr>
            <a:spLocks noGrp="1"/>
          </p:cNvSpPr>
          <p:nvPr>
            <p:ph type="dt" idx="11"/>
          </p:nvPr>
        </p:nvSpPr>
        <p:spPr/>
        <p:txBody>
          <a:bodyPr/>
          <a:lstStyle/>
          <a:p>
            <a:pPr defTabSz="914266">
              <a:defRPr/>
            </a:pPr>
            <a:r>
              <a:rPr lang="en-US">
                <a:solidFill>
                  <a:prstClr val="black"/>
                </a:solidFill>
              </a:rPr>
              <a:t>September 2026</a:t>
            </a:r>
            <a:endParaRPr lang="en-US" dirty="0">
              <a:solidFill>
                <a:prstClr val="black"/>
              </a:solidFill>
            </a:endParaRPr>
          </a:p>
        </p:txBody>
      </p:sp>
      <p:sp>
        <p:nvSpPr>
          <p:cNvPr id="6" name="Slide Number Placeholder 5"/>
          <p:cNvSpPr>
            <a:spLocks noGrp="1"/>
          </p:cNvSpPr>
          <p:nvPr>
            <p:ph type="sldNum" sz="quarter" idx="12"/>
          </p:nvPr>
        </p:nvSpPr>
        <p:spPr/>
        <p:txBody>
          <a:bodyPr/>
          <a:lstStyle/>
          <a:p>
            <a:pPr defTabSz="914266">
              <a:defRPr/>
            </a:pPr>
            <a:fld id="{F9F08466-AEA7-4FC0-9459-6A32F61DA297}" type="slidenum">
              <a:rPr lang="en-US">
                <a:solidFill>
                  <a:prstClr val="black"/>
                </a:solidFill>
              </a:rPr>
              <a:pPr defTabSz="914266">
                <a:defRPr/>
              </a:pPr>
              <a:t>27</a:t>
            </a:fld>
            <a:endParaRPr lang="en-US" dirty="0">
              <a:solidFill>
                <a:prstClr val="black"/>
              </a:solidFill>
            </a:endParaRPr>
          </a:p>
        </p:txBody>
      </p:sp>
    </p:spTree>
    <p:extLst>
      <p:ext uri="{BB962C8B-B14F-4D97-AF65-F5344CB8AC3E}">
        <p14:creationId xmlns:p14="http://schemas.microsoft.com/office/powerpoint/2010/main" val="24272783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reason to consider rolling production</a:t>
            </a:r>
          </a:p>
          <a:p>
            <a:r>
              <a:rPr lang="en-US" dirty="0"/>
              <a:t>-abandoned requests are not addressed by DPA – policy decision for entities – our guidance is it should allow for a reasonable amount of time. Admin’s policy provides for 15 days.</a:t>
            </a:r>
          </a:p>
        </p:txBody>
      </p:sp>
      <p:sp>
        <p:nvSpPr>
          <p:cNvPr id="4" name="Date Placeholder 3"/>
          <p:cNvSpPr>
            <a:spLocks noGrp="1"/>
          </p:cNvSpPr>
          <p:nvPr>
            <p:ph type="dt" idx="1"/>
          </p:nvPr>
        </p:nvSpPr>
        <p:spPr/>
        <p:txBody>
          <a:bodyPr/>
          <a:lstStyle/>
          <a:p>
            <a:r>
              <a:rPr lang="en-US"/>
              <a:t>September 2026</a:t>
            </a:r>
            <a:endParaRPr lang="en-US" dirty="0"/>
          </a:p>
        </p:txBody>
      </p:sp>
    </p:spTree>
    <p:extLst>
      <p:ext uri="{BB962C8B-B14F-4D97-AF65-F5344CB8AC3E}">
        <p14:creationId xmlns:p14="http://schemas.microsoft.com/office/powerpoint/2010/main" val="30369669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a couple of requests that we often see or hear about which are outside of the data practices act. </a:t>
            </a:r>
          </a:p>
        </p:txBody>
      </p:sp>
      <p:sp>
        <p:nvSpPr>
          <p:cNvPr id="4" name="Date Placeholder 3"/>
          <p:cNvSpPr>
            <a:spLocks noGrp="1"/>
          </p:cNvSpPr>
          <p:nvPr>
            <p:ph type="dt" idx="1"/>
          </p:nvPr>
        </p:nvSpPr>
        <p:spPr/>
        <p:txBody>
          <a:bodyPr/>
          <a:lstStyle/>
          <a:p>
            <a:r>
              <a:rPr lang="en-US"/>
              <a:t>September 2026</a:t>
            </a:r>
            <a:endParaRPr lang="en-US" dirty="0"/>
          </a:p>
        </p:txBody>
      </p:sp>
    </p:spTree>
    <p:extLst>
      <p:ext uri="{BB962C8B-B14F-4D97-AF65-F5344CB8AC3E}">
        <p14:creationId xmlns:p14="http://schemas.microsoft.com/office/powerpoint/2010/main" val="31013310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10" name="Date Placeholder 9"/>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25957430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Did you notice the difference between the actual cost calculation for members of the public vs. data subjects? You can only charge for search and retrieval time when the data request is made by a member of the public. You can not charge for search and retrieval when the data requester is a data subject.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rPr>
              <a:t>Also note that under Minnesota Statutes Section 611.271, public defenders are entitled to free copies of certain data related to the defense of their client that they receive from </a:t>
            </a:r>
            <a:r>
              <a:rPr lang="en-US" sz="1800" b="0" i="0" dirty="0">
                <a:solidFill>
                  <a:srgbClr val="000000"/>
                </a:solidFill>
                <a:effectLst/>
                <a:latin typeface="times new roman" panose="02020603050405020304" pitchFamily="18" charset="0"/>
              </a:rPr>
              <a:t>court administrators, prosecutors, and law enforcement agencies</a:t>
            </a:r>
            <a:r>
              <a:rPr lang="en-US" sz="1200" b="0" i="0" dirty="0">
                <a:solidFill>
                  <a:srgbClr val="000000"/>
                </a:solidFill>
                <a:effectLst/>
                <a:latin typeface="Calibri" panose="020F0502020204030204" pitchFamily="34" charset="0"/>
                <a:ea typeface="Calibri" panose="020F0502020204030204" pitchFamily="34" charset="0"/>
              </a:rPr>
              <a:t>.</a:t>
            </a:r>
            <a:endParaRPr lang="en-US" sz="1200" dirty="0">
              <a:effectLst/>
              <a:latin typeface="Calibri" panose="020F0502020204030204" pitchFamily="34" charset="0"/>
              <a:ea typeface="Calibri" panose="020F0502020204030204" pitchFamily="34" charset="0"/>
            </a:endParaRPr>
          </a:p>
          <a:p>
            <a:endParaRPr lang="en-US" dirty="0"/>
          </a:p>
        </p:txBody>
      </p:sp>
      <p:sp>
        <p:nvSpPr>
          <p:cNvPr id="4" name="Date Placeholder 3"/>
          <p:cNvSpPr>
            <a:spLocks noGrp="1"/>
          </p:cNvSpPr>
          <p:nvPr>
            <p:ph type="dt" idx="1"/>
          </p:nvPr>
        </p:nvSpPr>
        <p:spPr/>
        <p:txBody>
          <a:bodyPr/>
          <a:lstStyle/>
          <a:p>
            <a:r>
              <a:rPr lang="en-US"/>
              <a:t>September 2026</a:t>
            </a:r>
            <a:endParaRPr lang="en-US" dirty="0"/>
          </a:p>
        </p:txBody>
      </p:sp>
    </p:spTree>
    <p:extLst>
      <p:ext uri="{BB962C8B-B14F-4D97-AF65-F5344CB8AC3E}">
        <p14:creationId xmlns:p14="http://schemas.microsoft.com/office/powerpoint/2010/main" val="37457164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know this can feel frustrating and this often takes the most amount of time to complete, but the DPA is clear that entities can not charge for redaction. </a:t>
            </a:r>
          </a:p>
        </p:txBody>
      </p:sp>
      <p:sp>
        <p:nvSpPr>
          <p:cNvPr id="4" name="Date Placeholder 3"/>
          <p:cNvSpPr>
            <a:spLocks noGrp="1"/>
          </p:cNvSpPr>
          <p:nvPr>
            <p:ph type="dt" idx="1"/>
          </p:nvPr>
        </p:nvSpPr>
        <p:spPr/>
        <p:txBody>
          <a:bodyPr/>
          <a:lstStyle/>
          <a:p>
            <a:r>
              <a:rPr lang="en-US"/>
              <a:t>September 2026</a:t>
            </a:r>
            <a:endParaRPr lang="en-US" dirty="0"/>
          </a:p>
        </p:txBody>
      </p:sp>
    </p:spTree>
    <p:extLst>
      <p:ext uri="{BB962C8B-B14F-4D97-AF65-F5344CB8AC3E}">
        <p14:creationId xmlns:p14="http://schemas.microsoft.com/office/powerpoint/2010/main" val="2723476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Poll #2</a:t>
            </a:r>
          </a:p>
        </p:txBody>
      </p:sp>
      <p:sp>
        <p:nvSpPr>
          <p:cNvPr id="10" name="Date Placeholder 9"/>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1674872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10" name="Date Placeholder 9"/>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4430335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10" name="Date Placeholder 9"/>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31153363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10" name="Date Placeholder 9"/>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23963991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10" name="Date Placeholder 9"/>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6704588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a Tennessen Warning is given before you collect private or confidential data. Informed consent is used after you already have the data, and want or need to share it or use it in a new way. See handout #4 for information on when to provide a TW and when consent is needed for use of data you have on individuals</a:t>
            </a:r>
          </a:p>
        </p:txBody>
      </p:sp>
      <p:sp>
        <p:nvSpPr>
          <p:cNvPr id="10" name="Date Placeholder 9"/>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26230477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Okay, penalties and remedies. What happens  or can happen when there is a violation of the Data Practices Act?</a:t>
            </a:r>
          </a:p>
        </p:txBody>
      </p:sp>
      <p:sp>
        <p:nvSpPr>
          <p:cNvPr id="10" name="Date Placeholder 9"/>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26628285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10" name="Date Placeholder 9"/>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24970984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82706">
              <a:defRPr/>
            </a:pPr>
            <a:r>
              <a:rPr lang="en-US" dirty="0"/>
              <a:t>The DPA provides a mechanism for individuals to challenge government data about themselves that they believe are inaccurate or incomplete. </a:t>
            </a:r>
          </a:p>
        </p:txBody>
      </p:sp>
      <p:sp>
        <p:nvSpPr>
          <p:cNvPr id="4" name="Slide Number Placeholder 3"/>
          <p:cNvSpPr>
            <a:spLocks noGrp="1"/>
          </p:cNvSpPr>
          <p:nvPr>
            <p:ph type="sldNum" sz="quarter" idx="10"/>
          </p:nvPr>
        </p:nvSpPr>
        <p:spPr/>
        <p:txBody>
          <a:bodyPr/>
          <a:lstStyle/>
          <a:p>
            <a:pPr defTabSz="982706">
              <a:defRPr/>
            </a:pPr>
            <a:fld id="{D65733C9-B7E0-4560-9E23-75AE4049F7B6}" type="slidenum">
              <a:rPr lang="en-US">
                <a:solidFill>
                  <a:prstClr val="black"/>
                </a:solidFill>
                <a:latin typeface="Calibri" panose="020F0502020204030204"/>
              </a:rPr>
              <a:pPr defTabSz="982706">
                <a:defRPr/>
              </a:pPr>
              <a:t>42</a:t>
            </a:fld>
            <a:endParaRPr lang="en-US">
              <a:solidFill>
                <a:prstClr val="black"/>
              </a:solidFill>
              <a:latin typeface="Calibri" panose="020F0502020204030204"/>
            </a:endParaRPr>
          </a:p>
        </p:txBody>
      </p:sp>
      <p:sp>
        <p:nvSpPr>
          <p:cNvPr id="5" name="Date Placeholder 4">
            <a:extLst>
              <a:ext uri="{FF2B5EF4-FFF2-40B4-BE49-F238E27FC236}">
                <a16:creationId xmlns:a16="http://schemas.microsoft.com/office/drawing/2014/main" id="{E223E74F-33BD-4543-BABF-81FDCDAD50B6}"/>
              </a:ext>
            </a:extLst>
          </p:cNvPr>
          <p:cNvSpPr>
            <a:spLocks noGrp="1"/>
          </p:cNvSpPr>
          <p:nvPr>
            <p:ph type="dt" idx="1"/>
          </p:nvPr>
        </p:nvSpPr>
        <p:spPr/>
        <p:txBody>
          <a:bodyPr/>
          <a:lstStyle/>
          <a:p>
            <a:r>
              <a:rPr lang="en-US"/>
              <a:t>September 2026</a:t>
            </a:r>
            <a:endParaRPr lang="en-US" dirty="0"/>
          </a:p>
        </p:txBody>
      </p:sp>
    </p:spTree>
    <p:extLst>
      <p:ext uri="{BB962C8B-B14F-4D97-AF65-F5344CB8AC3E}">
        <p14:creationId xmlns:p14="http://schemas.microsoft.com/office/powerpoint/2010/main" val="39887801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002557">
              <a:defRPr/>
            </a:pPr>
            <a:endParaRPr lang="en-US" dirty="0"/>
          </a:p>
        </p:txBody>
      </p:sp>
      <p:sp>
        <p:nvSpPr>
          <p:cNvPr id="4" name="Slide Number Placeholder 3"/>
          <p:cNvSpPr>
            <a:spLocks noGrp="1"/>
          </p:cNvSpPr>
          <p:nvPr>
            <p:ph type="sldNum" sz="quarter" idx="10"/>
          </p:nvPr>
        </p:nvSpPr>
        <p:spPr/>
        <p:txBody>
          <a:bodyPr/>
          <a:lstStyle/>
          <a:p>
            <a:pPr defTabSz="982706">
              <a:defRPr/>
            </a:pPr>
            <a:fld id="{EF994E05-2F65-4857-A130-DF0CAE61F394}" type="slidenum">
              <a:rPr lang="en-US">
                <a:solidFill>
                  <a:prstClr val="black"/>
                </a:solidFill>
                <a:latin typeface="Calibri" panose="020F0502020204030204"/>
              </a:rPr>
              <a:pPr defTabSz="982706">
                <a:defRPr/>
              </a:pPr>
              <a:t>44</a:t>
            </a:fld>
            <a:endParaRPr lang="en-US">
              <a:solidFill>
                <a:prstClr val="black"/>
              </a:solidFill>
              <a:latin typeface="Calibri" panose="020F0502020204030204"/>
            </a:endParaRPr>
          </a:p>
        </p:txBody>
      </p:sp>
      <p:sp>
        <p:nvSpPr>
          <p:cNvPr id="5" name="Date Placeholder 4"/>
          <p:cNvSpPr>
            <a:spLocks noGrp="1"/>
          </p:cNvSpPr>
          <p:nvPr>
            <p:ph type="dt" idx="11"/>
          </p:nvPr>
        </p:nvSpPr>
        <p:spPr/>
        <p:txBody>
          <a:bodyPr/>
          <a:lstStyle/>
          <a:p>
            <a:pPr defTabSz="982706">
              <a:defRPr/>
            </a:pPr>
            <a:r>
              <a:rPr lang="en-US">
                <a:solidFill>
                  <a:prstClr val="black"/>
                </a:solidFill>
                <a:latin typeface="Calibri" panose="020F0502020204030204"/>
              </a:rPr>
              <a:t>September 2026</a:t>
            </a:r>
          </a:p>
        </p:txBody>
      </p:sp>
    </p:spTree>
    <p:extLst>
      <p:ext uri="{BB962C8B-B14F-4D97-AF65-F5344CB8AC3E}">
        <p14:creationId xmlns:p14="http://schemas.microsoft.com/office/powerpoint/2010/main" val="33345234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example, challenged private personnel data submitted as part of an appeal will be maintained as private data by the Commissioner.</a:t>
            </a:r>
          </a:p>
        </p:txBody>
      </p:sp>
      <p:sp>
        <p:nvSpPr>
          <p:cNvPr id="4" name="Date Placeholder 3"/>
          <p:cNvSpPr>
            <a:spLocks noGrp="1"/>
          </p:cNvSpPr>
          <p:nvPr>
            <p:ph type="dt" idx="1"/>
          </p:nvPr>
        </p:nvSpPr>
        <p:spPr/>
        <p:txBody>
          <a:bodyPr/>
          <a:lstStyle/>
          <a:p>
            <a:r>
              <a:rPr lang="en-US"/>
              <a:t>September 2026</a:t>
            </a:r>
            <a:endParaRPr lang="en-US" dirty="0"/>
          </a:p>
        </p:txBody>
      </p:sp>
    </p:spTree>
    <p:extLst>
      <p:ext uri="{BB962C8B-B14F-4D97-AF65-F5344CB8AC3E}">
        <p14:creationId xmlns:p14="http://schemas.microsoft.com/office/powerpoint/2010/main" val="40335342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17701826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“personal information” is defined in § 325E.61 </a:t>
            </a:r>
          </a:p>
        </p:txBody>
      </p:sp>
      <p:sp>
        <p:nvSpPr>
          <p:cNvPr id="10" name="Date Placeholder 9"/>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14413219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state-level entities are subject to OLA audit </a:t>
            </a:r>
          </a:p>
        </p:txBody>
      </p:sp>
      <p:sp>
        <p:nvSpPr>
          <p:cNvPr id="10" name="Date Placeholder 9"/>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39066096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 Poll #3</a:t>
            </a:r>
          </a:p>
          <a:p>
            <a:endParaRPr lang="en-US" dirty="0"/>
          </a:p>
        </p:txBody>
      </p:sp>
      <p:sp>
        <p:nvSpPr>
          <p:cNvPr id="4" name="Date Placeholder 3"/>
          <p:cNvSpPr>
            <a:spLocks noGrp="1"/>
          </p:cNvSpPr>
          <p:nvPr>
            <p:ph type="dt" idx="1"/>
          </p:nvPr>
        </p:nvSpPr>
        <p:spPr/>
        <p:txBody>
          <a:bodyPr/>
          <a:lstStyle/>
          <a:p>
            <a:r>
              <a:rPr lang="en-US"/>
              <a:t>September 2026</a:t>
            </a:r>
            <a:endParaRPr lang="en-US" dirty="0"/>
          </a:p>
        </p:txBody>
      </p:sp>
    </p:spTree>
    <p:extLst>
      <p:ext uri="{BB962C8B-B14F-4D97-AF65-F5344CB8AC3E}">
        <p14:creationId xmlns:p14="http://schemas.microsoft.com/office/powerpoint/2010/main" val="28511485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F167F0-0840-1348-BFE4-C6298BBC0698}" type="slidenum">
              <a:rPr lang="en-US" smtClean="0"/>
              <a:t>51</a:t>
            </a:fld>
            <a:endParaRPr lang="en-US" dirty="0"/>
          </a:p>
        </p:txBody>
      </p:sp>
    </p:spTree>
    <p:extLst>
      <p:ext uri="{BB962C8B-B14F-4D97-AF65-F5344CB8AC3E}">
        <p14:creationId xmlns:p14="http://schemas.microsoft.com/office/powerpoint/2010/main" val="8250137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96A6B-EB9C-6D0F-AD66-57C73E08C0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BDC739-B527-4278-3361-79D8432FDB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E3323B-350D-6A72-63A2-726D1E58126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C7C9442-F5C6-14DD-062B-DFC79044B81A}"/>
              </a:ext>
            </a:extLst>
          </p:cNvPr>
          <p:cNvSpPr>
            <a:spLocks noGrp="1"/>
          </p:cNvSpPr>
          <p:nvPr>
            <p:ph type="sldNum" sz="quarter" idx="5"/>
          </p:nvPr>
        </p:nvSpPr>
        <p:spPr/>
        <p:txBody>
          <a:bodyPr/>
          <a:lstStyle/>
          <a:p>
            <a:fld id="{A3F167F0-0840-1348-BFE4-C6298BBC0698}" type="slidenum">
              <a:rPr lang="en-US" smtClean="0"/>
              <a:t>53</a:t>
            </a:fld>
            <a:endParaRPr lang="en-US" dirty="0"/>
          </a:p>
        </p:txBody>
      </p:sp>
    </p:spTree>
    <p:extLst>
      <p:ext uri="{BB962C8B-B14F-4D97-AF65-F5344CB8AC3E}">
        <p14:creationId xmlns:p14="http://schemas.microsoft.com/office/powerpoint/2010/main" val="12212279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697F6-F0A6-3726-0744-2AE54A6C12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808AE7-BDB8-B05C-1962-BF95E437E1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90E498-0ABA-0435-05D0-BAC83842BD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14B53BC-E8E6-C0E3-5B2A-DC3D15241474}"/>
              </a:ext>
            </a:extLst>
          </p:cNvPr>
          <p:cNvSpPr>
            <a:spLocks noGrp="1"/>
          </p:cNvSpPr>
          <p:nvPr>
            <p:ph type="sldNum" sz="quarter" idx="5"/>
          </p:nvPr>
        </p:nvSpPr>
        <p:spPr/>
        <p:txBody>
          <a:bodyPr/>
          <a:lstStyle/>
          <a:p>
            <a:fld id="{A3F167F0-0840-1348-BFE4-C6298BBC0698}" type="slidenum">
              <a:rPr lang="en-US" smtClean="0"/>
              <a:t>55</a:t>
            </a:fld>
            <a:endParaRPr lang="en-US" dirty="0"/>
          </a:p>
        </p:txBody>
      </p:sp>
    </p:spTree>
    <p:extLst>
      <p:ext uri="{BB962C8B-B14F-4D97-AF65-F5344CB8AC3E}">
        <p14:creationId xmlns:p14="http://schemas.microsoft.com/office/powerpoint/2010/main" val="199724808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D01D0-74FF-4EE2-2CB0-5DCC443E8B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CC594-3536-C1A5-9A9D-7F9A802316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0E7768-7356-D613-4084-B75B3322899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4665EA-D556-6B6C-4B19-A0FFCAEA7760}"/>
              </a:ext>
            </a:extLst>
          </p:cNvPr>
          <p:cNvSpPr>
            <a:spLocks noGrp="1"/>
          </p:cNvSpPr>
          <p:nvPr>
            <p:ph type="sldNum" sz="quarter" idx="5"/>
          </p:nvPr>
        </p:nvSpPr>
        <p:spPr/>
        <p:txBody>
          <a:bodyPr/>
          <a:lstStyle/>
          <a:p>
            <a:fld id="{A3F167F0-0840-1348-BFE4-C6298BBC0698}" type="slidenum">
              <a:rPr lang="en-US" smtClean="0"/>
              <a:t>57</a:t>
            </a:fld>
            <a:endParaRPr lang="en-US" dirty="0"/>
          </a:p>
        </p:txBody>
      </p:sp>
    </p:spTree>
    <p:extLst>
      <p:ext uri="{BB962C8B-B14F-4D97-AF65-F5344CB8AC3E}">
        <p14:creationId xmlns:p14="http://schemas.microsoft.com/office/powerpoint/2010/main" val="320103061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r>
              <a:rPr lang="en-US" dirty="0"/>
              <a:t>“Public agencies” is broadly defined as: Any state agency, political subdivision, school districts, charter schools, intermediate districts, cooperative units under sec. 123A.24 subd. 2, and public postsecondary institutions</a:t>
            </a:r>
          </a:p>
          <a:p>
            <a:endParaRPr lang="en-US" dirty="0"/>
          </a:p>
          <a:p>
            <a:endParaRPr lang="en-US" dirty="0"/>
          </a:p>
        </p:txBody>
      </p:sp>
      <p:sp>
        <p:nvSpPr>
          <p:cNvPr id="4" name="Date Placeholder 3"/>
          <p:cNvSpPr>
            <a:spLocks noGrp="1"/>
          </p:cNvSpPr>
          <p:nvPr>
            <p:ph type="dt" idx="1"/>
          </p:nvPr>
        </p:nvSpPr>
        <p:spPr/>
        <p:txBody>
          <a:bodyPr/>
          <a:lstStyle/>
          <a:p>
            <a:r>
              <a:rPr lang="en-US"/>
              <a:t>September 2026</a:t>
            </a:r>
            <a:endParaRPr lang="en-US" dirty="0"/>
          </a:p>
        </p:txBody>
      </p:sp>
    </p:spTree>
    <p:extLst>
      <p:ext uri="{BB962C8B-B14F-4D97-AF65-F5344CB8AC3E}">
        <p14:creationId xmlns:p14="http://schemas.microsoft.com/office/powerpoint/2010/main" val="143972696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10" name="Date Placeholder 9"/>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148123321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Handouts 5-8 include model access policies, a policy and procedures development worksheet, and an example policy for ensuring the security of not public data. </a:t>
            </a:r>
          </a:p>
        </p:txBody>
      </p:sp>
      <p:sp>
        <p:nvSpPr>
          <p:cNvPr id="10" name="Date Placeholder 9"/>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159170833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13.025 </a:t>
            </a:r>
            <a:r>
              <a:rPr lang="en-US" dirty="0" err="1"/>
              <a:t>Subd</a:t>
            </a:r>
            <a:r>
              <a:rPr lang="en-US" dirty="0"/>
              <a:t>. 2 &amp; 3</a:t>
            </a:r>
          </a:p>
          <a:p>
            <a:r>
              <a:rPr lang="en-US" dirty="0"/>
              <a:t>13.03 subd. 2 – procedures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13.05 Subd. 5 – procedures</a:t>
            </a:r>
          </a:p>
          <a:p>
            <a:r>
              <a:rPr lang="en-US" dirty="0"/>
              <a:t>13.025 - inventory</a:t>
            </a:r>
          </a:p>
        </p:txBody>
      </p:sp>
      <p:sp>
        <p:nvSpPr>
          <p:cNvPr id="10" name="Date Placeholder 9"/>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30828912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line in the example policy – “Position descriptions may contain provisions identifying any not public data accessible to the employee when a work assignment reasonably requires access.” So this envisions that the position descriptions themselves would describing what roles require access to not public data and what type of nonpublic data. </a:t>
            </a:r>
          </a:p>
          <a:p>
            <a:r>
              <a:rPr lang="en-US" dirty="0"/>
              <a:t>Employees also need to be aware of their duties around accessing not public data.</a:t>
            </a:r>
          </a:p>
        </p:txBody>
      </p:sp>
      <p:sp>
        <p:nvSpPr>
          <p:cNvPr id="10" name="Date Placeholder 9"/>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200083502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Poll #4</a:t>
            </a:r>
          </a:p>
        </p:txBody>
      </p:sp>
      <p:sp>
        <p:nvSpPr>
          <p:cNvPr id="10" name="Date Placeholder 9"/>
          <p:cNvSpPr>
            <a:spLocks noGrp="1"/>
          </p:cNvSpPr>
          <p:nvPr>
            <p:ph type="dt" idx="10"/>
          </p:nvPr>
        </p:nvSpPr>
        <p:spPr/>
        <p:txBody>
          <a:bodyPr/>
          <a:lstStyle/>
          <a:p>
            <a:r>
              <a:rPr lang="en-US"/>
              <a:t>September 2026</a:t>
            </a:r>
            <a:endParaRPr lang="en-US" dirty="0"/>
          </a:p>
        </p:txBody>
      </p:sp>
    </p:spTree>
    <p:extLst>
      <p:ext uri="{BB962C8B-B14F-4D97-AF65-F5344CB8AC3E}">
        <p14:creationId xmlns:p14="http://schemas.microsoft.com/office/powerpoint/2010/main" val="16303142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ogo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5"/>
            <a:ext cx="9144000" cy="1199223"/>
          </a:xfrm>
          <a:solidFill>
            <a:schemeClr val="accent2"/>
          </a:solidFill>
        </p:spPr>
        <p:txBody>
          <a:bodyPr wrap="square" lIns="182880" tIns="91440" rIns="182880" bIns="91440" spcCol="0" anchor="ctr">
            <a:normAutofit/>
          </a:bodyPr>
          <a:lstStyle>
            <a:lvl1pPr algn="ctr">
              <a:lnSpc>
                <a:spcPct val="90000"/>
              </a:lnSpc>
              <a:defRPr sz="2700" baseline="0">
                <a:solidFill>
                  <a:schemeClr val="tx1"/>
                </a:solidFill>
              </a:defRPr>
            </a:lvl1pPr>
          </a:lstStyle>
          <a:p>
            <a:r>
              <a:rPr lang="en-US" dirty="0"/>
              <a:t>Click to enter the slideshow title</a:t>
            </a:r>
          </a:p>
        </p:txBody>
      </p:sp>
      <p:sp>
        <p:nvSpPr>
          <p:cNvPr id="3" name="Rectangle 2"/>
          <p:cNvSpPr/>
          <p:nvPr userDrawn="1"/>
        </p:nvSpPr>
        <p:spPr>
          <a:xfrm>
            <a:off x="0" y="5387787"/>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noFill/>
              </a:ln>
            </a:endParaRPr>
          </a:p>
        </p:txBody>
      </p:sp>
      <p:sp>
        <p:nvSpPr>
          <p:cNvPr id="12" name="Text Placeholder 10"/>
          <p:cNvSpPr>
            <a:spLocks noGrp="1"/>
          </p:cNvSpPr>
          <p:nvPr>
            <p:ph type="body" sz="quarter" idx="14" hasCustomPrompt="1"/>
          </p:nvPr>
        </p:nvSpPr>
        <p:spPr>
          <a:xfrm>
            <a:off x="2101850" y="5503407"/>
            <a:ext cx="4940300" cy="903062"/>
          </a:xfrm>
        </p:spPr>
        <p:txBody>
          <a:bodyPr>
            <a:normAutofit/>
          </a:bodyPr>
          <a:lstStyle>
            <a:lvl1pPr marL="0" indent="0" algn="ctr">
              <a:spcBef>
                <a:spcPts val="0"/>
              </a:spcBef>
              <a:spcAft>
                <a:spcPts val="750"/>
              </a:spcAft>
              <a:buNone/>
              <a:defRPr sz="1350" baseline="0"/>
            </a:lvl1pPr>
          </a:lstStyle>
          <a:p>
            <a:r>
              <a:rPr lang="en-US" sz="1350" dirty="0" err="1"/>
              <a:t>Firstname</a:t>
            </a:r>
            <a:r>
              <a:rPr lang="en-US" sz="1350" dirty="0"/>
              <a:t> </a:t>
            </a:r>
            <a:r>
              <a:rPr lang="en-US" sz="1350" dirty="0" err="1"/>
              <a:t>Lastname</a:t>
            </a:r>
            <a:r>
              <a:rPr lang="en-US" sz="1350" dirty="0"/>
              <a:t> | Job Title</a:t>
            </a:r>
          </a:p>
          <a:p>
            <a:r>
              <a:rPr lang="en-US" sz="1350" dirty="0"/>
              <a:t>Date</a:t>
            </a:r>
            <a:endParaRPr lang="en-US" dirty="0"/>
          </a:p>
        </p:txBody>
      </p:sp>
      <p:sp>
        <p:nvSpPr>
          <p:cNvPr id="18" name="Date Placeholder 17"/>
          <p:cNvSpPr>
            <a:spLocks noGrp="1"/>
          </p:cNvSpPr>
          <p:nvPr>
            <p:ph type="dt" sz="half" idx="15"/>
          </p:nvPr>
        </p:nvSpPr>
        <p:spPr/>
        <p:txBody>
          <a:bodyPr/>
          <a:lstStyle/>
          <a:p>
            <a:endParaRPr lang="en-US" dirty="0"/>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73665" y="1798682"/>
            <a:ext cx="5796669" cy="919671"/>
          </a:xfrm>
          <a:prstGeom prst="rect">
            <a:avLst/>
          </a:prstGeom>
        </p:spPr>
      </p:pic>
    </p:spTree>
    <p:extLst>
      <p:ext uri="{BB962C8B-B14F-4D97-AF65-F5344CB8AC3E}">
        <p14:creationId xmlns:p14="http://schemas.microsoft.com/office/powerpoint/2010/main" val="3697389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Logo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5"/>
            <a:ext cx="9144000" cy="1199223"/>
          </a:xfrm>
          <a:solidFill>
            <a:schemeClr val="accent1"/>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a:t>Click to enter the slideshow title</a:t>
            </a:r>
          </a:p>
        </p:txBody>
      </p:sp>
      <p:sp>
        <p:nvSpPr>
          <p:cNvPr id="3" name="Rectangle 2"/>
          <p:cNvSpPr/>
          <p:nvPr userDrawn="1"/>
        </p:nvSpPr>
        <p:spPr>
          <a:xfrm>
            <a:off x="0" y="5387787"/>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noFill/>
              </a:ln>
            </a:endParaRPr>
          </a:p>
        </p:txBody>
      </p:sp>
      <p:sp>
        <p:nvSpPr>
          <p:cNvPr id="12" name="Text Placeholder 10"/>
          <p:cNvSpPr>
            <a:spLocks noGrp="1"/>
          </p:cNvSpPr>
          <p:nvPr>
            <p:ph type="body" sz="quarter" idx="14" hasCustomPrompt="1"/>
          </p:nvPr>
        </p:nvSpPr>
        <p:spPr>
          <a:xfrm>
            <a:off x="2101850" y="5512601"/>
            <a:ext cx="4940300" cy="903062"/>
          </a:xfrm>
        </p:spPr>
        <p:txBody>
          <a:bodyPr>
            <a:normAutofit/>
          </a:bodyPr>
          <a:lstStyle>
            <a:lvl1pPr marL="0" indent="0" algn="ctr">
              <a:spcBef>
                <a:spcPts val="0"/>
              </a:spcBef>
              <a:spcAft>
                <a:spcPts val="750"/>
              </a:spcAft>
              <a:buNone/>
              <a:defRPr sz="1350" baseline="0"/>
            </a:lvl1pPr>
          </a:lstStyle>
          <a:p>
            <a:r>
              <a:rPr lang="en-US" sz="1350" dirty="0" err="1"/>
              <a:t>Firstname</a:t>
            </a:r>
            <a:r>
              <a:rPr lang="en-US" sz="1350" dirty="0"/>
              <a:t> </a:t>
            </a:r>
            <a:r>
              <a:rPr lang="en-US" sz="1350" dirty="0" err="1"/>
              <a:t>Lastname</a:t>
            </a:r>
            <a:r>
              <a:rPr lang="en-US" sz="1350" dirty="0"/>
              <a:t> | Job Title</a:t>
            </a:r>
          </a:p>
          <a:p>
            <a:r>
              <a:rPr lang="en-US" sz="1350" dirty="0"/>
              <a:t>Date</a:t>
            </a:r>
            <a:endParaRPr lang="en-US" dirty="0"/>
          </a:p>
        </p:txBody>
      </p:sp>
      <p:sp>
        <p:nvSpPr>
          <p:cNvPr id="18" name="Date Placeholder 17"/>
          <p:cNvSpPr>
            <a:spLocks noGrp="1"/>
          </p:cNvSpPr>
          <p:nvPr>
            <p:ph type="dt" sz="half" idx="15"/>
          </p:nvPr>
        </p:nvSpPr>
        <p:spPr/>
        <p:txBody>
          <a:bodyPr/>
          <a:lstStyle/>
          <a:p>
            <a:endParaRPr lang="en-US" dirty="0"/>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91308" y="1773837"/>
            <a:ext cx="5361384" cy="850611"/>
          </a:xfrm>
          <a:prstGeom prst="rect">
            <a:avLst/>
          </a:prstGeom>
        </p:spPr>
      </p:pic>
    </p:spTree>
    <p:extLst>
      <p:ext uri="{BB962C8B-B14F-4D97-AF65-F5344CB8AC3E}">
        <p14:creationId xmlns:p14="http://schemas.microsoft.com/office/powerpoint/2010/main" val="3368119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3477837"/>
            <a:ext cx="9144000" cy="1295182"/>
          </a:xfrm>
          <a:solidFill>
            <a:schemeClr val="accent1"/>
          </a:solidFill>
        </p:spPr>
        <p:txBody>
          <a:bodyPr wrap="square" lIns="182880" tIns="91440" rIns="182880" bIns="91440" anchor="ctr">
            <a:normAutofit/>
          </a:bodyPr>
          <a:lstStyle>
            <a:lvl1pPr algn="ctr">
              <a:defRPr sz="2700">
                <a:solidFill>
                  <a:schemeClr val="bg1"/>
                </a:solidFill>
              </a:defRPr>
            </a:lvl1pPr>
          </a:lstStyle>
          <a:p>
            <a:r>
              <a:rPr lang="en-US" dirty="0"/>
              <a:t>Click to enter the slideshow title</a:t>
            </a:r>
          </a:p>
        </p:txBody>
      </p:sp>
      <p:sp>
        <p:nvSpPr>
          <p:cNvPr id="3" name="Rectangle 2"/>
          <p:cNvSpPr/>
          <p:nvPr userDrawn="1"/>
        </p:nvSpPr>
        <p:spPr>
          <a:xfrm>
            <a:off x="0" y="4773020"/>
            <a:ext cx="9144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noFill/>
              </a:ln>
            </a:endParaRPr>
          </a:p>
        </p:txBody>
      </p:sp>
      <p:sp>
        <p:nvSpPr>
          <p:cNvPr id="12" name="Text Placeholder 10"/>
          <p:cNvSpPr>
            <a:spLocks noGrp="1"/>
          </p:cNvSpPr>
          <p:nvPr>
            <p:ph type="body" sz="quarter" idx="14" hasCustomPrompt="1"/>
          </p:nvPr>
        </p:nvSpPr>
        <p:spPr>
          <a:xfrm>
            <a:off x="2101851" y="5041204"/>
            <a:ext cx="4940300" cy="1097128"/>
          </a:xfrm>
        </p:spPr>
        <p:txBody>
          <a:bodyPr>
            <a:normAutofit/>
          </a:bodyPr>
          <a:lstStyle>
            <a:lvl1pPr marL="0" indent="0" algn="ctr">
              <a:spcBef>
                <a:spcPts val="0"/>
              </a:spcBef>
              <a:buNone/>
              <a:defRPr sz="1350" baseline="0"/>
            </a:lvl1pPr>
          </a:lstStyle>
          <a:p>
            <a:r>
              <a:rPr lang="en-US" sz="1350" dirty="0" err="1"/>
              <a:t>Firstname</a:t>
            </a:r>
            <a:r>
              <a:rPr lang="en-US" sz="1350" dirty="0"/>
              <a:t> </a:t>
            </a:r>
            <a:r>
              <a:rPr lang="en-US" sz="1350" dirty="0" err="1"/>
              <a:t>Lastname</a:t>
            </a:r>
            <a:r>
              <a:rPr lang="en-US" sz="1350" dirty="0"/>
              <a:t> | Job Title</a:t>
            </a:r>
          </a:p>
          <a:p>
            <a:r>
              <a:rPr lang="en-US" sz="1350" dirty="0"/>
              <a:t>Date</a:t>
            </a:r>
            <a:endParaRPr lang="en-US" dirty="0"/>
          </a:p>
        </p:txBody>
      </p:sp>
      <p:sp>
        <p:nvSpPr>
          <p:cNvPr id="9" name="Footer Placeholder 4"/>
          <p:cNvSpPr>
            <a:spLocks noGrp="1"/>
          </p:cNvSpPr>
          <p:nvPr>
            <p:ph type="ftr" sz="quarter" idx="3"/>
          </p:nvPr>
        </p:nvSpPr>
        <p:spPr>
          <a:xfrm>
            <a:off x="4690171" y="6138333"/>
            <a:ext cx="4190735" cy="365125"/>
          </a:xfrm>
          <a:prstGeom prst="rect">
            <a:avLst/>
          </a:prstGeom>
        </p:spPr>
        <p:txBody>
          <a:bodyPr anchor="b"/>
          <a:lstStyle>
            <a:lvl1pPr algn="r">
              <a:defRPr sz="900">
                <a:solidFill>
                  <a:schemeClr val="tx2"/>
                </a:solidFill>
              </a:defRPr>
            </a:lvl1pPr>
          </a:lstStyle>
          <a:p>
            <a:endParaRPr lang="en-US" dirty="0"/>
          </a:p>
        </p:txBody>
      </p:sp>
      <p:sp>
        <p:nvSpPr>
          <p:cNvPr id="6" name="Picture Placeholder 5"/>
          <p:cNvSpPr>
            <a:spLocks noGrp="1"/>
          </p:cNvSpPr>
          <p:nvPr>
            <p:ph type="pic" sz="quarter" idx="17"/>
          </p:nvPr>
        </p:nvSpPr>
        <p:spPr>
          <a:xfrm>
            <a:off x="0" y="0"/>
            <a:ext cx="9144000" cy="3380732"/>
          </a:xfrm>
        </p:spPr>
        <p:txBody>
          <a:bodyPr/>
          <a:lstStyle/>
          <a:p>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3095" y="6164033"/>
            <a:ext cx="2106032" cy="334133"/>
          </a:xfrm>
          <a:prstGeom prst="rect">
            <a:avLst/>
          </a:prstGeom>
        </p:spPr>
      </p:pic>
    </p:spTree>
    <p:extLst>
      <p:ext uri="{BB962C8B-B14F-4D97-AF65-F5344CB8AC3E}">
        <p14:creationId xmlns:p14="http://schemas.microsoft.com/office/powerpoint/2010/main" val="1788824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Agenda</a:t>
            </a:r>
          </a:p>
        </p:txBody>
      </p:sp>
      <p:sp>
        <p:nvSpPr>
          <p:cNvPr id="12" name="Table Placeholder 9"/>
          <p:cNvSpPr>
            <a:spLocks noGrp="1"/>
          </p:cNvSpPr>
          <p:nvPr>
            <p:ph type="tbl" sz="quarter" idx="13"/>
          </p:nvPr>
        </p:nvSpPr>
        <p:spPr>
          <a:xfrm>
            <a:off x="628650" y="1335089"/>
            <a:ext cx="7886700" cy="4841875"/>
          </a:xfrm>
        </p:spPr>
        <p:txBody>
          <a:bodyPr/>
          <a:lstStyle/>
          <a:p>
            <a:endParaRPr lang="en-US"/>
          </a:p>
        </p:txBody>
      </p:sp>
      <p:sp>
        <p:nvSpPr>
          <p:cNvPr id="4" name="Date Placeholder 3"/>
          <p:cNvSpPr>
            <a:spLocks noGrp="1"/>
          </p:cNvSpPr>
          <p:nvPr>
            <p:ph type="dt" sz="half" idx="10"/>
          </p:nvPr>
        </p:nvSpPr>
        <p:spPr/>
        <p:txBody>
          <a:bodyPr/>
          <a:lstStyle/>
          <a:p>
            <a:endParaRPr lang="en-US" dirty="0"/>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679964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5"/>
            <a:ext cx="9144000" cy="1199223"/>
          </a:xfrm>
          <a:solidFill>
            <a:schemeClr val="accent1"/>
          </a:solidFill>
        </p:spPr>
        <p:txBody>
          <a:bodyPr anchor="ctr">
            <a:normAutofit/>
          </a:bodyPr>
          <a:lstStyle>
            <a:lvl1pPr algn="ctr">
              <a:defRPr sz="2700">
                <a:solidFill>
                  <a:schemeClr val="bg1"/>
                </a:solidFill>
              </a:defRPr>
            </a:lvl1pPr>
          </a:lstStyle>
          <a:p>
            <a:r>
              <a:rPr lang="en-US" dirty="0"/>
              <a:t>Click to edit section title</a:t>
            </a:r>
          </a:p>
        </p:txBody>
      </p:sp>
      <p:sp>
        <p:nvSpPr>
          <p:cNvPr id="3" name="Rectangle 2"/>
          <p:cNvSpPr/>
          <p:nvPr userDrawn="1"/>
        </p:nvSpPr>
        <p:spPr>
          <a:xfrm>
            <a:off x="0" y="5387787"/>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noFill/>
              </a:ln>
            </a:endParaRPr>
          </a:p>
        </p:txBody>
      </p:sp>
      <p:sp>
        <p:nvSpPr>
          <p:cNvPr id="12" name="Text Placeholder 10"/>
          <p:cNvSpPr>
            <a:spLocks noGrp="1"/>
          </p:cNvSpPr>
          <p:nvPr>
            <p:ph type="body" sz="quarter" idx="14" hasCustomPrompt="1"/>
          </p:nvPr>
        </p:nvSpPr>
        <p:spPr>
          <a:xfrm>
            <a:off x="2101851" y="5644884"/>
            <a:ext cx="4940300" cy="440970"/>
          </a:xfrm>
        </p:spPr>
        <p:txBody>
          <a:bodyPr>
            <a:normAutofit/>
          </a:bodyPr>
          <a:lstStyle>
            <a:lvl1pPr marL="0" indent="0" algn="ctr">
              <a:buNone/>
              <a:defRPr sz="1350" baseline="0"/>
            </a:lvl1pPr>
          </a:lstStyle>
          <a:p>
            <a:r>
              <a:rPr lang="en-US" sz="1350" dirty="0" err="1"/>
              <a:t>Firstname</a:t>
            </a:r>
            <a:r>
              <a:rPr lang="en-US" sz="1350" dirty="0"/>
              <a:t> </a:t>
            </a:r>
            <a:r>
              <a:rPr lang="en-US" sz="1350" dirty="0" err="1"/>
              <a:t>Lastname</a:t>
            </a:r>
            <a:r>
              <a:rPr lang="en-US" sz="1350" dirty="0"/>
              <a:t> | Job Title</a:t>
            </a:r>
          </a:p>
        </p:txBody>
      </p:sp>
      <p:sp>
        <p:nvSpPr>
          <p:cNvPr id="11" name="Picture Placeholder 2"/>
          <p:cNvSpPr>
            <a:spLocks noGrp="1"/>
          </p:cNvSpPr>
          <p:nvPr>
            <p:ph type="pic" sz="quarter" idx="13" hasCustomPrompt="1"/>
          </p:nvPr>
        </p:nvSpPr>
        <p:spPr>
          <a:xfrm>
            <a:off x="0" y="1789113"/>
            <a:ext cx="9144000" cy="2298700"/>
          </a:xfrm>
        </p:spPr>
        <p:txBody>
          <a:bodyPr/>
          <a:lstStyle/>
          <a:p>
            <a:r>
              <a:rPr lang="en-US" dirty="0"/>
              <a:t>Click Icon to add picture</a:t>
            </a:r>
          </a:p>
        </p:txBody>
      </p:sp>
      <p:sp>
        <p:nvSpPr>
          <p:cNvPr id="18" name="Date Placeholder 17"/>
          <p:cNvSpPr>
            <a:spLocks noGrp="1"/>
          </p:cNvSpPr>
          <p:nvPr>
            <p:ph type="dt" sz="half" idx="15"/>
          </p:nvPr>
        </p:nvSpPr>
        <p:spPr/>
        <p:txBody>
          <a:bodyPr/>
          <a:lstStyle/>
          <a:p>
            <a:endParaRPr lang="en-US" dirty="0"/>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67879" y="360302"/>
            <a:ext cx="2900940" cy="460249"/>
          </a:xfrm>
          <a:prstGeom prst="rect">
            <a:avLst/>
          </a:prstGeom>
        </p:spPr>
      </p:pic>
    </p:spTree>
    <p:extLst>
      <p:ext uri="{BB962C8B-B14F-4D97-AF65-F5344CB8AC3E}">
        <p14:creationId xmlns:p14="http://schemas.microsoft.com/office/powerpoint/2010/main" val="2082250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1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532499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3" name="Content Placeholder 2"/>
          <p:cNvSpPr>
            <a:spLocks noGrp="1"/>
          </p:cNvSpPr>
          <p:nvPr>
            <p:ph sz="half" idx="1"/>
          </p:nvPr>
        </p:nvSpPr>
        <p:spPr>
          <a:xfrm>
            <a:off x="628650" y="1594625"/>
            <a:ext cx="3886200"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594625"/>
            <a:ext cx="3886200"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dirty="0"/>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
        <p:nvSpPr>
          <p:cNvPr id="10" name="Rectangle 9"/>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accent2"/>
              </a:solidFill>
            </a:endParaRPr>
          </a:p>
        </p:txBody>
      </p:sp>
    </p:spTree>
    <p:extLst>
      <p:ext uri="{BB962C8B-B14F-4D97-AF65-F5344CB8AC3E}">
        <p14:creationId xmlns:p14="http://schemas.microsoft.com/office/powerpoint/2010/main" val="716610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Boxed)">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3" name="Content Placeholder 2"/>
          <p:cNvSpPr>
            <a:spLocks noGrp="1"/>
          </p:cNvSpPr>
          <p:nvPr>
            <p:ph idx="1"/>
          </p:nvPr>
        </p:nvSpPr>
        <p:spPr>
          <a:xfrm>
            <a:off x="628650" y="1335281"/>
            <a:ext cx="7886700" cy="4841682"/>
          </a:xfrm>
          <a:solidFill>
            <a:schemeClr val="bg1"/>
          </a:solidFill>
        </p:spPr>
        <p:txBody>
          <a:bodyPr lIns="228600" tIns="548640" rIns="274320"/>
          <a:lstStyle>
            <a:lvl1pPr marL="257175" indent="-257175">
              <a:lnSpc>
                <a:spcPct val="100000"/>
              </a:lnSpc>
              <a:spcAft>
                <a:spcPts val="750"/>
              </a:spcAft>
              <a:buClr>
                <a:schemeClr val="accent1"/>
              </a:buClr>
              <a:buFont typeface="Arial" panose="020B0604020202020204" pitchFamily="34" charset="0"/>
              <a:buChar char="•"/>
              <a:defRPr sz="1875"/>
            </a:lvl1pPr>
            <a:lvl2pPr marL="600075" indent="-257175">
              <a:lnSpc>
                <a:spcPct val="100000"/>
              </a:lnSpc>
              <a:spcAft>
                <a:spcPts val="750"/>
              </a:spcAft>
              <a:buClr>
                <a:schemeClr val="accent1"/>
              </a:buClr>
              <a:buFont typeface="Arial" panose="020B0604020202020204" pitchFamily="34" charset="0"/>
              <a:buChar char="•"/>
              <a:defRPr sz="1575"/>
            </a:lvl2pPr>
            <a:lvl3pPr marL="900113" indent="-214313">
              <a:lnSpc>
                <a:spcPct val="100000"/>
              </a:lnSpc>
              <a:spcAft>
                <a:spcPts val="750"/>
              </a:spcAft>
              <a:buClr>
                <a:schemeClr val="accent1"/>
              </a:buClr>
              <a:buFont typeface="Arial" panose="020B0604020202020204" pitchFamily="34" charset="0"/>
              <a:buChar char="•"/>
              <a:defRPr sz="1275"/>
            </a:lvl3pPr>
            <a:lvl4pPr marL="1243013" indent="-214313">
              <a:lnSpc>
                <a:spcPct val="100000"/>
              </a:lnSpc>
              <a:spcAft>
                <a:spcPts val="750"/>
              </a:spcAft>
              <a:buClr>
                <a:schemeClr val="accent1"/>
              </a:buClr>
              <a:buFont typeface="Arial" panose="020B0604020202020204" pitchFamily="34" charset="0"/>
              <a:buChar char="•"/>
              <a:defRPr sz="1275"/>
            </a:lvl4pPr>
            <a:lvl5pPr marL="1585913" indent="-214313">
              <a:lnSpc>
                <a:spcPct val="100000"/>
              </a:lnSpc>
              <a:spcAft>
                <a:spcPts val="750"/>
              </a:spcAft>
              <a:buClr>
                <a:schemeClr val="accent1"/>
              </a:buClr>
              <a:buFont typeface="Arial" panose="020B0604020202020204" pitchFamily="34" charset="0"/>
              <a:buChar char="•"/>
              <a:defRPr sz="1275"/>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48584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p:bgPr>
        <a:solidFill>
          <a:srgbClr val="E8E8E8"/>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3" name="Content Placeholder 2"/>
          <p:cNvSpPr>
            <a:spLocks noGrp="1"/>
          </p:cNvSpPr>
          <p:nvPr>
            <p:ph sz="half" idx="1"/>
          </p:nvPr>
        </p:nvSpPr>
        <p:spPr>
          <a:xfrm>
            <a:off x="628650" y="1594625"/>
            <a:ext cx="3886200"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594625"/>
            <a:ext cx="3886200"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dirty="0"/>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553801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ck Overlay, Gray Title">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9144000" cy="5638802"/>
          </a:xfrm>
        </p:spPr>
        <p:txBody>
          <a:bodyPr/>
          <a:lstStyle/>
          <a:p>
            <a:r>
              <a:rPr lang="en-US" dirty="0"/>
              <a:t>Click Icon to add picture</a:t>
            </a:r>
          </a:p>
        </p:txBody>
      </p:sp>
      <p:sp>
        <p:nvSpPr>
          <p:cNvPr id="10" name="Content Placeholder 2"/>
          <p:cNvSpPr>
            <a:spLocks noGrp="1"/>
          </p:cNvSpPr>
          <p:nvPr>
            <p:ph idx="1"/>
          </p:nvPr>
        </p:nvSpPr>
        <p:spPr>
          <a:xfrm>
            <a:off x="0" y="2609242"/>
            <a:ext cx="4262718" cy="2858714"/>
          </a:xfrm>
          <a:solidFill>
            <a:srgbClr val="003865">
              <a:alpha val="87843"/>
            </a:srgbClr>
          </a:solidFill>
        </p:spPr>
        <p:txBody>
          <a:bodyPr rIns="274320" anchor="ctr"/>
          <a:lstStyle>
            <a:lvl1pPr marL="514350" indent="-171450">
              <a:lnSpc>
                <a:spcPct val="100000"/>
              </a:lnSpc>
              <a:spcBef>
                <a:spcPts val="0"/>
              </a:spcBef>
              <a:buClr>
                <a:schemeClr val="accent2"/>
              </a:buClr>
              <a:defRPr sz="1875">
                <a:solidFill>
                  <a:schemeClr val="bg1"/>
                </a:solidFill>
              </a:defRPr>
            </a:lvl1pPr>
            <a:lvl2pPr marL="857250" indent="-171450">
              <a:lnSpc>
                <a:spcPct val="100000"/>
              </a:lnSpc>
              <a:buClr>
                <a:schemeClr val="accent2"/>
              </a:buClr>
              <a:defRPr sz="1575">
                <a:solidFill>
                  <a:schemeClr val="bg1"/>
                </a:solidFill>
              </a:defRPr>
            </a:lvl2pPr>
            <a:lvl3pPr marL="1200150" indent="-171450">
              <a:lnSpc>
                <a:spcPct val="100000"/>
              </a:lnSpc>
              <a:buClr>
                <a:schemeClr val="accent2"/>
              </a:buClr>
              <a:defRPr sz="1275">
                <a:solidFill>
                  <a:schemeClr val="bg1"/>
                </a:solidFill>
              </a:defRPr>
            </a:lvl3pPr>
            <a:lvl4pPr marL="1543050" indent="-171450">
              <a:lnSpc>
                <a:spcPct val="100000"/>
              </a:lnSpc>
              <a:buClr>
                <a:schemeClr val="accent2"/>
              </a:buClr>
              <a:defRPr sz="1275">
                <a:solidFill>
                  <a:schemeClr val="bg1"/>
                </a:solidFill>
              </a:defRPr>
            </a:lvl4pPr>
            <a:lvl5pPr marL="1885950" indent="-171450">
              <a:lnSpc>
                <a:spcPct val="100000"/>
              </a:lnSpc>
              <a:buClr>
                <a:schemeClr val="accent2"/>
              </a:buClr>
              <a:defRPr sz="1275">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13"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76233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9144000" cy="5638802"/>
          </a:xfrm>
        </p:spPr>
        <p:txBody>
          <a:bodyPr/>
          <a:lstStyle>
            <a:lvl1pPr>
              <a:defRPr baseline="0"/>
            </a:lvl1pPr>
          </a:lstStyle>
          <a:p>
            <a:r>
              <a:rPr lang="en-US" dirty="0"/>
              <a:t>Click Icon to add picture</a:t>
            </a:r>
          </a:p>
        </p:txBody>
      </p:sp>
      <p:sp>
        <p:nvSpPr>
          <p:cNvPr id="10" name="Content Placeholder 2"/>
          <p:cNvSpPr>
            <a:spLocks noGrp="1"/>
          </p:cNvSpPr>
          <p:nvPr>
            <p:ph idx="1"/>
          </p:nvPr>
        </p:nvSpPr>
        <p:spPr>
          <a:xfrm>
            <a:off x="0" y="2609242"/>
            <a:ext cx="4262718" cy="2858714"/>
          </a:xfrm>
          <a:solidFill>
            <a:srgbClr val="003865">
              <a:alpha val="87843"/>
            </a:srgbClr>
          </a:solidFill>
        </p:spPr>
        <p:txBody>
          <a:bodyPr rIns="274320" anchor="ctr"/>
          <a:lstStyle>
            <a:lvl1pPr marL="514350" indent="-171450">
              <a:lnSpc>
                <a:spcPct val="100000"/>
              </a:lnSpc>
              <a:spcBef>
                <a:spcPts val="0"/>
              </a:spcBef>
              <a:buClr>
                <a:schemeClr val="accent2"/>
              </a:buClr>
              <a:defRPr>
                <a:solidFill>
                  <a:schemeClr val="bg1"/>
                </a:solidFill>
              </a:defRPr>
            </a:lvl1pPr>
            <a:lvl2pPr marL="857250" indent="-171450">
              <a:lnSpc>
                <a:spcPct val="100000"/>
              </a:lnSpc>
              <a:buClr>
                <a:schemeClr val="accent2"/>
              </a:buClr>
              <a:defRPr>
                <a:solidFill>
                  <a:schemeClr val="bg1"/>
                </a:solidFill>
              </a:defRPr>
            </a:lvl2pPr>
            <a:lvl3pPr marL="1200150" indent="-171450">
              <a:lnSpc>
                <a:spcPct val="100000"/>
              </a:lnSpc>
              <a:buClr>
                <a:schemeClr val="accent2"/>
              </a:buClr>
              <a:defRPr>
                <a:solidFill>
                  <a:schemeClr val="bg1"/>
                </a:solidFill>
              </a:defRPr>
            </a:lvl3pPr>
            <a:lvl4pPr marL="1543050" indent="-171450">
              <a:lnSpc>
                <a:spcPct val="100000"/>
              </a:lnSpc>
              <a:buClr>
                <a:schemeClr val="accent2"/>
              </a:buClr>
              <a:defRPr>
                <a:solidFill>
                  <a:schemeClr val="bg1"/>
                </a:solidFill>
              </a:defRPr>
            </a:lvl4pPr>
            <a:lvl5pPr marL="1885950" indent="-171450">
              <a:lnSpc>
                <a:spcPct val="100000"/>
              </a:lnSpc>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12"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Tree>
    <p:extLst>
      <p:ext uri="{BB962C8B-B14F-4D97-AF65-F5344CB8AC3E}">
        <p14:creationId xmlns:p14="http://schemas.microsoft.com/office/powerpoint/2010/main" val="12494880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4"/>
          <p:cNvSpPr>
            <a:spLocks noGrp="1"/>
          </p:cNvSpPr>
          <p:nvPr>
            <p:ph type="dt" sz="half" idx="11"/>
          </p:nvPr>
        </p:nvSpPr>
        <p:spPr>
          <a:xfrm>
            <a:off x="628650" y="6356351"/>
            <a:ext cx="1018943" cy="365125"/>
          </a:xfrm>
        </p:spPr>
        <p:txBody>
          <a:bodyPr/>
          <a:lstStyle/>
          <a:p>
            <a:endParaRPr lang="en-US" dirty="0"/>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9" name="Slide Number Placeholder 6"/>
          <p:cNvSpPr>
            <a:spLocks noGrp="1"/>
          </p:cNvSpPr>
          <p:nvPr>
            <p:ph type="sldNum" sz="quarter" idx="12"/>
          </p:nvPr>
        </p:nvSpPr>
        <p:spPr>
          <a:xfrm>
            <a:off x="7418349" y="6356351"/>
            <a:ext cx="1097001"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597657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7679810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30257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p:cNvSpPr>
            <a:spLocks noGrp="1"/>
          </p:cNvSpPr>
          <p:nvPr>
            <p:ph type="dt" sz="half" idx="2"/>
          </p:nvPr>
        </p:nvSpPr>
        <p:spPr>
          <a:xfrm>
            <a:off x="628650" y="6356351"/>
            <a:ext cx="1018943" cy="365125"/>
          </a:xfrm>
          <a:prstGeom prst="rect">
            <a:avLst/>
          </a:prstGeom>
        </p:spPr>
        <p:txBody>
          <a:bodyPr vert="horz" lIns="91440" tIns="45720" rIns="91440" bIns="45720" rtlCol="0" anchor="ctr"/>
          <a:lstStyle>
            <a:lvl1pPr algn="l">
              <a:defRPr sz="900">
                <a:solidFill>
                  <a:schemeClr val="tx2"/>
                </a:solidFill>
              </a:defRPr>
            </a:lvl1pPr>
          </a:lstStyle>
          <a:p>
            <a:endParaRPr lang="en-US" dirty="0"/>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10" name="Slide Number Placeholder 5"/>
          <p:cNvSpPr>
            <a:spLocks noGrp="1"/>
          </p:cNvSpPr>
          <p:nvPr>
            <p:ph type="sldNum" sz="quarter" idx="4"/>
          </p:nvPr>
        </p:nvSpPr>
        <p:spPr>
          <a:xfrm>
            <a:off x="7418349" y="6356351"/>
            <a:ext cx="1097001" cy="365125"/>
          </a:xfrm>
          <a:prstGeom prst="rect">
            <a:avLst/>
          </a:prstGeom>
        </p:spPr>
        <p:txBody>
          <a:bodyPr vert="horz" lIns="91440" tIns="45720" rIns="91440" bIns="45720" rtlCol="0" anchor="ctr"/>
          <a:lstStyle>
            <a:lvl1pPr algn="r">
              <a:defRPr sz="9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8248708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a:t>Click to edit title</a:t>
            </a:r>
          </a:p>
        </p:txBody>
      </p:sp>
      <p:sp>
        <p:nvSpPr>
          <p:cNvPr id="11" name="Content Placeholder 4"/>
          <p:cNvSpPr>
            <a:spLocks noGrp="1"/>
          </p:cNvSpPr>
          <p:nvPr>
            <p:ph sz="quarter" idx="10"/>
          </p:nvPr>
        </p:nvSpPr>
        <p:spPr>
          <a:xfrm>
            <a:off x="628650" y="1366346"/>
            <a:ext cx="4676215"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2"/>
          <p:cNvSpPr>
            <a:spLocks noGrp="1"/>
          </p:cNvSpPr>
          <p:nvPr>
            <p:ph type="pic" sz="quarter" idx="13"/>
          </p:nvPr>
        </p:nvSpPr>
        <p:spPr>
          <a:xfrm>
            <a:off x="5740174" y="1364826"/>
            <a:ext cx="3403826" cy="4538434"/>
          </a:xfrm>
        </p:spPr>
        <p:txBody>
          <a:bodyPr/>
          <a:lstStyle>
            <a:lvl1pPr>
              <a:buClr>
                <a:schemeClr val="accent2"/>
              </a:buClr>
              <a:defRPr>
                <a:solidFill>
                  <a:schemeClr val="bg1"/>
                </a:solidFill>
              </a:defRPr>
            </a:lvl1pPr>
          </a:lstStyle>
          <a:p>
            <a:endParaRPr lang="en-US" dirty="0"/>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389878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a:t>Click to edit title</a:t>
            </a:r>
          </a:p>
        </p:txBody>
      </p:sp>
      <p:sp>
        <p:nvSpPr>
          <p:cNvPr id="10" name="Content Placeholder 4"/>
          <p:cNvSpPr>
            <a:spLocks noGrp="1"/>
          </p:cNvSpPr>
          <p:nvPr>
            <p:ph sz="quarter" idx="10"/>
          </p:nvPr>
        </p:nvSpPr>
        <p:spPr>
          <a:xfrm>
            <a:off x="628650" y="1366346"/>
            <a:ext cx="4676215"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2"/>
          <p:cNvSpPr>
            <a:spLocks noGrp="1"/>
          </p:cNvSpPr>
          <p:nvPr>
            <p:ph type="pic" sz="quarter" idx="13"/>
          </p:nvPr>
        </p:nvSpPr>
        <p:spPr>
          <a:xfrm>
            <a:off x="5740174" y="1364826"/>
            <a:ext cx="3403826" cy="4538434"/>
          </a:xfrm>
        </p:spPr>
        <p:txBody>
          <a:bodyPr/>
          <a:lstStyle>
            <a:lvl1pPr>
              <a:buClr>
                <a:schemeClr val="accent2"/>
              </a:buClr>
              <a:defRPr>
                <a:solidFill>
                  <a:schemeClr val="bg1"/>
                </a:solidFill>
              </a:defRPr>
            </a:lvl1pPr>
          </a:lstStyle>
          <a:p>
            <a:endParaRPr lang="en-US" dirty="0"/>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6945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Click to edit title</a:t>
            </a:r>
          </a:p>
        </p:txBody>
      </p:sp>
      <p:sp>
        <p:nvSpPr>
          <p:cNvPr id="7" name="Content Placeholder 4"/>
          <p:cNvSpPr>
            <a:spLocks noGrp="1"/>
          </p:cNvSpPr>
          <p:nvPr>
            <p:ph sz="quarter" idx="10"/>
          </p:nvPr>
        </p:nvSpPr>
        <p:spPr>
          <a:xfrm>
            <a:off x="628650" y="1366346"/>
            <a:ext cx="4676215"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2"/>
          <p:cNvSpPr>
            <a:spLocks noGrp="1"/>
          </p:cNvSpPr>
          <p:nvPr>
            <p:ph type="pic" sz="quarter" idx="13"/>
          </p:nvPr>
        </p:nvSpPr>
        <p:spPr>
          <a:xfrm>
            <a:off x="5740174" y="1364826"/>
            <a:ext cx="3403826" cy="4538434"/>
          </a:xfrm>
        </p:spPr>
        <p:txBody>
          <a:bodyPr/>
          <a:lstStyle>
            <a:lvl1pPr>
              <a:buClr>
                <a:schemeClr val="tx1"/>
              </a:buClr>
              <a:defRPr>
                <a:solidFill>
                  <a:schemeClr val="tx1"/>
                </a:solidFill>
              </a:defRPr>
            </a:lvl1pPr>
          </a:lstStyle>
          <a:p>
            <a:endParaRPr lang="en-US" dirty="0"/>
          </a:p>
        </p:txBody>
      </p:sp>
      <p:sp>
        <p:nvSpPr>
          <p:cNvPr id="9" name="Date Placeholder 3"/>
          <p:cNvSpPr>
            <a:spLocks noGrp="1"/>
          </p:cNvSpPr>
          <p:nvPr>
            <p:ph type="dt" sz="half" idx="2"/>
          </p:nvPr>
        </p:nvSpPr>
        <p:spPr>
          <a:xfrm>
            <a:off x="628650" y="6356351"/>
            <a:ext cx="1018943" cy="365125"/>
          </a:xfrm>
          <a:prstGeom prst="rect">
            <a:avLst/>
          </a:prstGeom>
        </p:spPr>
        <p:txBody>
          <a:bodyPr vert="horz" lIns="91440" tIns="45720" rIns="91440" bIns="45720" rtlCol="0" anchor="ctr"/>
          <a:lstStyle>
            <a:lvl1pPr algn="l">
              <a:defRPr sz="900">
                <a:solidFill>
                  <a:schemeClr val="tx2"/>
                </a:solidFill>
              </a:defRPr>
            </a:lvl1pPr>
          </a:lstStyle>
          <a:p>
            <a:endParaRPr lang="en-US" dirty="0"/>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10" name="Slide Number Placeholder 5"/>
          <p:cNvSpPr>
            <a:spLocks noGrp="1"/>
          </p:cNvSpPr>
          <p:nvPr>
            <p:ph type="sldNum" sz="quarter" idx="4"/>
          </p:nvPr>
        </p:nvSpPr>
        <p:spPr>
          <a:xfrm>
            <a:off x="7418349" y="6356351"/>
            <a:ext cx="1097001" cy="365125"/>
          </a:xfrm>
          <a:prstGeom prst="rect">
            <a:avLst/>
          </a:prstGeom>
        </p:spPr>
        <p:txBody>
          <a:bodyPr vert="horz" lIns="91440" tIns="45720" rIns="91440" bIns="45720" rtlCol="0" anchor="ctr"/>
          <a:lstStyle>
            <a:lvl1pPr algn="r">
              <a:defRPr sz="9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864900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Page (4 Up)">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Picture Placeholder 2"/>
          <p:cNvSpPr>
            <a:spLocks noGrp="1"/>
          </p:cNvSpPr>
          <p:nvPr>
            <p:ph type="pic" sz="quarter" idx="13" hasCustomPrompt="1"/>
          </p:nvPr>
        </p:nvSpPr>
        <p:spPr>
          <a:xfrm>
            <a:off x="604749" y="1981899"/>
            <a:ext cx="1571132" cy="2094842"/>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7" name="Text Placeholder 3"/>
          <p:cNvSpPr>
            <a:spLocks noGrp="1"/>
          </p:cNvSpPr>
          <p:nvPr>
            <p:ph type="body" sz="quarter" idx="15" hasCustomPrompt="1"/>
          </p:nvPr>
        </p:nvSpPr>
        <p:spPr>
          <a:xfrm>
            <a:off x="436290" y="4345147"/>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2734632"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11" name="Text Placeholder 3"/>
          <p:cNvSpPr>
            <a:spLocks noGrp="1"/>
          </p:cNvSpPr>
          <p:nvPr>
            <p:ph type="body" sz="quarter" idx="17" hasCustomPrompt="1"/>
          </p:nvPr>
        </p:nvSpPr>
        <p:spPr>
          <a:xfrm>
            <a:off x="2566173" y="4345147"/>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4864515"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13" name="Text Placeholder 3"/>
          <p:cNvSpPr>
            <a:spLocks noGrp="1"/>
          </p:cNvSpPr>
          <p:nvPr>
            <p:ph type="body" sz="quarter" idx="19" hasCustomPrompt="1"/>
          </p:nvPr>
        </p:nvSpPr>
        <p:spPr>
          <a:xfrm>
            <a:off x="4696056" y="4345147"/>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4" name="Picture Placeholder 2"/>
          <p:cNvSpPr>
            <a:spLocks noGrp="1"/>
          </p:cNvSpPr>
          <p:nvPr>
            <p:ph type="pic" sz="quarter" idx="20" hasCustomPrompt="1"/>
          </p:nvPr>
        </p:nvSpPr>
        <p:spPr>
          <a:xfrm>
            <a:off x="6994398"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15" name="Text Placeholder 3"/>
          <p:cNvSpPr>
            <a:spLocks noGrp="1"/>
          </p:cNvSpPr>
          <p:nvPr>
            <p:ph type="body" sz="quarter" idx="21" hasCustomPrompt="1"/>
          </p:nvPr>
        </p:nvSpPr>
        <p:spPr>
          <a:xfrm>
            <a:off x="6825939" y="4341161"/>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Date Placeholder 2"/>
          <p:cNvSpPr>
            <a:spLocks noGrp="1"/>
          </p:cNvSpPr>
          <p:nvPr>
            <p:ph type="dt" sz="half" idx="10"/>
          </p:nvPr>
        </p:nvSpPr>
        <p:spPr/>
        <p:txBody>
          <a:bodyPr/>
          <a:lstStyle/>
          <a:p>
            <a:endParaRPr lang="en-US" dirty="0"/>
          </a:p>
        </p:txBody>
      </p:sp>
      <p:sp>
        <p:nvSpPr>
          <p:cNvPr id="1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27802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am Page (3 Up)">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Picture Placeholder 2"/>
          <p:cNvSpPr>
            <a:spLocks noGrp="1"/>
          </p:cNvSpPr>
          <p:nvPr>
            <p:ph type="pic" sz="quarter" idx="13" hasCustomPrompt="1"/>
          </p:nvPr>
        </p:nvSpPr>
        <p:spPr>
          <a:xfrm>
            <a:off x="1179610" y="1964392"/>
            <a:ext cx="1749143" cy="2332190"/>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7" name="Text Placeholder 3"/>
          <p:cNvSpPr>
            <a:spLocks noGrp="1"/>
          </p:cNvSpPr>
          <p:nvPr>
            <p:ph type="body" sz="quarter" idx="15" hasCustomPrompt="1"/>
          </p:nvPr>
        </p:nvSpPr>
        <p:spPr>
          <a:xfrm>
            <a:off x="1101919" y="4564988"/>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3618406" y="1964392"/>
            <a:ext cx="1738398" cy="2317864"/>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11" name="Text Placeholder 3"/>
          <p:cNvSpPr>
            <a:spLocks noGrp="1"/>
          </p:cNvSpPr>
          <p:nvPr>
            <p:ph type="body" sz="quarter" idx="17" hasCustomPrompt="1"/>
          </p:nvPr>
        </p:nvSpPr>
        <p:spPr>
          <a:xfrm>
            <a:off x="3534177" y="4564988"/>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6050663" y="1964392"/>
            <a:ext cx="1738398" cy="2317864"/>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13" name="Text Placeholder 3"/>
          <p:cNvSpPr>
            <a:spLocks noGrp="1"/>
          </p:cNvSpPr>
          <p:nvPr>
            <p:ph type="body" sz="quarter" idx="19" hasCustomPrompt="1"/>
          </p:nvPr>
        </p:nvSpPr>
        <p:spPr>
          <a:xfrm>
            <a:off x="5966434" y="4564988"/>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Date Placeholder 2"/>
          <p:cNvSpPr>
            <a:spLocks noGrp="1"/>
          </p:cNvSpPr>
          <p:nvPr>
            <p:ph type="dt" sz="half" idx="10"/>
          </p:nvPr>
        </p:nvSpPr>
        <p:spPr/>
        <p:txBody>
          <a:bodyPr/>
          <a:lstStyle/>
          <a:p>
            <a:endParaRPr lang="en-US" dirty="0"/>
          </a:p>
        </p:txBody>
      </p:sp>
      <p:sp>
        <p:nvSpPr>
          <p:cNvPr id="1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608245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am Page 4-Up White Vertic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6" name="Picture Placeholder 2"/>
          <p:cNvSpPr>
            <a:spLocks noGrp="1"/>
          </p:cNvSpPr>
          <p:nvPr>
            <p:ph type="pic" sz="quarter" idx="13" hasCustomPrompt="1"/>
          </p:nvPr>
        </p:nvSpPr>
        <p:spPr>
          <a:xfrm>
            <a:off x="604749" y="1981899"/>
            <a:ext cx="1571132" cy="2094842"/>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7" name="Text Placeholder 3"/>
          <p:cNvSpPr>
            <a:spLocks noGrp="1"/>
          </p:cNvSpPr>
          <p:nvPr>
            <p:ph type="body" sz="quarter" idx="15" hasCustomPrompt="1"/>
          </p:nvPr>
        </p:nvSpPr>
        <p:spPr>
          <a:xfrm>
            <a:off x="436290" y="4345147"/>
            <a:ext cx="1906858" cy="1623853"/>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a:t>Click to edit text</a:t>
            </a:r>
          </a:p>
        </p:txBody>
      </p:sp>
      <p:sp>
        <p:nvSpPr>
          <p:cNvPr id="10" name="Picture Placeholder 2"/>
          <p:cNvSpPr>
            <a:spLocks noGrp="1"/>
          </p:cNvSpPr>
          <p:nvPr>
            <p:ph type="pic" sz="quarter" idx="16" hasCustomPrompt="1"/>
          </p:nvPr>
        </p:nvSpPr>
        <p:spPr>
          <a:xfrm>
            <a:off x="2734632" y="1967573"/>
            <a:ext cx="1571132" cy="2094842"/>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1" name="Text Placeholder 3"/>
          <p:cNvSpPr>
            <a:spLocks noGrp="1"/>
          </p:cNvSpPr>
          <p:nvPr>
            <p:ph type="body" sz="quarter" idx="17" hasCustomPrompt="1"/>
          </p:nvPr>
        </p:nvSpPr>
        <p:spPr>
          <a:xfrm>
            <a:off x="2566173" y="4345147"/>
            <a:ext cx="1906858" cy="1623852"/>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a:t>Click to edit text</a:t>
            </a:r>
          </a:p>
        </p:txBody>
      </p:sp>
      <p:sp>
        <p:nvSpPr>
          <p:cNvPr id="12" name="Picture Placeholder 2"/>
          <p:cNvSpPr>
            <a:spLocks noGrp="1"/>
          </p:cNvSpPr>
          <p:nvPr>
            <p:ph type="pic" sz="quarter" idx="18" hasCustomPrompt="1"/>
          </p:nvPr>
        </p:nvSpPr>
        <p:spPr>
          <a:xfrm>
            <a:off x="4864515" y="1967573"/>
            <a:ext cx="1571132" cy="2094842"/>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3" name="Text Placeholder 3"/>
          <p:cNvSpPr>
            <a:spLocks noGrp="1"/>
          </p:cNvSpPr>
          <p:nvPr>
            <p:ph type="body" sz="quarter" idx="19" hasCustomPrompt="1"/>
          </p:nvPr>
        </p:nvSpPr>
        <p:spPr>
          <a:xfrm>
            <a:off x="4696056" y="4345147"/>
            <a:ext cx="1906858" cy="1623852"/>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a:t>Click to edit text</a:t>
            </a:r>
          </a:p>
        </p:txBody>
      </p:sp>
      <p:sp>
        <p:nvSpPr>
          <p:cNvPr id="14" name="Picture Placeholder 2"/>
          <p:cNvSpPr>
            <a:spLocks noGrp="1"/>
          </p:cNvSpPr>
          <p:nvPr>
            <p:ph type="pic" sz="quarter" idx="20" hasCustomPrompt="1"/>
          </p:nvPr>
        </p:nvSpPr>
        <p:spPr>
          <a:xfrm>
            <a:off x="6994398" y="1967573"/>
            <a:ext cx="1571132" cy="2094842"/>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5" name="Text Placeholder 3"/>
          <p:cNvSpPr>
            <a:spLocks noGrp="1"/>
          </p:cNvSpPr>
          <p:nvPr>
            <p:ph type="body" sz="quarter" idx="21" hasCustomPrompt="1"/>
          </p:nvPr>
        </p:nvSpPr>
        <p:spPr>
          <a:xfrm>
            <a:off x="6825939" y="4341161"/>
            <a:ext cx="1906858" cy="1627838"/>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a:t>Click to edit text</a:t>
            </a:r>
          </a:p>
        </p:txBody>
      </p:sp>
      <p:sp>
        <p:nvSpPr>
          <p:cNvPr id="19" name="Rectangle 1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Date Placeholder 2"/>
          <p:cNvSpPr>
            <a:spLocks noGrp="1"/>
          </p:cNvSpPr>
          <p:nvPr>
            <p:ph type="dt" sz="half" idx="10"/>
          </p:nvPr>
        </p:nvSpPr>
        <p:spPr/>
        <p:txBody>
          <a:bodyPr/>
          <a:lstStyle/>
          <a:p>
            <a:endParaRPr lang="en-US" dirty="0"/>
          </a:p>
        </p:txBody>
      </p:sp>
      <p:sp>
        <p:nvSpPr>
          <p:cNvPr id="2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7236465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am Page 4-Up Gray BG Horizont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Picture Placeholder 2"/>
          <p:cNvSpPr>
            <a:spLocks noGrp="1"/>
          </p:cNvSpPr>
          <p:nvPr>
            <p:ph type="pic" sz="quarter" idx="13" hasCustomPrompt="1"/>
          </p:nvPr>
        </p:nvSpPr>
        <p:spPr>
          <a:xfrm>
            <a:off x="604749" y="1674772"/>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24" name="Text Placeholder 3"/>
          <p:cNvSpPr>
            <a:spLocks noGrp="1"/>
          </p:cNvSpPr>
          <p:nvPr>
            <p:ph type="body" sz="quarter" idx="16"/>
          </p:nvPr>
        </p:nvSpPr>
        <p:spPr>
          <a:xfrm>
            <a:off x="2157413" y="1674773"/>
            <a:ext cx="2149746" cy="1858809"/>
          </a:xfrm>
        </p:spPr>
        <p:txBody>
          <a:bodyPr anchor="ctr">
            <a:noAutofit/>
          </a:bodyPr>
          <a:lstStyle>
            <a:lvl1pPr marL="0" indent="0">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23" name="Picture Placeholder 2"/>
          <p:cNvSpPr>
            <a:spLocks noGrp="1"/>
          </p:cNvSpPr>
          <p:nvPr>
            <p:ph type="pic" sz="quarter" idx="14" hasCustomPrompt="1"/>
          </p:nvPr>
        </p:nvSpPr>
        <p:spPr>
          <a:xfrm>
            <a:off x="604749" y="3939362"/>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4" name="Text Placeholder 3"/>
          <p:cNvSpPr>
            <a:spLocks noGrp="1"/>
          </p:cNvSpPr>
          <p:nvPr>
            <p:ph type="body" sz="quarter" idx="15"/>
          </p:nvPr>
        </p:nvSpPr>
        <p:spPr>
          <a:xfrm>
            <a:off x="2157413" y="3939362"/>
            <a:ext cx="2149746" cy="1858809"/>
          </a:xfrm>
        </p:spPr>
        <p:txBody>
          <a:bodyPr anchor="ctr">
            <a:noAutofit/>
          </a:bodyPr>
          <a:lstStyle>
            <a:lvl1pPr marL="0" indent="0">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25" name="Picture Placeholder 2"/>
          <p:cNvSpPr>
            <a:spLocks noGrp="1"/>
          </p:cNvSpPr>
          <p:nvPr>
            <p:ph type="pic" sz="quarter" idx="17" hasCustomPrompt="1"/>
          </p:nvPr>
        </p:nvSpPr>
        <p:spPr>
          <a:xfrm>
            <a:off x="4649854" y="1674772"/>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26" name="Text Placeholder 3"/>
          <p:cNvSpPr>
            <a:spLocks noGrp="1"/>
          </p:cNvSpPr>
          <p:nvPr>
            <p:ph type="body" sz="quarter" idx="18"/>
          </p:nvPr>
        </p:nvSpPr>
        <p:spPr>
          <a:xfrm>
            <a:off x="6202517" y="1674773"/>
            <a:ext cx="2149746" cy="1858809"/>
          </a:xfrm>
        </p:spPr>
        <p:txBody>
          <a:bodyPr anchor="ctr">
            <a:noAutofit/>
          </a:bodyPr>
          <a:lstStyle>
            <a:lvl1pPr marL="0" indent="0">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27" name="Picture Placeholder 2"/>
          <p:cNvSpPr>
            <a:spLocks noGrp="1"/>
          </p:cNvSpPr>
          <p:nvPr>
            <p:ph type="pic" sz="quarter" idx="19" hasCustomPrompt="1"/>
          </p:nvPr>
        </p:nvSpPr>
        <p:spPr>
          <a:xfrm>
            <a:off x="4649854" y="3939362"/>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28" name="Text Placeholder 3"/>
          <p:cNvSpPr>
            <a:spLocks noGrp="1"/>
          </p:cNvSpPr>
          <p:nvPr>
            <p:ph type="body" sz="quarter" idx="20"/>
          </p:nvPr>
        </p:nvSpPr>
        <p:spPr>
          <a:xfrm>
            <a:off x="6202517" y="3939361"/>
            <a:ext cx="2149746" cy="1858809"/>
          </a:xfrm>
        </p:spPr>
        <p:txBody>
          <a:bodyPr anchor="ctr">
            <a:noAutofit/>
          </a:bodyPr>
          <a:lstStyle>
            <a:lvl1pPr marL="0" indent="0">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Date Placeholder 2"/>
          <p:cNvSpPr>
            <a:spLocks noGrp="1"/>
          </p:cNvSpPr>
          <p:nvPr>
            <p:ph type="dt" sz="half" idx="10"/>
          </p:nvPr>
        </p:nvSpPr>
        <p:spPr/>
        <p:txBody>
          <a:bodyPr/>
          <a:lstStyle/>
          <a:p>
            <a:endParaRPr lang="en-US" dirty="0"/>
          </a:p>
        </p:txBody>
      </p:sp>
      <p:sp>
        <p:nvSpPr>
          <p:cNvPr id="2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2632564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am Page 4 Up White BG Horizontal">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12" name="Picture Placeholder 2"/>
          <p:cNvSpPr>
            <a:spLocks noGrp="1"/>
          </p:cNvSpPr>
          <p:nvPr>
            <p:ph type="pic" sz="quarter" idx="13" hasCustomPrompt="1"/>
          </p:nvPr>
        </p:nvSpPr>
        <p:spPr>
          <a:xfrm>
            <a:off x="604749" y="1674772"/>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5" name="Text Placeholder 3"/>
          <p:cNvSpPr>
            <a:spLocks noGrp="1"/>
          </p:cNvSpPr>
          <p:nvPr>
            <p:ph type="body" sz="quarter" idx="16"/>
          </p:nvPr>
        </p:nvSpPr>
        <p:spPr>
          <a:xfrm>
            <a:off x="2157413" y="1674773"/>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13" name="Picture Placeholder 2"/>
          <p:cNvSpPr>
            <a:spLocks noGrp="1"/>
          </p:cNvSpPr>
          <p:nvPr>
            <p:ph type="pic" sz="quarter" idx="14" hasCustomPrompt="1"/>
          </p:nvPr>
        </p:nvSpPr>
        <p:spPr>
          <a:xfrm>
            <a:off x="604749" y="3939362"/>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4" name="Text Placeholder 3"/>
          <p:cNvSpPr>
            <a:spLocks noGrp="1"/>
          </p:cNvSpPr>
          <p:nvPr>
            <p:ph type="body" sz="quarter" idx="15"/>
          </p:nvPr>
        </p:nvSpPr>
        <p:spPr>
          <a:xfrm>
            <a:off x="2157413" y="3939362"/>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16" name="Picture Placeholder 2"/>
          <p:cNvSpPr>
            <a:spLocks noGrp="1"/>
          </p:cNvSpPr>
          <p:nvPr>
            <p:ph type="pic" sz="quarter" idx="17" hasCustomPrompt="1"/>
          </p:nvPr>
        </p:nvSpPr>
        <p:spPr>
          <a:xfrm>
            <a:off x="4649854" y="1674772"/>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7" name="Text Placeholder 3"/>
          <p:cNvSpPr>
            <a:spLocks noGrp="1"/>
          </p:cNvSpPr>
          <p:nvPr>
            <p:ph type="body" sz="quarter" idx="18"/>
          </p:nvPr>
        </p:nvSpPr>
        <p:spPr>
          <a:xfrm>
            <a:off x="6202517" y="1674773"/>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18" name="Picture Placeholder 2"/>
          <p:cNvSpPr>
            <a:spLocks noGrp="1"/>
          </p:cNvSpPr>
          <p:nvPr>
            <p:ph type="pic" sz="quarter" idx="19" hasCustomPrompt="1"/>
          </p:nvPr>
        </p:nvSpPr>
        <p:spPr>
          <a:xfrm>
            <a:off x="4649854" y="3939362"/>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9" name="Text Placeholder 3"/>
          <p:cNvSpPr>
            <a:spLocks noGrp="1"/>
          </p:cNvSpPr>
          <p:nvPr>
            <p:ph type="body" sz="quarter" idx="20"/>
          </p:nvPr>
        </p:nvSpPr>
        <p:spPr>
          <a:xfrm>
            <a:off x="6202517" y="3939361"/>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Date Placeholder 3"/>
          <p:cNvSpPr>
            <a:spLocks noGrp="1"/>
          </p:cNvSpPr>
          <p:nvPr>
            <p:ph type="dt" sz="half" idx="10"/>
          </p:nvPr>
        </p:nvSpPr>
        <p:spPr/>
        <p:txBody>
          <a:bodyPr/>
          <a:lstStyle/>
          <a:p>
            <a:endParaRPr lang="en-US" dirty="0"/>
          </a:p>
        </p:txBody>
      </p:sp>
      <p:sp>
        <p:nvSpPr>
          <p:cNvPr id="2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20693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am Page Duo Gray Horizont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Picture Placeholder 2"/>
          <p:cNvSpPr>
            <a:spLocks noGrp="1"/>
          </p:cNvSpPr>
          <p:nvPr>
            <p:ph type="pic" sz="quarter" idx="13" hasCustomPrompt="1"/>
          </p:nvPr>
        </p:nvSpPr>
        <p:spPr>
          <a:xfrm>
            <a:off x="604749" y="2571730"/>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24" name="Text Placeholder 3"/>
          <p:cNvSpPr>
            <a:spLocks noGrp="1"/>
          </p:cNvSpPr>
          <p:nvPr>
            <p:ph type="body" sz="quarter" idx="16"/>
          </p:nvPr>
        </p:nvSpPr>
        <p:spPr>
          <a:xfrm>
            <a:off x="2157413" y="2571731"/>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25" name="Picture Placeholder 2"/>
          <p:cNvSpPr>
            <a:spLocks noGrp="1"/>
          </p:cNvSpPr>
          <p:nvPr>
            <p:ph type="pic" sz="quarter" idx="17" hasCustomPrompt="1"/>
          </p:nvPr>
        </p:nvSpPr>
        <p:spPr>
          <a:xfrm>
            <a:off x="4649854" y="2571730"/>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26" name="Text Placeholder 3"/>
          <p:cNvSpPr>
            <a:spLocks noGrp="1"/>
          </p:cNvSpPr>
          <p:nvPr>
            <p:ph type="body" sz="quarter" idx="18"/>
          </p:nvPr>
        </p:nvSpPr>
        <p:spPr>
          <a:xfrm>
            <a:off x="6202517" y="2571731"/>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Date Placeholder 2"/>
          <p:cNvSpPr>
            <a:spLocks noGrp="1"/>
          </p:cNvSpPr>
          <p:nvPr>
            <p:ph type="dt" sz="half" idx="10"/>
          </p:nvPr>
        </p:nvSpPr>
        <p:spPr/>
        <p:txBody>
          <a:bodyPr/>
          <a:lstStyle/>
          <a:p>
            <a:endParaRPr lang="en-US" dirty="0"/>
          </a:p>
        </p:txBody>
      </p:sp>
      <p:sp>
        <p:nvSpPr>
          <p:cNvPr id="2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345329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am Page 2 Up White BG Horizontal">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Picture Placeholder 2"/>
          <p:cNvSpPr>
            <a:spLocks noGrp="1"/>
          </p:cNvSpPr>
          <p:nvPr>
            <p:ph type="pic" sz="quarter" idx="13" hasCustomPrompt="1"/>
          </p:nvPr>
        </p:nvSpPr>
        <p:spPr>
          <a:xfrm>
            <a:off x="604749" y="2800329"/>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5" name="Text Placeholder 3"/>
          <p:cNvSpPr>
            <a:spLocks noGrp="1"/>
          </p:cNvSpPr>
          <p:nvPr>
            <p:ph type="body" sz="quarter" idx="16"/>
          </p:nvPr>
        </p:nvSpPr>
        <p:spPr>
          <a:xfrm>
            <a:off x="2157413" y="2800330"/>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16" name="Picture Placeholder 2"/>
          <p:cNvSpPr>
            <a:spLocks noGrp="1"/>
          </p:cNvSpPr>
          <p:nvPr>
            <p:ph type="pic" sz="quarter" idx="17" hasCustomPrompt="1"/>
          </p:nvPr>
        </p:nvSpPr>
        <p:spPr>
          <a:xfrm>
            <a:off x="4649854" y="2800329"/>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7" name="Text Placeholder 3"/>
          <p:cNvSpPr>
            <a:spLocks noGrp="1"/>
          </p:cNvSpPr>
          <p:nvPr>
            <p:ph type="body" sz="quarter" idx="18"/>
          </p:nvPr>
        </p:nvSpPr>
        <p:spPr>
          <a:xfrm>
            <a:off x="6202517" y="2800330"/>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2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228129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ig Image - Red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9144000" cy="1219200"/>
          </a:xfrm>
          <a:solidFill>
            <a:srgbClr val="003865">
              <a:alpha val="87843"/>
            </a:srgbClr>
          </a:solidFill>
        </p:spPr>
        <p:txBody>
          <a:bodyPr>
            <a:normAutofit/>
          </a:bodyPr>
          <a:lstStyle>
            <a:lvl1pPr algn="ctr">
              <a:defRPr sz="2700">
                <a:solidFill>
                  <a:schemeClr val="bg1"/>
                </a:solidFill>
              </a:defRPr>
            </a:lvl1pPr>
          </a:lstStyle>
          <a:p>
            <a:r>
              <a:rPr lang="en-US" dirty="0"/>
              <a:t>Click to edit title</a:t>
            </a:r>
          </a:p>
        </p:txBody>
      </p:sp>
      <p:sp>
        <p:nvSpPr>
          <p:cNvPr id="4" name="Picture Placeholder 12"/>
          <p:cNvSpPr>
            <a:spLocks noGrp="1"/>
          </p:cNvSpPr>
          <p:nvPr>
            <p:ph type="pic" sz="quarter" idx="10"/>
          </p:nvPr>
        </p:nvSpPr>
        <p:spPr>
          <a:xfrm>
            <a:off x="0" y="2"/>
            <a:ext cx="9144000" cy="6857998"/>
          </a:xfrm>
        </p:spPr>
        <p:txBody>
          <a:bodyPr/>
          <a:lstStyle/>
          <a:p>
            <a:r>
              <a:rPr lang="en-US"/>
              <a:t>Click icon to add picture</a:t>
            </a:r>
          </a:p>
        </p:txBody>
      </p:sp>
    </p:spTree>
    <p:extLst>
      <p:ext uri="{BB962C8B-B14F-4D97-AF65-F5344CB8AC3E}">
        <p14:creationId xmlns:p14="http://schemas.microsoft.com/office/powerpoint/2010/main" val="10451126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ig Image - Black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9144000" cy="1219200"/>
          </a:xfrm>
          <a:solidFill>
            <a:srgbClr val="0D0D0D">
              <a:alpha val="87843"/>
            </a:srgbClr>
          </a:solidFill>
        </p:spPr>
        <p:txBody>
          <a:bodyPr>
            <a:normAutofit/>
          </a:bodyPr>
          <a:lstStyle>
            <a:lvl1pPr algn="ctr">
              <a:defRPr sz="2700">
                <a:solidFill>
                  <a:schemeClr val="bg1"/>
                </a:solidFill>
              </a:defRPr>
            </a:lvl1pPr>
          </a:lstStyle>
          <a:p>
            <a:r>
              <a:rPr lang="en-US" dirty="0"/>
              <a:t>Click to edit title</a:t>
            </a:r>
          </a:p>
        </p:txBody>
      </p:sp>
      <p:sp>
        <p:nvSpPr>
          <p:cNvPr id="4" name="Picture Placeholder 12"/>
          <p:cNvSpPr>
            <a:spLocks noGrp="1"/>
          </p:cNvSpPr>
          <p:nvPr>
            <p:ph type="pic" sz="quarter" idx="10"/>
          </p:nvPr>
        </p:nvSpPr>
        <p:spPr>
          <a:xfrm>
            <a:off x="0" y="3"/>
            <a:ext cx="9144000" cy="6857999"/>
          </a:xfrm>
        </p:spPr>
        <p:txBody>
          <a:bodyPr/>
          <a:lstStyle/>
          <a:p>
            <a:r>
              <a:rPr lang="en-US"/>
              <a:t>Click icon to add picture</a:t>
            </a:r>
          </a:p>
        </p:txBody>
      </p:sp>
    </p:spTree>
    <p:extLst>
      <p:ext uri="{BB962C8B-B14F-4D97-AF65-F5344CB8AC3E}">
        <p14:creationId xmlns:p14="http://schemas.microsoft.com/office/powerpoint/2010/main" val="32978873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g Image - Blue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0"/>
            <a:ext cx="9144000" cy="1219200"/>
          </a:xfrm>
          <a:solidFill>
            <a:srgbClr val="78BE21">
              <a:alpha val="87843"/>
            </a:srgbClr>
          </a:solidFill>
        </p:spPr>
        <p:txBody>
          <a:bodyPr>
            <a:normAutofit/>
          </a:bodyPr>
          <a:lstStyle>
            <a:lvl1pPr algn="ctr">
              <a:defRPr sz="2700">
                <a:solidFill>
                  <a:schemeClr val="tx2"/>
                </a:solidFill>
              </a:defRPr>
            </a:lvl1pPr>
          </a:lstStyle>
          <a:p>
            <a:r>
              <a:rPr lang="en-US" dirty="0"/>
              <a:t>Click to edit title</a:t>
            </a:r>
          </a:p>
        </p:txBody>
      </p:sp>
      <p:sp>
        <p:nvSpPr>
          <p:cNvPr id="4" name="Picture Placeholder 12"/>
          <p:cNvSpPr>
            <a:spLocks noGrp="1"/>
          </p:cNvSpPr>
          <p:nvPr>
            <p:ph type="pic" sz="quarter" idx="10"/>
          </p:nvPr>
        </p:nvSpPr>
        <p:spPr>
          <a:xfrm>
            <a:off x="0" y="3"/>
            <a:ext cx="9144000" cy="6857999"/>
          </a:xfrm>
        </p:spPr>
        <p:txBody>
          <a:bodyPr/>
          <a:lstStyle/>
          <a:p>
            <a:r>
              <a:rPr lang="en-US"/>
              <a:t>Click icon to add picture</a:t>
            </a:r>
          </a:p>
        </p:txBody>
      </p:sp>
    </p:spTree>
    <p:extLst>
      <p:ext uri="{BB962C8B-B14F-4D97-AF65-F5344CB8AC3E}">
        <p14:creationId xmlns:p14="http://schemas.microsoft.com/office/powerpoint/2010/main" val="16342373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de - Gray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9144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Code Demo (Click to Edit)</a:t>
            </a:r>
          </a:p>
        </p:txBody>
      </p:sp>
      <p:sp>
        <p:nvSpPr>
          <p:cNvPr id="10" name="Table Placeholder 8"/>
          <p:cNvSpPr>
            <a:spLocks noGrp="1"/>
          </p:cNvSpPr>
          <p:nvPr>
            <p:ph type="tbl" sz="quarter" idx="13"/>
          </p:nvPr>
        </p:nvSpPr>
        <p:spPr>
          <a:xfrm>
            <a:off x="1524000" y="2233263"/>
            <a:ext cx="6096000" cy="2966751"/>
          </a:xfrm>
        </p:spPr>
        <p:txBody>
          <a:bodyPr/>
          <a:lstStyle/>
          <a:p>
            <a:endParaRPr lang="en-US"/>
          </a:p>
        </p:txBody>
      </p:sp>
    </p:spTree>
    <p:extLst>
      <p:ext uri="{BB962C8B-B14F-4D97-AF65-F5344CB8AC3E}">
        <p14:creationId xmlns:p14="http://schemas.microsoft.com/office/powerpoint/2010/main" val="25490615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9144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Code Demo (Click to Edit)</a:t>
            </a:r>
          </a:p>
        </p:txBody>
      </p:sp>
      <p:sp>
        <p:nvSpPr>
          <p:cNvPr id="14" name="Table Placeholder 8"/>
          <p:cNvSpPr>
            <a:spLocks noGrp="1"/>
          </p:cNvSpPr>
          <p:nvPr>
            <p:ph type="tbl" sz="quarter" idx="13"/>
          </p:nvPr>
        </p:nvSpPr>
        <p:spPr>
          <a:xfrm>
            <a:off x="1524000" y="2233263"/>
            <a:ext cx="6096000" cy="2966751"/>
          </a:xfrm>
        </p:spPr>
        <p:txBody>
          <a:bodyPr/>
          <a:lstStyle>
            <a:lvl1pPr>
              <a:buClr>
                <a:schemeClr val="accent2"/>
              </a:buClr>
              <a:defRPr>
                <a:solidFill>
                  <a:schemeClr val="bg1"/>
                </a:solidFill>
              </a:defRPr>
            </a:lvl1pPr>
          </a:lstStyle>
          <a:p>
            <a:endParaRPr lang="en-US" dirty="0"/>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1305128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3" y="287066"/>
            <a:ext cx="2641445"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a:xfrm>
            <a:off x="611982" y="3211514"/>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2590" y="504856"/>
            <a:ext cx="721419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3732591" y="1067565"/>
            <a:ext cx="7137161" cy="4850604"/>
          </a:xfrm>
        </p:spPr>
        <p:txBody>
          <a:bodyPr/>
          <a:lstStyle>
            <a:lvl1pPr>
              <a:defRPr/>
            </a:lvl1pPr>
          </a:lstStyle>
          <a:p>
            <a:r>
              <a:rPr lang="en-US" dirty="0"/>
              <a:t>Click icon to insert screenshot</a:t>
            </a:r>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556012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a:t>Click to edit title</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3" y="3222702"/>
            <a:ext cx="7040603"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a:xfrm>
            <a:off x="1030094" y="3771872"/>
            <a:ext cx="6965427" cy="4733889"/>
          </a:xfrm>
        </p:spPr>
        <p:txBody>
          <a:bodyPr/>
          <a:lstStyle>
            <a:lvl1pPr>
              <a:defRPr/>
            </a:lvl1pPr>
          </a:lstStyle>
          <a:p>
            <a:r>
              <a:rPr lang="en-US" dirty="0"/>
              <a:t>Click icon to insert screenshot</a:t>
            </a:r>
          </a:p>
        </p:txBody>
      </p:sp>
      <p:sp>
        <p:nvSpPr>
          <p:cNvPr id="11" name="Text Placeholder 3"/>
          <p:cNvSpPr>
            <a:spLocks noGrp="1"/>
          </p:cNvSpPr>
          <p:nvPr>
            <p:ph type="body" sz="quarter" idx="13"/>
          </p:nvPr>
        </p:nvSpPr>
        <p:spPr>
          <a:xfrm>
            <a:off x="611921" y="1365204"/>
            <a:ext cx="7916772"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6399159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creenshot Light Background Horizont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611923" y="287066"/>
            <a:ext cx="2641445" cy="2734914"/>
          </a:xfrm>
        </p:spPr>
        <p:txBody>
          <a:bodyPr/>
          <a:lstStyle>
            <a:lvl1pPr>
              <a:defRPr>
                <a:solidFill>
                  <a:schemeClr val="accent1"/>
                </a:solidFill>
              </a:defRPr>
            </a:lvl1pPr>
          </a:lstStyle>
          <a:p>
            <a:r>
              <a:rPr lang="en-US" dirty="0"/>
              <a:t>Click to edit title</a:t>
            </a:r>
          </a:p>
        </p:txBody>
      </p:sp>
      <p:sp>
        <p:nvSpPr>
          <p:cNvPr id="4" name="Text Placeholder 3"/>
          <p:cNvSpPr>
            <a:spLocks noGrp="1"/>
          </p:cNvSpPr>
          <p:nvPr>
            <p:ph type="body" sz="quarter" idx="11"/>
          </p:nvPr>
        </p:nvSpPr>
        <p:spPr>
          <a:xfrm>
            <a:off x="611982" y="3211514"/>
            <a:ext cx="2641387"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2590" y="504856"/>
            <a:ext cx="721419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a:xfrm>
            <a:off x="3732591" y="1067565"/>
            <a:ext cx="7137161" cy="4850604"/>
          </a:xfrm>
        </p:spPr>
        <p:txBody>
          <a:bodyPr/>
          <a:lstStyle>
            <a:lvl1pPr>
              <a:defRPr/>
            </a:lvl1pPr>
          </a:lstStyle>
          <a:p>
            <a:r>
              <a:rPr lang="en-US" dirty="0"/>
              <a:t>Click icon to insert screenshot</a:t>
            </a:r>
          </a:p>
        </p:txBody>
      </p:sp>
      <p:sp>
        <p:nvSpPr>
          <p:cNvPr id="10" name="Date Placeholder 4"/>
          <p:cNvSpPr>
            <a:spLocks noGrp="1"/>
          </p:cNvSpPr>
          <p:nvPr>
            <p:ph type="dt" sz="half" idx="12"/>
          </p:nvPr>
        </p:nvSpPr>
        <p:spPr>
          <a:xfrm>
            <a:off x="628650" y="6356351"/>
            <a:ext cx="1018943" cy="365125"/>
          </a:xfrm>
        </p:spPr>
        <p:txBody>
          <a:bodyPr/>
          <a:lstStyle/>
          <a:p>
            <a:endParaRPr lang="en-US" dirty="0"/>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11" name="Slide Number Placeholder 6"/>
          <p:cNvSpPr>
            <a:spLocks noGrp="1"/>
          </p:cNvSpPr>
          <p:nvPr>
            <p:ph type="sldNum" sz="quarter" idx="13"/>
          </p:nvPr>
        </p:nvSpPr>
        <p:spPr>
          <a:xfrm>
            <a:off x="7418349" y="6356351"/>
            <a:ext cx="1097001"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090378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creenshot Light Background Vertic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Click to edit title</a:t>
            </a:r>
          </a:p>
        </p:txBody>
      </p:sp>
      <p:sp>
        <p:nvSpPr>
          <p:cNvPr id="7" name="Text Placeholder 3"/>
          <p:cNvSpPr>
            <a:spLocks noGrp="1"/>
          </p:cNvSpPr>
          <p:nvPr>
            <p:ph type="body" sz="quarter" idx="11"/>
          </p:nvPr>
        </p:nvSpPr>
        <p:spPr>
          <a:xfrm>
            <a:off x="611921" y="1365204"/>
            <a:ext cx="7916772"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3" y="3222702"/>
            <a:ext cx="7040603"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a:xfrm>
            <a:off x="1030094" y="3771872"/>
            <a:ext cx="6965427"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89429056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3" y="287066"/>
            <a:ext cx="2641445" cy="2734914"/>
          </a:xfrm>
        </p:spPr>
        <p:txBody>
          <a:bodyPr/>
          <a:lstStyle>
            <a:lvl1pPr>
              <a:defRPr b="0">
                <a:solidFill>
                  <a:schemeClr val="accent2"/>
                </a:solidFill>
              </a:defRPr>
            </a:lvl1pPr>
          </a:lstStyle>
          <a:p>
            <a:r>
              <a:rPr lang="en-US" dirty="0"/>
              <a:t>Click to edit title</a:t>
            </a:r>
          </a:p>
        </p:txBody>
      </p:sp>
      <p:sp>
        <p:nvSpPr>
          <p:cNvPr id="16" name="Text Placeholder 3"/>
          <p:cNvSpPr>
            <a:spLocks noGrp="1"/>
          </p:cNvSpPr>
          <p:nvPr>
            <p:ph type="body" sz="quarter" idx="13"/>
          </p:nvPr>
        </p:nvSpPr>
        <p:spPr>
          <a:xfrm>
            <a:off x="611982" y="3211514"/>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34639" y="434837"/>
            <a:ext cx="5121496"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a:xfrm>
            <a:off x="3732591" y="691883"/>
            <a:ext cx="4725590" cy="3411537"/>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p>
        </p:txBody>
      </p:sp>
      <p:sp>
        <p:nvSpPr>
          <p:cNvPr id="11"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617523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3" y="287066"/>
            <a:ext cx="2641445"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a:xfrm>
            <a:off x="611982" y="3211514"/>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2590" y="504856"/>
            <a:ext cx="721419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3732591" y="1067565"/>
            <a:ext cx="7137161" cy="4850604"/>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p>
        </p:txBody>
      </p:sp>
      <p:sp>
        <p:nvSpPr>
          <p:cNvPr id="11"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9693263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a:t>Click to edit title</a:t>
            </a:r>
          </a:p>
        </p:txBody>
      </p:sp>
      <p:sp>
        <p:nvSpPr>
          <p:cNvPr id="14" name="Text Placeholder 3"/>
          <p:cNvSpPr>
            <a:spLocks noGrp="1"/>
          </p:cNvSpPr>
          <p:nvPr>
            <p:ph type="body" sz="quarter" idx="13"/>
          </p:nvPr>
        </p:nvSpPr>
        <p:spPr>
          <a:xfrm>
            <a:off x="611921" y="1365204"/>
            <a:ext cx="7916772"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3" y="3222702"/>
            <a:ext cx="7040603"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1030094" y="3771872"/>
            <a:ext cx="6965427"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40340284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1"/>
          <p:cNvSpPr/>
          <p:nvPr userDrawn="1"/>
        </p:nvSpPr>
        <p:spPr>
          <a:xfrm>
            <a:off x="650165" y="601818"/>
            <a:ext cx="78867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Title 1"/>
          <p:cNvSpPr>
            <a:spLocks noGrp="1"/>
          </p:cNvSpPr>
          <p:nvPr>
            <p:ph type="title" hasCustomPrompt="1"/>
          </p:nvPr>
        </p:nvSpPr>
        <p:spPr>
          <a:xfrm>
            <a:off x="1040802" y="1438508"/>
            <a:ext cx="7116184" cy="2219093"/>
          </a:xfrm>
        </p:spPr>
        <p:txBody>
          <a:bodyPr>
            <a:noAutofit/>
          </a:bodyPr>
          <a:lstStyle>
            <a:lvl1pPr algn="ctr">
              <a:tabLst>
                <a:tab pos="2827735" algn="l"/>
              </a:tabLst>
              <a:defRPr sz="3750" baseline="0">
                <a:solidFill>
                  <a:schemeClr val="accent1"/>
                </a:solidFill>
              </a:defRPr>
            </a:lvl1pPr>
          </a:lstStyle>
          <a:p>
            <a:r>
              <a:rPr lang="en-US" dirty="0"/>
              <a:t>“Click to edit quote.”</a:t>
            </a:r>
          </a:p>
        </p:txBody>
      </p:sp>
      <p:sp>
        <p:nvSpPr>
          <p:cNvPr id="8" name="Text Placeholder 6"/>
          <p:cNvSpPr>
            <a:spLocks noGrp="1"/>
          </p:cNvSpPr>
          <p:nvPr>
            <p:ph type="body" sz="quarter" idx="13" hasCustomPrompt="1"/>
          </p:nvPr>
        </p:nvSpPr>
        <p:spPr>
          <a:xfrm>
            <a:off x="1040802" y="4126417"/>
            <a:ext cx="7116184" cy="1015739"/>
          </a:xfrm>
        </p:spPr>
        <p:txBody>
          <a:bodyPr anchor="ctr">
            <a:normAutofit/>
          </a:bodyPr>
          <a:lstStyle>
            <a:lvl1pPr marL="0" indent="0" algn="ctr">
              <a:buNone/>
              <a:defRPr sz="1800" i="1" baseline="0">
                <a:solidFill>
                  <a:schemeClr val="tx2"/>
                </a:solidFill>
              </a:defRPr>
            </a:lvl1pPr>
          </a:lstStyle>
          <a:p>
            <a:pPr lvl="0"/>
            <a:r>
              <a:rPr lang="en-US" dirty="0"/>
              <a:t>- Click to edit name or subtext</a:t>
            </a:r>
          </a:p>
        </p:txBody>
      </p:sp>
      <p:sp>
        <p:nvSpPr>
          <p:cNvPr id="10"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p>
        </p:txBody>
      </p:sp>
      <p:sp>
        <p:nvSpPr>
          <p:cNvPr id="11"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539662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1"/>
          <p:cNvSpPr/>
          <p:nvPr userDrawn="1"/>
        </p:nvSpPr>
        <p:spPr>
          <a:xfrm>
            <a:off x="650165" y="601818"/>
            <a:ext cx="78867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Title 1"/>
          <p:cNvSpPr>
            <a:spLocks noGrp="1"/>
          </p:cNvSpPr>
          <p:nvPr>
            <p:ph type="title" hasCustomPrompt="1"/>
          </p:nvPr>
        </p:nvSpPr>
        <p:spPr>
          <a:xfrm>
            <a:off x="1040802" y="1438508"/>
            <a:ext cx="7116184" cy="2219093"/>
          </a:xfrm>
        </p:spPr>
        <p:txBody>
          <a:bodyPr>
            <a:noAutofit/>
          </a:bodyPr>
          <a:lstStyle>
            <a:lvl1pPr algn="ctr">
              <a:tabLst>
                <a:tab pos="2827735" algn="l"/>
              </a:tabLst>
              <a:defRPr sz="3750" baseline="0">
                <a:solidFill>
                  <a:schemeClr val="accent1"/>
                </a:solidFill>
              </a:defRPr>
            </a:lvl1pPr>
          </a:lstStyle>
          <a:p>
            <a:r>
              <a:rPr lang="en-US" dirty="0"/>
              <a:t>“Click to edit quote.”</a:t>
            </a:r>
          </a:p>
        </p:txBody>
      </p:sp>
      <p:sp>
        <p:nvSpPr>
          <p:cNvPr id="15" name="Text Placeholder 6"/>
          <p:cNvSpPr>
            <a:spLocks noGrp="1"/>
          </p:cNvSpPr>
          <p:nvPr>
            <p:ph type="body" sz="quarter" idx="13" hasCustomPrompt="1"/>
          </p:nvPr>
        </p:nvSpPr>
        <p:spPr>
          <a:xfrm>
            <a:off x="1040802" y="4126417"/>
            <a:ext cx="7116184" cy="1015739"/>
          </a:xfrm>
        </p:spPr>
        <p:txBody>
          <a:bodyPr anchor="ctr">
            <a:normAutofit/>
          </a:bodyPr>
          <a:lstStyle>
            <a:lvl1pPr marL="0" indent="0" algn="ctr">
              <a:buNone/>
              <a:defRPr sz="1800" i="1" baseline="0">
                <a:solidFill>
                  <a:schemeClr val="tx2"/>
                </a:solidFill>
              </a:defRPr>
            </a:lvl1pPr>
          </a:lstStyle>
          <a:p>
            <a:pPr lvl="0"/>
            <a:r>
              <a:rPr lang="en-US" dirty="0"/>
              <a:t>- Click to edit name or subtext</a:t>
            </a:r>
          </a:p>
        </p:txBody>
      </p:sp>
      <p:sp>
        <p:nvSpPr>
          <p:cNvPr id="16"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p>
        </p:txBody>
      </p:sp>
      <p:sp>
        <p:nvSpPr>
          <p:cNvPr id="18"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p>
        </p:txBody>
      </p:sp>
      <p:sp>
        <p:nvSpPr>
          <p:cNvPr id="1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34411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ull Image Black Circle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6858000"/>
          </a:xfrm>
        </p:spPr>
        <p:txBody>
          <a:bodyPr/>
          <a:lstStyle/>
          <a:p>
            <a:endParaRPr lang="en-US" dirty="0"/>
          </a:p>
        </p:txBody>
      </p:sp>
      <p:sp>
        <p:nvSpPr>
          <p:cNvPr id="2" name="Title 1"/>
          <p:cNvSpPr>
            <a:spLocks noGrp="1"/>
          </p:cNvSpPr>
          <p:nvPr>
            <p:ph type="title" hasCustomPrompt="1"/>
          </p:nvPr>
        </p:nvSpPr>
        <p:spPr>
          <a:xfrm>
            <a:off x="4609968" y="685800"/>
            <a:ext cx="4114800" cy="5486400"/>
          </a:xfrm>
          <a:prstGeom prst="ellipse">
            <a:avLst/>
          </a:prstGeom>
          <a:solidFill>
            <a:srgbClr val="003865">
              <a:alpha val="87843"/>
            </a:srgbClr>
          </a:solidFill>
        </p:spPr>
        <p:txBody>
          <a:bodyPr>
            <a:noAutofit/>
          </a:bodyPr>
          <a:lstStyle>
            <a:lvl1pPr algn="ctr">
              <a:tabLst>
                <a:tab pos="1756172" algn="l"/>
                <a:tab pos="2827735" algn="l"/>
              </a:tabLst>
              <a:defRPr sz="4125" baseline="0">
                <a:solidFill>
                  <a:schemeClr val="bg1"/>
                </a:solidFill>
              </a:defRPr>
            </a:lvl1pPr>
          </a:lstStyle>
          <a:p>
            <a:r>
              <a:rPr lang="en-US" dirty="0"/>
              <a:t>Click to edit title</a:t>
            </a:r>
          </a:p>
        </p:txBody>
      </p:sp>
      <p:sp>
        <p:nvSpPr>
          <p:cNvPr id="3" name="Date Placeholder 2"/>
          <p:cNvSpPr>
            <a:spLocks noGrp="1"/>
          </p:cNvSpPr>
          <p:nvPr>
            <p:ph type="dt" sz="half" idx="10"/>
          </p:nvPr>
        </p:nvSpPr>
        <p:spPr/>
        <p:txBody>
          <a:bodyPr/>
          <a:lstStyle>
            <a:lvl1pPr>
              <a:defRPr>
                <a:solidFill>
                  <a:srgbClr val="003865"/>
                </a:solidFill>
              </a:defRPr>
            </a:lvl1pPr>
          </a:lstStyle>
          <a:p>
            <a:endParaRPr lang="en-US" dirty="0"/>
          </a:p>
        </p:txBody>
      </p:sp>
      <p:sp>
        <p:nvSpPr>
          <p:cNvPr id="5" name="Footer Placeholder 4"/>
          <p:cNvSpPr>
            <a:spLocks noGrp="1"/>
          </p:cNvSpPr>
          <p:nvPr>
            <p:ph type="ftr" sz="quarter" idx="12"/>
          </p:nvPr>
        </p:nvSpPr>
        <p:spPr/>
        <p:txBody>
          <a:bodyPr/>
          <a:lstStyle>
            <a:lvl1pPr>
              <a:defRPr>
                <a:solidFill>
                  <a:srgbClr val="003865"/>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rgbClr val="003865"/>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0922583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ull Image Multiple Circle Overlay">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a:xfrm>
            <a:off x="0" y="0"/>
            <a:ext cx="9144000" cy="6858000"/>
          </a:xfrm>
        </p:spPr>
        <p:txBody>
          <a:bodyPr/>
          <a:lstStyle/>
          <a:p>
            <a:endParaRPr lang="en-US" dirty="0"/>
          </a:p>
        </p:txBody>
      </p:sp>
      <p:sp>
        <p:nvSpPr>
          <p:cNvPr id="2" name="Title 1"/>
          <p:cNvSpPr>
            <a:spLocks noGrp="1"/>
          </p:cNvSpPr>
          <p:nvPr>
            <p:ph type="title" hasCustomPrompt="1"/>
          </p:nvPr>
        </p:nvSpPr>
        <p:spPr>
          <a:xfrm>
            <a:off x="4290298" y="912530"/>
            <a:ext cx="3496041" cy="4661388"/>
          </a:xfrm>
          <a:prstGeom prst="ellipse">
            <a:avLst/>
          </a:prstGeom>
          <a:solidFill>
            <a:srgbClr val="003865">
              <a:alpha val="87843"/>
            </a:srgbClr>
          </a:solidFill>
        </p:spPr>
        <p:txBody>
          <a:bodyPr>
            <a:noAutofit/>
          </a:bodyPr>
          <a:lstStyle>
            <a:lvl1pPr algn="ctr">
              <a:tabLst>
                <a:tab pos="2827735" algn="l"/>
              </a:tabLst>
              <a:defRPr sz="3375" baseline="0">
                <a:solidFill>
                  <a:schemeClr val="bg1"/>
                </a:solidFill>
              </a:defRPr>
            </a:lvl1pPr>
          </a:lstStyle>
          <a:p>
            <a:r>
              <a:rPr lang="en-US" dirty="0"/>
              <a:t>Click to edit title</a:t>
            </a:r>
          </a:p>
        </p:txBody>
      </p:sp>
      <p:sp>
        <p:nvSpPr>
          <p:cNvPr id="9" name="Text Placeholder 7"/>
          <p:cNvSpPr>
            <a:spLocks noGrp="1"/>
          </p:cNvSpPr>
          <p:nvPr>
            <p:ph type="body" sz="quarter" idx="14" hasCustomPrompt="1"/>
          </p:nvPr>
        </p:nvSpPr>
        <p:spPr>
          <a:xfrm>
            <a:off x="7158612" y="524007"/>
            <a:ext cx="1616475" cy="2155300"/>
          </a:xfrm>
          <a:prstGeom prst="ellipse">
            <a:avLst/>
          </a:prstGeom>
          <a:solidFill>
            <a:srgbClr val="78BE21">
              <a:alpha val="87843"/>
            </a:srgbClr>
          </a:solidFill>
        </p:spPr>
        <p:txBody>
          <a:bodyPr anchor="ctr">
            <a:normAutofit/>
          </a:bodyPr>
          <a:lstStyle>
            <a:lvl1pPr marL="0" indent="0" algn="ctr">
              <a:buNone/>
              <a:defRPr sz="1875" baseline="0">
                <a:solidFill>
                  <a:schemeClr val="tx2"/>
                </a:solidFill>
                <a:latin typeface="+mn-lt"/>
              </a:defRPr>
            </a:lvl1pPr>
          </a:lstStyle>
          <a:p>
            <a:pPr lvl="0"/>
            <a:r>
              <a:rPr lang="en-US" dirty="0"/>
              <a:t>Second Point</a:t>
            </a:r>
          </a:p>
        </p:txBody>
      </p:sp>
      <p:sp>
        <p:nvSpPr>
          <p:cNvPr id="8" name="Text Placeholder 7"/>
          <p:cNvSpPr>
            <a:spLocks noGrp="1"/>
          </p:cNvSpPr>
          <p:nvPr>
            <p:ph type="body" sz="quarter" idx="13" hasCustomPrompt="1"/>
          </p:nvPr>
        </p:nvSpPr>
        <p:spPr>
          <a:xfrm>
            <a:off x="6938251" y="3581845"/>
            <a:ext cx="1978484" cy="2637978"/>
          </a:xfrm>
          <a:prstGeom prst="ellipse">
            <a:avLst/>
          </a:prstGeom>
          <a:solidFill>
            <a:srgbClr val="000000">
              <a:alpha val="87843"/>
            </a:srgbClr>
          </a:solidFill>
        </p:spPr>
        <p:txBody>
          <a:bodyPr anchor="ctr">
            <a:normAutofit/>
          </a:bodyPr>
          <a:lstStyle>
            <a:lvl1pPr marL="0" indent="0" algn="ctr">
              <a:buNone/>
              <a:defRPr sz="1875" baseline="0">
                <a:solidFill>
                  <a:schemeClr val="bg1"/>
                </a:solidFill>
                <a:latin typeface="+mn-lt"/>
              </a:defRPr>
            </a:lvl1pPr>
          </a:lstStyle>
          <a:p>
            <a:pPr lvl="0"/>
            <a:r>
              <a:rPr lang="en-US" dirty="0"/>
              <a:t>Third Point</a:t>
            </a:r>
          </a:p>
        </p:txBody>
      </p:sp>
      <p:sp>
        <p:nvSpPr>
          <p:cNvPr id="3" name="Date Placeholder 2"/>
          <p:cNvSpPr>
            <a:spLocks noGrp="1"/>
          </p:cNvSpPr>
          <p:nvPr>
            <p:ph type="dt" sz="half" idx="10"/>
          </p:nvPr>
        </p:nvSpPr>
        <p:spPr/>
        <p:txBody>
          <a:bodyPr/>
          <a:lstStyle>
            <a:lvl1pPr>
              <a:defRPr>
                <a:solidFill>
                  <a:srgbClr val="003865"/>
                </a:solidFill>
              </a:defRPr>
            </a:lvl1pPr>
          </a:lstStyle>
          <a:p>
            <a:endParaRPr lang="en-US" dirty="0"/>
          </a:p>
        </p:txBody>
      </p:sp>
      <p:sp>
        <p:nvSpPr>
          <p:cNvPr id="5" name="Footer Placeholder 4"/>
          <p:cNvSpPr>
            <a:spLocks noGrp="1"/>
          </p:cNvSpPr>
          <p:nvPr>
            <p:ph type="ftr" sz="quarter" idx="12"/>
          </p:nvPr>
        </p:nvSpPr>
        <p:spPr/>
        <p:txBody>
          <a:bodyPr/>
          <a:lstStyle>
            <a:lvl1pPr>
              <a:defRPr>
                <a:solidFill>
                  <a:srgbClr val="003865"/>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rgbClr val="003865"/>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110042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Black Box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6858000"/>
          </a:xfrm>
        </p:spPr>
        <p:txBody>
          <a:bodyPr/>
          <a:lstStyle/>
          <a:p>
            <a:endParaRPr lang="en-US"/>
          </a:p>
        </p:txBody>
      </p:sp>
      <p:sp>
        <p:nvSpPr>
          <p:cNvPr id="2" name="Title 1"/>
          <p:cNvSpPr>
            <a:spLocks noGrp="1"/>
          </p:cNvSpPr>
          <p:nvPr>
            <p:ph type="title" hasCustomPrompt="1"/>
          </p:nvPr>
        </p:nvSpPr>
        <p:spPr>
          <a:xfrm>
            <a:off x="1724607" y="1609867"/>
            <a:ext cx="5694788" cy="3638266"/>
          </a:xfrm>
          <a:solidFill>
            <a:srgbClr val="003865">
              <a:alpha val="87843"/>
            </a:srgbClr>
          </a:solidFill>
        </p:spPr>
        <p:txBody>
          <a:bodyPr>
            <a:noAutofit/>
          </a:bodyPr>
          <a:lstStyle>
            <a:lvl1pPr algn="ctr">
              <a:spcAft>
                <a:spcPts val="750"/>
              </a:spcAft>
              <a:tabLst>
                <a:tab pos="2827735" algn="l"/>
              </a:tabLst>
              <a:defRPr sz="5250" baseline="0">
                <a:solidFill>
                  <a:schemeClr val="bg1"/>
                </a:solidFill>
              </a:defRPr>
            </a:lvl1pPr>
          </a:lstStyle>
          <a:p>
            <a:r>
              <a:rPr lang="en-US" dirty="0"/>
              <a:t>Quote or </a:t>
            </a:r>
            <a:br>
              <a:rPr lang="en-US" dirty="0"/>
            </a:br>
            <a:r>
              <a:rPr lang="en-US" dirty="0"/>
              <a:t>Statement</a:t>
            </a:r>
          </a:p>
        </p:txBody>
      </p:sp>
      <p:sp>
        <p:nvSpPr>
          <p:cNvPr id="3" name="Date Placeholder 2"/>
          <p:cNvSpPr>
            <a:spLocks noGrp="1"/>
          </p:cNvSpPr>
          <p:nvPr>
            <p:ph type="dt" sz="half" idx="10"/>
          </p:nvPr>
        </p:nvSpPr>
        <p:spPr/>
        <p:txBody>
          <a:bodyPr/>
          <a:lstStyle>
            <a:lvl1pPr>
              <a:defRPr>
                <a:solidFill>
                  <a:srgbClr val="003865"/>
                </a:solidFill>
              </a:defRPr>
            </a:lvl1pPr>
          </a:lstStyle>
          <a:p>
            <a:endParaRPr lang="en-US" dirty="0"/>
          </a:p>
        </p:txBody>
      </p:sp>
      <p:sp>
        <p:nvSpPr>
          <p:cNvPr id="5" name="Footer Placeholder 4"/>
          <p:cNvSpPr>
            <a:spLocks noGrp="1"/>
          </p:cNvSpPr>
          <p:nvPr>
            <p:ph type="ftr" sz="quarter" idx="12"/>
          </p:nvPr>
        </p:nvSpPr>
        <p:spPr/>
        <p:txBody>
          <a:bodyPr/>
          <a:lstStyle>
            <a:lvl1pPr>
              <a:defRPr>
                <a:solidFill>
                  <a:srgbClr val="003865"/>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rgbClr val="003865"/>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067717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28650" y="1389686"/>
            <a:ext cx="7886700" cy="1340989"/>
          </a:xfrm>
        </p:spPr>
        <p:txBody>
          <a:bodyPr>
            <a:noAutofit/>
          </a:bodyPr>
          <a:lstStyle>
            <a:lvl1pPr algn="ctr">
              <a:tabLst>
                <a:tab pos="2827735" algn="l"/>
              </a:tabLst>
              <a:defRPr sz="5250">
                <a:solidFill>
                  <a:schemeClr val="accent2"/>
                </a:solidFill>
              </a:defRPr>
            </a:lvl1pPr>
          </a:lstStyle>
          <a:p>
            <a:r>
              <a:rPr lang="en-US" dirty="0"/>
              <a:t>Quote or Statement</a:t>
            </a:r>
          </a:p>
        </p:txBody>
      </p:sp>
      <p:sp>
        <p:nvSpPr>
          <p:cNvPr id="10" name="Text Placeholder 6"/>
          <p:cNvSpPr>
            <a:spLocks noGrp="1"/>
          </p:cNvSpPr>
          <p:nvPr>
            <p:ph type="body" sz="quarter" idx="13" hasCustomPrompt="1"/>
          </p:nvPr>
        </p:nvSpPr>
        <p:spPr>
          <a:xfrm>
            <a:off x="628650" y="2925700"/>
            <a:ext cx="78867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chemeClr val="bg1"/>
                </a:solidFill>
              </a:defRPr>
            </a:lvl1pPr>
          </a:lstStyle>
          <a:p>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795370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Quote Solid Light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389686"/>
            <a:ext cx="9144000" cy="1340989"/>
          </a:xfrm>
          <a:solidFill>
            <a:schemeClr val="tx1"/>
          </a:solidFill>
        </p:spPr>
        <p:txBody>
          <a:bodyPr>
            <a:noAutofit/>
          </a:bodyPr>
          <a:lstStyle>
            <a:lvl1pPr algn="ctr">
              <a:tabLst>
                <a:tab pos="2827735" algn="l"/>
              </a:tabLst>
              <a:defRPr sz="5250">
                <a:solidFill>
                  <a:schemeClr val="accent2"/>
                </a:solidFill>
              </a:defRPr>
            </a:lvl1pPr>
          </a:lstStyle>
          <a:p>
            <a:r>
              <a:rPr lang="en-US" dirty="0"/>
              <a:t>Quote or Statement</a:t>
            </a:r>
          </a:p>
        </p:txBody>
      </p:sp>
      <p:sp>
        <p:nvSpPr>
          <p:cNvPr id="8" name="Text Placeholder 6"/>
          <p:cNvSpPr>
            <a:spLocks noGrp="1"/>
          </p:cNvSpPr>
          <p:nvPr>
            <p:ph type="body" sz="quarter" idx="13" hasCustomPrompt="1"/>
          </p:nvPr>
        </p:nvSpPr>
        <p:spPr>
          <a:xfrm>
            <a:off x="628650" y="2925700"/>
            <a:ext cx="78867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p>
            <a:endParaRPr lang="en-US" dirty="0"/>
          </a:p>
        </p:txBody>
      </p:sp>
      <p:sp>
        <p:nvSpPr>
          <p:cNvPr id="5" name="Footer Placeholder 4"/>
          <p:cNvSpPr>
            <a:spLocks noGrp="1"/>
          </p:cNvSpPr>
          <p:nvPr>
            <p:ph type="ftr" sz="quarter" idx="12"/>
          </p:nvPr>
        </p:nvSpPr>
        <p:spPr/>
        <p:txBody>
          <a:bodyPr/>
          <a:lstStyle>
            <a:lvl1pPr>
              <a:defRPr>
                <a:solidFill>
                  <a:schemeClr val="tx2"/>
                </a:solidFill>
              </a:defRPr>
            </a:lvl1pPr>
          </a:lstStyle>
          <a:p>
            <a:endParaRPr lang="en-US" dirty="0"/>
          </a:p>
        </p:txBody>
      </p:sp>
      <p:sp>
        <p:nvSpPr>
          <p:cNvPr id="4" name="Slide Number Placeholder 3"/>
          <p:cNvSpPr>
            <a:spLocks noGrp="1"/>
          </p:cNvSpPr>
          <p:nvPr>
            <p:ph type="sldNum" sz="quarter" idx="11"/>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309155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Full Image Background">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a:xfrm>
            <a:off x="0" y="0"/>
            <a:ext cx="9144000" cy="6858000"/>
          </a:xfrm>
        </p:spPr>
        <p:txBody>
          <a:bodyPr/>
          <a:lstStyle>
            <a:lvl1pPr>
              <a:defRPr/>
            </a:lvl1pPr>
          </a:lstStyle>
          <a:p>
            <a:r>
              <a:rPr lang="en-US" dirty="0"/>
              <a:t>Click icon to edit background picture</a:t>
            </a:r>
          </a:p>
        </p:txBody>
      </p:sp>
      <p:sp>
        <p:nvSpPr>
          <p:cNvPr id="12" name="Title 1"/>
          <p:cNvSpPr>
            <a:spLocks noGrp="1"/>
          </p:cNvSpPr>
          <p:nvPr>
            <p:ph type="title" hasCustomPrompt="1"/>
          </p:nvPr>
        </p:nvSpPr>
        <p:spPr>
          <a:xfrm>
            <a:off x="628650" y="1389686"/>
            <a:ext cx="7886700" cy="1340989"/>
          </a:xfrm>
        </p:spPr>
        <p:txBody>
          <a:bodyPr>
            <a:noAutofit/>
          </a:bodyPr>
          <a:lstStyle>
            <a:lvl1pPr algn="ctr">
              <a:tabLst>
                <a:tab pos="2827735" algn="l"/>
              </a:tabLst>
              <a:defRPr sz="5250">
                <a:solidFill>
                  <a:schemeClr val="bg1"/>
                </a:solidFill>
              </a:defRPr>
            </a:lvl1pPr>
          </a:lstStyle>
          <a:p>
            <a:r>
              <a:rPr lang="en-US" dirty="0"/>
              <a:t>Quote or Statement</a:t>
            </a:r>
          </a:p>
        </p:txBody>
      </p:sp>
      <p:sp>
        <p:nvSpPr>
          <p:cNvPr id="13" name="Text Placeholder 6"/>
          <p:cNvSpPr>
            <a:spLocks noGrp="1"/>
          </p:cNvSpPr>
          <p:nvPr>
            <p:ph type="body" sz="quarter" idx="13" hasCustomPrompt="1"/>
          </p:nvPr>
        </p:nvSpPr>
        <p:spPr>
          <a:xfrm>
            <a:off x="628650" y="2925700"/>
            <a:ext cx="7886700" cy="2673435"/>
          </a:xfrm>
        </p:spPr>
        <p:txBody>
          <a:bodyPr anchor="ctr"/>
          <a:lstStyle>
            <a:lvl1pPr marL="0" indent="0" algn="ctr">
              <a:lnSpc>
                <a:spcPct val="100000"/>
              </a:lnSpc>
              <a:spcBef>
                <a:spcPts val="0"/>
              </a:spcBef>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rgbClr val="003865"/>
                </a:solidFill>
              </a:defRPr>
            </a:lvl1pPr>
          </a:lstStyle>
          <a:p>
            <a:endParaRPr lang="en-US" dirty="0"/>
          </a:p>
        </p:txBody>
      </p:sp>
      <p:sp>
        <p:nvSpPr>
          <p:cNvPr id="5" name="Footer Placeholder 4"/>
          <p:cNvSpPr>
            <a:spLocks noGrp="1"/>
          </p:cNvSpPr>
          <p:nvPr>
            <p:ph type="ftr" sz="quarter" idx="12"/>
          </p:nvPr>
        </p:nvSpPr>
        <p:spPr/>
        <p:txBody>
          <a:bodyPr/>
          <a:lstStyle>
            <a:lvl1pPr>
              <a:defRPr>
                <a:solidFill>
                  <a:srgbClr val="003865"/>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rgbClr val="003865"/>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9472605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ig Number - Image Background">
    <p:bg>
      <p:bgPr>
        <a:solidFill>
          <a:schemeClr val="bg1"/>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0"/>
            <a:ext cx="9144000" cy="6858000"/>
          </a:xfrm>
        </p:spPr>
        <p:txBody>
          <a:bodyPr/>
          <a:lstStyle/>
          <a:p>
            <a:endParaRPr lang="en-US"/>
          </a:p>
        </p:txBody>
      </p:sp>
      <p:sp>
        <p:nvSpPr>
          <p:cNvPr id="2" name="Title 1"/>
          <p:cNvSpPr>
            <a:spLocks noGrp="1"/>
          </p:cNvSpPr>
          <p:nvPr>
            <p:ph type="title" hasCustomPrompt="1"/>
          </p:nvPr>
        </p:nvSpPr>
        <p:spPr>
          <a:xfrm>
            <a:off x="4068104" y="624469"/>
            <a:ext cx="3898746" cy="5072440"/>
          </a:xfrm>
          <a:prstGeom prst="ellipse">
            <a:avLst/>
          </a:prstGeom>
          <a:solidFill>
            <a:schemeClr val="bg1"/>
          </a:solidFill>
        </p:spPr>
        <p:txBody>
          <a:bodyPr>
            <a:noAutofit/>
          </a:bodyPr>
          <a:lstStyle>
            <a:lvl1pPr algn="ctr">
              <a:tabLst>
                <a:tab pos="2827735" algn="l"/>
              </a:tabLst>
              <a:defRPr sz="4500" baseline="0">
                <a:solidFill>
                  <a:schemeClr val="accent1"/>
                </a:solidFill>
              </a:defRPr>
            </a:lvl1pPr>
          </a:lstStyle>
          <a:p>
            <a:r>
              <a:rPr lang="en-US" dirty="0"/>
              <a:t>Click to edit title.</a:t>
            </a:r>
          </a:p>
        </p:txBody>
      </p:sp>
      <p:sp>
        <p:nvSpPr>
          <p:cNvPr id="9" name="Text Placeholder 8"/>
          <p:cNvSpPr>
            <a:spLocks noGrp="1"/>
          </p:cNvSpPr>
          <p:nvPr>
            <p:ph type="body" sz="quarter" idx="15" hasCustomPrompt="1"/>
          </p:nvPr>
        </p:nvSpPr>
        <p:spPr>
          <a:xfrm>
            <a:off x="754099" y="0"/>
            <a:ext cx="2989660" cy="5086350"/>
          </a:xfrm>
        </p:spPr>
        <p:txBody>
          <a:bodyPr>
            <a:noAutofit/>
          </a:bodyPr>
          <a:lstStyle>
            <a:lvl1pPr marL="0" indent="0" algn="ctr">
              <a:spcBef>
                <a:spcPts val="0"/>
              </a:spcBef>
              <a:spcAft>
                <a:spcPts val="0"/>
              </a:spcAft>
              <a:buNone/>
              <a:defRPr sz="30000" i="0">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rgbClr val="003865"/>
                </a:solidFill>
              </a:defRPr>
            </a:lvl1pPr>
          </a:lstStyle>
          <a:p>
            <a:endParaRPr lang="en-US" dirty="0"/>
          </a:p>
        </p:txBody>
      </p:sp>
      <p:sp>
        <p:nvSpPr>
          <p:cNvPr id="5" name="Footer Placeholder 4"/>
          <p:cNvSpPr>
            <a:spLocks noGrp="1"/>
          </p:cNvSpPr>
          <p:nvPr>
            <p:ph type="ftr" sz="quarter" idx="12"/>
          </p:nvPr>
        </p:nvSpPr>
        <p:spPr/>
        <p:txBody>
          <a:bodyPr/>
          <a:lstStyle>
            <a:lvl1pPr>
              <a:defRPr>
                <a:solidFill>
                  <a:srgbClr val="003865"/>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rgbClr val="003865"/>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764473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ig Number -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68104" y="624469"/>
            <a:ext cx="3898746" cy="5072440"/>
          </a:xfrm>
          <a:prstGeom prst="ellipse">
            <a:avLst/>
          </a:prstGeom>
          <a:solidFill>
            <a:schemeClr val="bg1"/>
          </a:solidFill>
        </p:spPr>
        <p:txBody>
          <a:bodyPr>
            <a:noAutofit/>
          </a:bodyPr>
          <a:lstStyle>
            <a:lvl1pPr algn="ctr">
              <a:tabLst>
                <a:tab pos="2827735" algn="l"/>
              </a:tabLst>
              <a:defRPr sz="4500" baseline="0">
                <a:solidFill>
                  <a:schemeClr val="accent1"/>
                </a:solidFill>
              </a:defRPr>
            </a:lvl1pPr>
          </a:lstStyle>
          <a:p>
            <a:r>
              <a:rPr lang="en-US" dirty="0"/>
              <a:t>Click to edit title.</a:t>
            </a:r>
          </a:p>
        </p:txBody>
      </p:sp>
      <p:sp>
        <p:nvSpPr>
          <p:cNvPr id="10" name="Text Placeholder 8"/>
          <p:cNvSpPr>
            <a:spLocks noGrp="1"/>
          </p:cNvSpPr>
          <p:nvPr>
            <p:ph type="body" sz="quarter" idx="15" hasCustomPrompt="1"/>
          </p:nvPr>
        </p:nvSpPr>
        <p:spPr>
          <a:xfrm>
            <a:off x="754099" y="0"/>
            <a:ext cx="2989660" cy="5086350"/>
          </a:xfrm>
        </p:spPr>
        <p:txBody>
          <a:bodyPr>
            <a:noAutofit/>
          </a:bodyPr>
          <a:lstStyle>
            <a:lvl1pPr marL="0" indent="0" algn="ctr">
              <a:spcBef>
                <a:spcPts val="0"/>
              </a:spcBef>
              <a:spcAft>
                <a:spcPts val="0"/>
              </a:spcAft>
              <a:buNone/>
              <a:defRPr sz="30000" i="0">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chemeClr val="bg1"/>
                </a:solidFill>
              </a:defRPr>
            </a:lvl1pPr>
          </a:lstStyle>
          <a:p>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882116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628650" y="2212734"/>
            <a:ext cx="7886700" cy="1472163"/>
          </a:xfrm>
        </p:spPr>
        <p:txBody>
          <a:bodyPr>
            <a:noAutofit/>
          </a:bodyPr>
          <a:lstStyle>
            <a:lvl1pPr algn="ctr">
              <a:tabLst>
                <a:tab pos="2827735" algn="l"/>
              </a:tabLst>
              <a:defRPr sz="5250">
                <a:solidFill>
                  <a:schemeClr val="bg1"/>
                </a:solidFill>
              </a:defRPr>
            </a:lvl1pPr>
          </a:lstStyle>
          <a:p>
            <a:r>
              <a:rPr lang="en-US" dirty="0"/>
              <a:t>Thank you!</a:t>
            </a:r>
          </a:p>
        </p:txBody>
      </p:sp>
      <p:sp>
        <p:nvSpPr>
          <p:cNvPr id="11" name="Text Placeholder 6"/>
          <p:cNvSpPr>
            <a:spLocks noGrp="1"/>
          </p:cNvSpPr>
          <p:nvPr>
            <p:ph type="body" sz="quarter" idx="13" hasCustomPrompt="1"/>
          </p:nvPr>
        </p:nvSpPr>
        <p:spPr>
          <a:xfrm>
            <a:off x="628650" y="3684897"/>
            <a:ext cx="78867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bg1"/>
                </a:solidFill>
              </a:defRPr>
            </a:lvl1pPr>
          </a:lstStyle>
          <a:p>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
        <p:nvSpPr>
          <p:cNvPr id="8" name="Rectangle 7"/>
          <p:cNvSpPr/>
          <p:nvPr userDrawn="1"/>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67879" y="595566"/>
            <a:ext cx="2900940" cy="460249"/>
          </a:xfrm>
          <a:prstGeom prst="rect">
            <a:avLst/>
          </a:prstGeom>
        </p:spPr>
      </p:pic>
    </p:spTree>
    <p:extLst>
      <p:ext uri="{BB962C8B-B14F-4D97-AF65-F5344CB8AC3E}">
        <p14:creationId xmlns:p14="http://schemas.microsoft.com/office/powerpoint/2010/main" val="5559638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2_Quote Solid Light Background">
    <p:bg>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651380"/>
            <a:ext cx="9144000" cy="1733266"/>
          </a:xfrm>
          <a:solidFill>
            <a:schemeClr val="tx1"/>
          </a:solidFill>
        </p:spPr>
        <p:txBody>
          <a:bodyPr>
            <a:noAutofit/>
          </a:bodyPr>
          <a:lstStyle>
            <a:lvl1pPr algn="ctr">
              <a:tabLst>
                <a:tab pos="2827735" algn="l"/>
              </a:tabLst>
              <a:defRPr sz="5250">
                <a:solidFill>
                  <a:schemeClr val="bg1"/>
                </a:solidFill>
              </a:defRPr>
            </a:lvl1pPr>
          </a:lstStyle>
          <a:p>
            <a:r>
              <a:rPr lang="en-US" dirty="0"/>
              <a:t>Thank you!</a:t>
            </a:r>
          </a:p>
        </p:txBody>
      </p:sp>
      <p:sp>
        <p:nvSpPr>
          <p:cNvPr id="8" name="Text Placeholder 6"/>
          <p:cNvSpPr>
            <a:spLocks noGrp="1"/>
          </p:cNvSpPr>
          <p:nvPr>
            <p:ph type="body" sz="quarter" idx="13" hasCustomPrompt="1"/>
          </p:nvPr>
        </p:nvSpPr>
        <p:spPr>
          <a:xfrm>
            <a:off x="628650" y="3521123"/>
            <a:ext cx="7886700" cy="2681374"/>
          </a:xfrm>
        </p:spPr>
        <p:txBody>
          <a:bodyPr anchor="ctr"/>
          <a:lstStyle>
            <a:lvl1pPr marL="0" indent="0" algn="ctr">
              <a:lnSpc>
                <a:spcPct val="100000"/>
              </a:lnSpc>
              <a:spcBef>
                <a:spcPts val="0"/>
              </a:spcBef>
              <a:buNone/>
              <a:defRPr baseline="0">
                <a:solidFill>
                  <a:schemeClr val="tx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tx2"/>
                </a:solidFill>
              </a:defRPr>
            </a:lvl1pPr>
          </a:lstStyle>
          <a:p>
            <a:endParaRPr lang="en-US" dirty="0"/>
          </a:p>
        </p:txBody>
      </p:sp>
      <p:sp>
        <p:nvSpPr>
          <p:cNvPr id="5" name="Footer Placeholder 4"/>
          <p:cNvSpPr>
            <a:spLocks noGrp="1"/>
          </p:cNvSpPr>
          <p:nvPr>
            <p:ph type="ftr" sz="quarter" idx="12"/>
          </p:nvPr>
        </p:nvSpPr>
        <p:spPr/>
        <p:txBody>
          <a:bodyPr/>
          <a:lstStyle>
            <a:lvl1pPr>
              <a:defRPr>
                <a:solidFill>
                  <a:schemeClr val="tx1"/>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chemeClr val="tx2"/>
                </a:solidFill>
              </a:defRPr>
            </a:lvl1pPr>
          </a:lstStyle>
          <a:p>
            <a:fld id="{48F63A3B-78C7-47BE-AE5E-E10140E04643}" type="slidenum">
              <a:rPr lang="en-US" smtClean="0"/>
              <a:pPr/>
              <a:t>‹#›</a:t>
            </a:fld>
            <a:endParaRPr lang="en-US" dirty="0"/>
          </a:p>
        </p:txBody>
      </p:sp>
      <p:sp>
        <p:nvSpPr>
          <p:cNvPr id="6" name="Rectangle 5"/>
          <p:cNvSpPr/>
          <p:nvPr userDrawn="1"/>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22470" y="595566"/>
            <a:ext cx="2900940" cy="460249"/>
          </a:xfrm>
          <a:prstGeom prst="rect">
            <a:avLst/>
          </a:prstGeom>
        </p:spPr>
      </p:pic>
    </p:spTree>
    <p:extLst>
      <p:ext uri="{BB962C8B-B14F-4D97-AF65-F5344CB8AC3E}">
        <p14:creationId xmlns:p14="http://schemas.microsoft.com/office/powerpoint/2010/main" val="22908971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1018943" cy="365125"/>
          </a:xfrm>
          <a:prstGeom prst="rect">
            <a:avLst/>
          </a:prstGeom>
        </p:spPr>
        <p:txBody>
          <a:bodyPr vert="horz" lIns="91440" tIns="45720" rIns="91440" bIns="45720" rtlCol="0" anchor="ctr"/>
          <a:lstStyle>
            <a:lvl1pPr algn="l">
              <a:defRPr sz="900">
                <a:solidFill>
                  <a:schemeClr val="tx2"/>
                </a:solidFill>
              </a:defRPr>
            </a:lvl1pPr>
          </a:lstStyle>
          <a:p>
            <a:endParaRPr lang="en-US" dirty="0"/>
          </a:p>
        </p:txBody>
      </p:sp>
      <p:sp>
        <p:nvSpPr>
          <p:cNvPr id="12"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p>
        </p:txBody>
      </p:sp>
      <p:sp>
        <p:nvSpPr>
          <p:cNvPr id="6" name="Slide Number Placeholder 5"/>
          <p:cNvSpPr>
            <a:spLocks noGrp="1"/>
          </p:cNvSpPr>
          <p:nvPr>
            <p:ph type="sldNum" sz="quarter" idx="4"/>
          </p:nvPr>
        </p:nvSpPr>
        <p:spPr>
          <a:xfrm>
            <a:off x="7418349" y="6356351"/>
            <a:ext cx="1097001" cy="365125"/>
          </a:xfrm>
          <a:prstGeom prst="rect">
            <a:avLst/>
          </a:prstGeom>
        </p:spPr>
        <p:txBody>
          <a:bodyPr vert="horz" lIns="91440" tIns="45720" rIns="91440" bIns="45720" rtlCol="0" anchor="ctr"/>
          <a:lstStyle>
            <a:lvl1pPr algn="r">
              <a:defRPr sz="9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7062332"/>
      </p:ext>
    </p:extLst>
  </p:cSld>
  <p:clrMap bg1="lt1" tx1="dk1" bg2="lt2" tx2="dk2" accent1="accent1" accent2="accent2" accent3="accent3" accent4="accent4" accent5="accent5" accent6="accent6" hlink="hlink" folHlink="folHlink"/>
  <p:sldLayoutIdLst>
    <p:sldLayoutId id="2147483788" r:id="rId1"/>
    <p:sldLayoutId id="2147483799" r:id="rId2"/>
    <p:sldLayoutId id="2147483787" r:id="rId3"/>
    <p:sldLayoutId id="2147483795" r:id="rId4"/>
    <p:sldLayoutId id="2147483711" r:id="rId5"/>
    <p:sldLayoutId id="2147483712" r:id="rId6"/>
    <p:sldLayoutId id="2147483790" r:id="rId7"/>
    <p:sldLayoutId id="2147483789" r:id="rId8"/>
    <p:sldLayoutId id="2147483714" r:id="rId9"/>
    <p:sldLayoutId id="2147483738" r:id="rId10"/>
    <p:sldLayoutId id="2147483739" r:id="rId11"/>
    <p:sldLayoutId id="2147483780" r:id="rId12"/>
    <p:sldLayoutId id="2147483773" r:id="rId13"/>
    <p:sldLayoutId id="2147483800" r:id="rId14"/>
    <p:sldLayoutId id="2147483688" r:id="rId15"/>
    <p:sldLayoutId id="2147483801" r:id="rId16"/>
    <p:sldLayoutId id="2147483802" r:id="rId17"/>
    <p:sldLayoutId id="2147483803" r:id="rId18"/>
    <p:sldLayoutId id="2147483744" r:id="rId19"/>
    <p:sldLayoutId id="2147483793" r:id="rId20"/>
    <p:sldLayoutId id="2147483772" r:id="rId21"/>
    <p:sldLayoutId id="2147483767" r:id="rId22"/>
    <p:sldLayoutId id="2147483769" r:id="rId23"/>
    <p:sldLayoutId id="2147483771" r:id="rId24"/>
    <p:sldLayoutId id="2147483770" r:id="rId25"/>
    <p:sldLayoutId id="2147483732" r:id="rId26"/>
    <p:sldLayoutId id="2147483794" r:id="rId27"/>
    <p:sldLayoutId id="2147483733" r:id="rId28"/>
    <p:sldLayoutId id="2147483747" r:id="rId29"/>
    <p:sldLayoutId id="2147483818" r:id="rId30"/>
    <p:sldLayoutId id="2147483805" r:id="rId31"/>
    <p:sldLayoutId id="2147483806" r:id="rId32"/>
    <p:sldLayoutId id="2147483750" r:id="rId33"/>
    <p:sldLayoutId id="2147483765" r:id="rId34"/>
    <p:sldLayoutId id="2147483781" r:id="rId35"/>
    <p:sldLayoutId id="2147483809" r:id="rId36"/>
    <p:sldLayoutId id="2147483808" r:id="rId37"/>
    <p:sldLayoutId id="2147483807" r:id="rId38"/>
    <p:sldLayoutId id="2147483819" r:id="rId39"/>
    <p:sldLayoutId id="2147483754" r:id="rId40"/>
    <p:sldLayoutId id="2147483755" r:id="rId41"/>
    <p:sldLayoutId id="2147483759" r:id="rId42"/>
    <p:sldLayoutId id="2147483753" r:id="rId43"/>
    <p:sldLayoutId id="2147483763" r:id="rId44"/>
    <p:sldLayoutId id="2147483762" r:id="rId45"/>
    <p:sldLayoutId id="2147483758" r:id="rId46"/>
    <p:sldLayoutId id="2147483756" r:id="rId47"/>
    <p:sldLayoutId id="2147483798" r:id="rId48"/>
    <p:sldLayoutId id="2147483797" r:id="rId49"/>
  </p:sldLayoutIdLst>
  <p:hf sldNum="0" hdr="0" ftr="0" dt="0"/>
  <p:txStyles>
    <p:titleStyle>
      <a:lvl1pPr algn="l" defTabSz="685800" rtl="0" eaLnBrk="1" latinLnBrk="0" hangingPunct="1">
        <a:lnSpc>
          <a:spcPct val="90000"/>
        </a:lnSpc>
        <a:spcBef>
          <a:spcPct val="0"/>
        </a:spcBef>
        <a:buNone/>
        <a:defRPr sz="3300" b="0" i="0" u="none" kern="1200">
          <a:solidFill>
            <a:schemeClr val="tx1"/>
          </a:solidFill>
          <a:latin typeface="+mj-lt"/>
          <a:ea typeface="+mj-ea"/>
          <a:cs typeface="+mj-cs"/>
        </a:defRPr>
      </a:lvl1pPr>
    </p:titleStyle>
    <p:bodyStyle>
      <a:lvl1pPr marL="171450" indent="-171450" algn="l" defTabSz="685800" rtl="0" eaLnBrk="1" latinLnBrk="0" hangingPunct="1">
        <a:lnSpc>
          <a:spcPct val="100000"/>
        </a:lnSpc>
        <a:spcBef>
          <a:spcPts val="750"/>
        </a:spcBef>
        <a:spcAft>
          <a:spcPts val="750"/>
        </a:spcAft>
        <a:buClr>
          <a:schemeClr val="accent1"/>
        </a:buClr>
        <a:buFont typeface="Arial" panose="020B0604020202020204" pitchFamily="34" charset="0"/>
        <a:buChar char="•"/>
        <a:defRPr sz="1875" kern="1200">
          <a:solidFill>
            <a:schemeClr val="tx1"/>
          </a:solidFill>
          <a:latin typeface="+mn-lt"/>
          <a:ea typeface="+mn-ea"/>
          <a:cs typeface="+mn-cs"/>
        </a:defRPr>
      </a:lvl1pPr>
      <a:lvl2pPr marL="5143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575" b="0" i="0" u="none" kern="1200">
          <a:solidFill>
            <a:schemeClr val="tx1"/>
          </a:solidFill>
          <a:latin typeface="+mn-lt"/>
          <a:ea typeface="+mn-ea"/>
          <a:cs typeface="+mn-cs"/>
        </a:defRPr>
      </a:lvl2pPr>
      <a:lvl3pPr marL="8572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275"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275"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275"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mn.gov/admin/data-practices/"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9.xml"/></Relationships>
</file>

<file path=ppt/slides/_rels/slide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hyperlink" Target="https://mn.gov/admin/data-practices/opinions/library/opinions-library.jsp?id=36-267561"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www.mnhs.org/preservation/state-archives"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20.svg"/><Relationship Id="rId4" Type="http://schemas.openxmlformats.org/officeDocument/2006/relationships/image" Target="../media/image19.svg"/></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mn.gov/admin/data-practices/opinions/library/opinions-library.jsp?id=36-267720" TargetMode="External"/><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29.xml"/><Relationship Id="rId1" Type="http://schemas.openxmlformats.org/officeDocument/2006/relationships/slideLayout" Target="../slideLayouts/slideLayout20.xml"/><Relationship Id="rId4" Type="http://schemas.openxmlformats.org/officeDocument/2006/relationships/image" Target="../media/image28.sv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9.xml"/></Relationships>
</file>

<file path=ppt/slides/_rels/slide4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hyperlink" Target="https://www.auditor.leg.state.mn.us/sreview/reporting-guide.htm" TargetMode="External"/><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9.xml"/></Relationships>
</file>

<file path=ppt/slides/_rels/slide6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4.xml"/><Relationship Id="rId1" Type="http://schemas.openxmlformats.org/officeDocument/2006/relationships/slideLayout" Target="../slideLayouts/slideLayout49.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hyperlink" Target="https://mn.gov/admin/data-practices/data/rules/policies/" TargetMode="External"/><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hyperlink" Target="mailto:info.dpo@state.mn.us" TargetMode="External"/><Relationship Id="rId2" Type="http://schemas.openxmlformats.org/officeDocument/2006/relationships/notesSlide" Target="../notesSlides/notesSlide57.xml"/><Relationship Id="rId1" Type="http://schemas.openxmlformats.org/officeDocument/2006/relationships/slideLayout" Target="../slideLayouts/slideLayout49.xml"/><Relationship Id="rId4" Type="http://schemas.openxmlformats.org/officeDocument/2006/relationships/hyperlink" Target="https://mn.gov/admin/data-practi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a:bodyPr>
          <a:lstStyle/>
          <a:p>
            <a:r>
              <a:rPr lang="en-US" sz="3200" dirty="0"/>
              <a:t>Introduction to Data Practices</a:t>
            </a:r>
          </a:p>
        </p:txBody>
      </p:sp>
      <p:sp>
        <p:nvSpPr>
          <p:cNvPr id="5" name="Text Placeholder 4"/>
          <p:cNvSpPr>
            <a:spLocks noGrp="1"/>
          </p:cNvSpPr>
          <p:nvPr>
            <p:ph type="body" sz="quarter" idx="14"/>
          </p:nvPr>
        </p:nvSpPr>
        <p:spPr/>
        <p:txBody>
          <a:bodyPr>
            <a:normAutofit lnSpcReduction="10000"/>
          </a:bodyPr>
          <a:lstStyle/>
          <a:p>
            <a:r>
              <a:rPr lang="en-US" sz="2800" dirty="0"/>
              <a:t>Data Practices Office</a:t>
            </a:r>
          </a:p>
          <a:p>
            <a:r>
              <a:rPr lang="en-US" sz="2200" dirty="0"/>
              <a:t>September 2026</a:t>
            </a:r>
          </a:p>
        </p:txBody>
      </p:sp>
    </p:spTree>
    <p:extLst>
      <p:ext uri="{BB962C8B-B14F-4D97-AF65-F5344CB8AC3E}">
        <p14:creationId xmlns:p14="http://schemas.microsoft.com/office/powerpoint/2010/main" val="4178057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1879A-D938-4EC4-9AB6-4D42D7F7B347}"/>
              </a:ext>
            </a:extLst>
          </p:cNvPr>
          <p:cNvSpPr>
            <a:spLocks noGrp="1"/>
          </p:cNvSpPr>
          <p:nvPr>
            <p:ph type="title"/>
          </p:nvPr>
        </p:nvSpPr>
        <p:spPr>
          <a:xfrm>
            <a:off x="628650" y="152400"/>
            <a:ext cx="7886700" cy="914400"/>
          </a:xfrm>
        </p:spPr>
        <p:txBody>
          <a:bodyPr anchor="ctr">
            <a:normAutofit/>
          </a:bodyPr>
          <a:lstStyle/>
          <a:p>
            <a:pPr algn="l"/>
            <a:r>
              <a:rPr lang="en-US" sz="3600" dirty="0" err="1"/>
              <a:t>WebEx</a:t>
            </a:r>
            <a:r>
              <a:rPr lang="en-US" sz="3600" dirty="0"/>
              <a:t> Walkthrough</a:t>
            </a:r>
          </a:p>
        </p:txBody>
      </p:sp>
      <p:graphicFrame>
        <p:nvGraphicFramePr>
          <p:cNvPr id="6" name="Content Placeholder 3" descr="A muted speaker icon, camera sicon, chatbox inco, and an icon of three people at a table.">
            <a:extLst>
              <a:ext uri="{FF2B5EF4-FFF2-40B4-BE49-F238E27FC236}">
                <a16:creationId xmlns:a16="http://schemas.microsoft.com/office/drawing/2014/main" id="{5F579555-1802-AEEC-0912-D11CF285BAB5}"/>
              </a:ext>
            </a:extLst>
          </p:cNvPr>
          <p:cNvGraphicFramePr>
            <a:graphicFrameLocks noGrp="1"/>
          </p:cNvGraphicFramePr>
          <p:nvPr>
            <p:ph type="tbl" sz="quarter" idx="13"/>
            <p:extLst>
              <p:ext uri="{D42A27DB-BD31-4B8C-83A1-F6EECF244321}">
                <p14:modId xmlns:p14="http://schemas.microsoft.com/office/powerpoint/2010/main" val="1668217421"/>
              </p:ext>
            </p:extLst>
          </p:nvPr>
        </p:nvGraphicFramePr>
        <p:xfrm>
          <a:off x="195943" y="1480233"/>
          <a:ext cx="8752114" cy="47318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24654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E77D3F-B4DF-4495-B2A9-3A5FED643A1E}"/>
              </a:ext>
            </a:extLst>
          </p:cNvPr>
          <p:cNvSpPr>
            <a:spLocks noGrp="1"/>
          </p:cNvSpPr>
          <p:nvPr>
            <p:ph type="title"/>
          </p:nvPr>
        </p:nvSpPr>
        <p:spPr>
          <a:xfrm>
            <a:off x="628650" y="152400"/>
            <a:ext cx="7886700" cy="914400"/>
          </a:xfrm>
        </p:spPr>
        <p:txBody>
          <a:bodyPr anchor="ctr">
            <a:normAutofit/>
          </a:bodyPr>
          <a:lstStyle/>
          <a:p>
            <a:pPr algn="l"/>
            <a:r>
              <a:rPr lang="en-US" sz="3600" dirty="0"/>
              <a:t>Introductions</a:t>
            </a:r>
          </a:p>
        </p:txBody>
      </p:sp>
      <p:sp>
        <p:nvSpPr>
          <p:cNvPr id="5" name="Content Placeholder 4">
            <a:extLst>
              <a:ext uri="{FF2B5EF4-FFF2-40B4-BE49-F238E27FC236}">
                <a16:creationId xmlns:a16="http://schemas.microsoft.com/office/drawing/2014/main" id="{25F9E763-2639-433A-B423-EEEC99CE03EA}"/>
              </a:ext>
            </a:extLst>
          </p:cNvPr>
          <p:cNvSpPr>
            <a:spLocks noGrp="1"/>
          </p:cNvSpPr>
          <p:nvPr>
            <p:ph sz="half" idx="1"/>
          </p:nvPr>
        </p:nvSpPr>
        <p:spPr>
          <a:xfrm>
            <a:off x="628650" y="1594625"/>
            <a:ext cx="3886200" cy="4582339"/>
          </a:xfrm>
        </p:spPr>
        <p:txBody>
          <a:bodyPr>
            <a:normAutofit/>
          </a:bodyPr>
          <a:lstStyle/>
          <a:p>
            <a:pPr marL="0" indent="0">
              <a:buNone/>
            </a:pPr>
            <a:r>
              <a:rPr lang="en-US" sz="2400" dirty="0"/>
              <a:t>Please introduce yourself:</a:t>
            </a:r>
          </a:p>
          <a:p>
            <a:r>
              <a:rPr lang="en-US" sz="2400" dirty="0"/>
              <a:t>Your name</a:t>
            </a:r>
          </a:p>
          <a:p>
            <a:r>
              <a:rPr lang="en-US" sz="2400" dirty="0"/>
              <a:t>Your entity</a:t>
            </a:r>
          </a:p>
          <a:p>
            <a:r>
              <a:rPr lang="en-US" sz="2400" dirty="0"/>
              <a:t>Your data practices role</a:t>
            </a:r>
          </a:p>
          <a:p>
            <a:r>
              <a:rPr lang="en-US" sz="2400" dirty="0"/>
              <a:t>Any burning questions you would like to discuss this morning. </a:t>
            </a:r>
          </a:p>
        </p:txBody>
      </p:sp>
      <p:pic>
        <p:nvPicPr>
          <p:cNvPr id="3" name="Graphic 2" descr="Online meeting with solid fill">
            <a:extLst>
              <a:ext uri="{FF2B5EF4-FFF2-40B4-BE49-F238E27FC236}">
                <a16:creationId xmlns:a16="http://schemas.microsoft.com/office/drawing/2014/main" id="{6A425FE9-386C-3C72-96FA-6C244D4ED4E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29150" y="1942694"/>
            <a:ext cx="3886200" cy="3886200"/>
          </a:xfrm>
          <a:prstGeom prst="rect">
            <a:avLst/>
          </a:prstGeom>
        </p:spPr>
      </p:pic>
    </p:spTree>
    <p:extLst>
      <p:ext uri="{BB962C8B-B14F-4D97-AF65-F5344CB8AC3E}">
        <p14:creationId xmlns:p14="http://schemas.microsoft.com/office/powerpoint/2010/main" val="1288805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628650" y="152400"/>
            <a:ext cx="7886700" cy="914400"/>
          </a:xfrm>
        </p:spPr>
        <p:txBody>
          <a:bodyPr anchor="ctr">
            <a:normAutofit/>
          </a:bodyPr>
          <a:lstStyle/>
          <a:p>
            <a:pPr algn="l"/>
            <a:r>
              <a:rPr lang="en-US" sz="3600" dirty="0"/>
              <a:t>Who we are and what we do</a:t>
            </a:r>
          </a:p>
        </p:txBody>
      </p:sp>
      <p:sp>
        <p:nvSpPr>
          <p:cNvPr id="7" name="Content Placeholder 2"/>
          <p:cNvSpPr>
            <a:spLocks noGrp="1"/>
          </p:cNvSpPr>
          <p:nvPr>
            <p:ph sz="half" idx="1"/>
          </p:nvPr>
        </p:nvSpPr>
        <p:spPr>
          <a:xfrm>
            <a:off x="431800" y="1594625"/>
            <a:ext cx="4457700" cy="4582339"/>
          </a:xfrm>
        </p:spPr>
        <p:txBody>
          <a:bodyPr>
            <a:normAutofit fontScale="92500" lnSpcReduction="20000"/>
          </a:bodyPr>
          <a:lstStyle/>
          <a:p>
            <a:pPr marL="0" indent="0">
              <a:buClr>
                <a:srgbClr val="0054A6"/>
              </a:buClr>
              <a:buNone/>
            </a:pPr>
            <a:r>
              <a:rPr lang="en-US" sz="2400" b="1" dirty="0"/>
              <a:t>Data Practices Office</a:t>
            </a:r>
          </a:p>
          <a:p>
            <a:pPr lvl="1">
              <a:buClr>
                <a:srgbClr val="0054A6"/>
              </a:buClr>
            </a:pPr>
            <a:r>
              <a:rPr lang="en-US" sz="2400" dirty="0"/>
              <a:t>Informal advice/technical assistance</a:t>
            </a:r>
          </a:p>
          <a:p>
            <a:pPr lvl="1">
              <a:buClr>
                <a:srgbClr val="0054A6"/>
              </a:buClr>
            </a:pPr>
            <a:r>
              <a:rPr lang="en-US" sz="2400" dirty="0"/>
              <a:t>Commissioner of Administration advisory opinions and other statutory duties</a:t>
            </a:r>
          </a:p>
          <a:p>
            <a:pPr lvl="1">
              <a:buClr>
                <a:srgbClr val="0054A6"/>
              </a:buClr>
            </a:pPr>
            <a:r>
              <a:rPr lang="en-US" sz="2400" dirty="0"/>
              <a:t>Website and informational materials: </a:t>
            </a:r>
            <a:r>
              <a:rPr lang="en-US" sz="2400" dirty="0">
                <a:hlinkClick r:id="rId3"/>
              </a:rPr>
              <a:t>https://mn.gov/admin/data-practices/</a:t>
            </a:r>
            <a:r>
              <a:rPr lang="en-US" sz="2400" dirty="0"/>
              <a:t> </a:t>
            </a:r>
          </a:p>
          <a:p>
            <a:pPr lvl="1">
              <a:buClr>
                <a:srgbClr val="0054A6"/>
              </a:buClr>
            </a:pPr>
            <a:r>
              <a:rPr lang="en-US" sz="2400" dirty="0"/>
              <a:t>Listserv and newsletters</a:t>
            </a:r>
          </a:p>
          <a:p>
            <a:pPr lvl="1">
              <a:buClr>
                <a:srgbClr val="0054A6"/>
              </a:buClr>
            </a:pPr>
            <a:r>
              <a:rPr lang="en-US" sz="2400" dirty="0"/>
              <a:t>Legislative assistance</a:t>
            </a:r>
          </a:p>
          <a:p>
            <a:pPr lvl="1">
              <a:buClr>
                <a:srgbClr val="0054A6"/>
              </a:buClr>
            </a:pPr>
            <a:r>
              <a:rPr lang="en-US" sz="2400" dirty="0"/>
              <a:t>Training</a:t>
            </a:r>
          </a:p>
        </p:txBody>
      </p:sp>
      <p:pic>
        <p:nvPicPr>
          <p:cNvPr id="5" name="Picture 4" descr="picture of website&#10;"/>
          <p:cNvPicPr>
            <a:picLocks noChangeAspect="1"/>
          </p:cNvPicPr>
          <p:nvPr/>
        </p:nvPicPr>
        <p:blipFill>
          <a:blip r:embed="rId4"/>
          <a:stretch>
            <a:fillRect/>
          </a:stretch>
        </p:blipFill>
        <p:spPr>
          <a:xfrm>
            <a:off x="5022850" y="2666499"/>
            <a:ext cx="3886200" cy="2438590"/>
          </a:xfrm>
          <a:prstGeom prst="rect">
            <a:avLst/>
          </a:prstGeom>
          <a:noFill/>
        </p:spPr>
      </p:pic>
    </p:spTree>
    <p:extLst>
      <p:ext uri="{BB962C8B-B14F-4D97-AF65-F5344CB8AC3E}">
        <p14:creationId xmlns:p14="http://schemas.microsoft.com/office/powerpoint/2010/main" val="2507084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1"/>
            <a:ext cx="9144000" cy="1209675"/>
          </a:xfrm>
        </p:spPr>
        <p:txBody>
          <a:bodyPr>
            <a:normAutofit/>
          </a:bodyPr>
          <a:lstStyle/>
          <a:p>
            <a:pPr algn="l"/>
            <a:r>
              <a:rPr lang="en-US" sz="3600" dirty="0"/>
              <a:t>	Agenda</a:t>
            </a:r>
          </a:p>
        </p:txBody>
      </p:sp>
      <p:graphicFrame>
        <p:nvGraphicFramePr>
          <p:cNvPr id="6" name="Table 4">
            <a:extLst>
              <a:ext uri="{FF2B5EF4-FFF2-40B4-BE49-F238E27FC236}">
                <a16:creationId xmlns:a16="http://schemas.microsoft.com/office/drawing/2014/main" id="{12AEC22B-E10B-4A65-807A-D0E8181BE813}"/>
              </a:ext>
            </a:extLst>
          </p:cNvPr>
          <p:cNvGraphicFramePr>
            <a:graphicFrameLocks/>
          </p:cNvGraphicFramePr>
          <p:nvPr>
            <p:extLst>
              <p:ext uri="{D42A27DB-BD31-4B8C-83A1-F6EECF244321}">
                <p14:modId xmlns:p14="http://schemas.microsoft.com/office/powerpoint/2010/main" val="1371060929"/>
              </p:ext>
            </p:extLst>
          </p:nvPr>
        </p:nvGraphicFramePr>
        <p:xfrm>
          <a:off x="614363" y="2004060"/>
          <a:ext cx="7900987" cy="4361336"/>
        </p:xfrm>
        <a:graphic>
          <a:graphicData uri="http://schemas.openxmlformats.org/drawingml/2006/table">
            <a:tbl>
              <a:tblPr firstRow="1" bandRow="1">
                <a:tableStyleId>{5C22544A-7EE6-4342-B048-85BDC9FD1C3A}</a:tableStyleId>
              </a:tblPr>
              <a:tblGrid>
                <a:gridCol w="1188011">
                  <a:extLst>
                    <a:ext uri="{9D8B030D-6E8A-4147-A177-3AD203B41FA5}">
                      <a16:colId xmlns:a16="http://schemas.microsoft.com/office/drawing/2014/main" val="2963052950"/>
                    </a:ext>
                  </a:extLst>
                </a:gridCol>
                <a:gridCol w="6712976">
                  <a:extLst>
                    <a:ext uri="{9D8B030D-6E8A-4147-A177-3AD203B41FA5}">
                      <a16:colId xmlns:a16="http://schemas.microsoft.com/office/drawing/2014/main" val="2409329787"/>
                    </a:ext>
                  </a:extLst>
                </a:gridCol>
              </a:tblGrid>
              <a:tr h="398936">
                <a:tc>
                  <a:txBody>
                    <a:bodyPr/>
                    <a:lstStyle/>
                    <a:p>
                      <a:r>
                        <a:rPr lang="en-US" sz="2000" dirty="0"/>
                        <a:t>Time</a:t>
                      </a:r>
                    </a:p>
                  </a:txBody>
                  <a:tcPr/>
                </a:tc>
                <a:tc>
                  <a:txBody>
                    <a:bodyPr/>
                    <a:lstStyle/>
                    <a:p>
                      <a:r>
                        <a:rPr lang="en-US" sz="2000" dirty="0"/>
                        <a:t>Topic</a:t>
                      </a:r>
                    </a:p>
                  </a:txBody>
                  <a:tcPr/>
                </a:tc>
                <a:extLst>
                  <a:ext uri="{0D108BD9-81ED-4DB2-BD59-A6C34878D82A}">
                    <a16:rowId xmlns:a16="http://schemas.microsoft.com/office/drawing/2014/main" val="394160965"/>
                  </a:ext>
                </a:extLst>
              </a:tr>
              <a:tr h="387450">
                <a:tc>
                  <a:txBody>
                    <a:bodyPr/>
                    <a:lstStyle/>
                    <a:p>
                      <a:r>
                        <a:rPr lang="en-US" sz="2000" dirty="0"/>
                        <a:t>8:30</a:t>
                      </a:r>
                    </a:p>
                  </a:txBody>
                  <a:tcPr/>
                </a:tc>
                <a:tc>
                  <a:txBody>
                    <a:bodyPr/>
                    <a:lstStyle/>
                    <a:p>
                      <a:r>
                        <a:rPr lang="en-US" sz="2000" dirty="0"/>
                        <a:t>Welcome and introductions</a:t>
                      </a:r>
                    </a:p>
                  </a:txBody>
                  <a:tcPr/>
                </a:tc>
                <a:extLst>
                  <a:ext uri="{0D108BD9-81ED-4DB2-BD59-A6C34878D82A}">
                    <a16:rowId xmlns:a16="http://schemas.microsoft.com/office/drawing/2014/main" val="3168445052"/>
                  </a:ext>
                </a:extLst>
              </a:tr>
              <a:tr h="387450">
                <a:tc>
                  <a:txBody>
                    <a:bodyPr/>
                    <a:lstStyle/>
                    <a:p>
                      <a:r>
                        <a:rPr lang="en-US" sz="2000" dirty="0"/>
                        <a:t>8:45</a:t>
                      </a:r>
                    </a:p>
                  </a:txBody>
                  <a:tcPr/>
                </a:tc>
                <a:tc>
                  <a:txBody>
                    <a:bodyPr/>
                    <a:lstStyle/>
                    <a:p>
                      <a:r>
                        <a:rPr lang="en-US" sz="2000" dirty="0"/>
                        <a:t>Data Practices Act Overview</a:t>
                      </a:r>
                    </a:p>
                  </a:txBody>
                  <a:tcPr/>
                </a:tc>
                <a:extLst>
                  <a:ext uri="{0D108BD9-81ED-4DB2-BD59-A6C34878D82A}">
                    <a16:rowId xmlns:a16="http://schemas.microsoft.com/office/drawing/2014/main" val="303628113"/>
                  </a:ext>
                </a:extLst>
              </a:tr>
              <a:tr h="387450">
                <a:tc>
                  <a:txBody>
                    <a:bodyPr/>
                    <a:lstStyle/>
                    <a:p>
                      <a:r>
                        <a:rPr lang="en-US" sz="2000" dirty="0"/>
                        <a:t>10:00</a:t>
                      </a:r>
                    </a:p>
                  </a:txBody>
                  <a:tcPr/>
                </a:tc>
                <a:tc>
                  <a:txBody>
                    <a:bodyPr/>
                    <a:lstStyle/>
                    <a:p>
                      <a:r>
                        <a:rPr lang="en-US" sz="2000" dirty="0"/>
                        <a:t>Break</a:t>
                      </a:r>
                    </a:p>
                  </a:txBody>
                  <a:tcPr/>
                </a:tc>
                <a:extLst>
                  <a:ext uri="{0D108BD9-81ED-4DB2-BD59-A6C34878D82A}">
                    <a16:rowId xmlns:a16="http://schemas.microsoft.com/office/drawing/2014/main" val="1346477090"/>
                  </a:ext>
                </a:extLst>
              </a:tr>
              <a:tr h="387450">
                <a:tc>
                  <a:txBody>
                    <a:bodyPr/>
                    <a:lstStyle/>
                    <a:p>
                      <a:r>
                        <a:rPr lang="en-US" sz="2000" dirty="0"/>
                        <a:t>10:10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t>Data Practices Act scenario #1</a:t>
                      </a:r>
                    </a:p>
                  </a:txBody>
                  <a:tcPr/>
                </a:tc>
                <a:extLst>
                  <a:ext uri="{0D108BD9-81ED-4DB2-BD59-A6C34878D82A}">
                    <a16:rowId xmlns:a16="http://schemas.microsoft.com/office/drawing/2014/main" val="4228482185"/>
                  </a:ext>
                </a:extLst>
              </a:tr>
              <a:tr h="387450">
                <a:tc>
                  <a:txBody>
                    <a:bodyPr/>
                    <a:lstStyle/>
                    <a:p>
                      <a:r>
                        <a:rPr lang="en-US" sz="2000" dirty="0"/>
                        <a:t>10:40</a:t>
                      </a:r>
                    </a:p>
                  </a:txBody>
                  <a:tcPr/>
                </a:tc>
                <a:tc>
                  <a:txBody>
                    <a:bodyPr/>
                    <a:lstStyle/>
                    <a:p>
                      <a:r>
                        <a:rPr lang="en-US" sz="2000" dirty="0"/>
                        <a:t>Continue Data Practices Act Overview</a:t>
                      </a:r>
                    </a:p>
                  </a:txBody>
                  <a:tcPr/>
                </a:tc>
                <a:extLst>
                  <a:ext uri="{0D108BD9-81ED-4DB2-BD59-A6C34878D82A}">
                    <a16:rowId xmlns:a16="http://schemas.microsoft.com/office/drawing/2014/main" val="2478447255"/>
                  </a:ext>
                </a:extLst>
              </a:tr>
              <a:tr h="387450">
                <a:tc>
                  <a:txBody>
                    <a:bodyPr/>
                    <a:lstStyle/>
                    <a:p>
                      <a:r>
                        <a:rPr lang="en-US" sz="2000" dirty="0"/>
                        <a:t>11:00</a:t>
                      </a:r>
                    </a:p>
                  </a:txBody>
                  <a:tcPr/>
                </a:tc>
                <a:tc>
                  <a:txBody>
                    <a:bodyPr/>
                    <a:lstStyle/>
                    <a:p>
                      <a:r>
                        <a:rPr lang="en-US" sz="2000" dirty="0"/>
                        <a:t>Break</a:t>
                      </a:r>
                    </a:p>
                  </a:txBody>
                  <a:tcPr/>
                </a:tc>
                <a:extLst>
                  <a:ext uri="{0D108BD9-81ED-4DB2-BD59-A6C34878D82A}">
                    <a16:rowId xmlns:a16="http://schemas.microsoft.com/office/drawing/2014/main" val="2242407506"/>
                  </a:ext>
                </a:extLst>
              </a:tr>
              <a:tr h="387450">
                <a:tc>
                  <a:txBody>
                    <a:bodyPr/>
                    <a:lstStyle/>
                    <a:p>
                      <a:r>
                        <a:rPr lang="en-US" sz="2000" dirty="0"/>
                        <a:t>11:10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t>Data Practices Act scenario #2</a:t>
                      </a:r>
                    </a:p>
                  </a:txBody>
                  <a:tcPr/>
                </a:tc>
                <a:extLst>
                  <a:ext uri="{0D108BD9-81ED-4DB2-BD59-A6C34878D82A}">
                    <a16:rowId xmlns:a16="http://schemas.microsoft.com/office/drawing/2014/main" val="878463042"/>
                  </a:ext>
                </a:extLst>
              </a:tr>
              <a:tr h="387450">
                <a:tc>
                  <a:txBody>
                    <a:bodyPr/>
                    <a:lstStyle/>
                    <a:p>
                      <a:r>
                        <a:rPr lang="en-US" sz="2000" dirty="0"/>
                        <a:t>11:40</a:t>
                      </a:r>
                    </a:p>
                  </a:txBody>
                  <a:tcPr/>
                </a:tc>
                <a:tc>
                  <a:txBody>
                    <a:bodyPr/>
                    <a:lstStyle/>
                    <a:p>
                      <a:r>
                        <a:rPr lang="en-US" sz="2000" dirty="0"/>
                        <a:t>Developing Policies</a:t>
                      </a:r>
                    </a:p>
                  </a:txBody>
                  <a:tcPr/>
                </a:tc>
                <a:extLst>
                  <a:ext uri="{0D108BD9-81ED-4DB2-BD59-A6C34878D82A}">
                    <a16:rowId xmlns:a16="http://schemas.microsoft.com/office/drawing/2014/main" val="2233743303"/>
                  </a:ext>
                </a:extLst>
              </a:tr>
              <a:tr h="387450">
                <a:tc>
                  <a:txBody>
                    <a:bodyPr/>
                    <a:lstStyle/>
                    <a:p>
                      <a:r>
                        <a:rPr lang="en-US" sz="2000" dirty="0"/>
                        <a:t>11:55</a:t>
                      </a:r>
                    </a:p>
                  </a:txBody>
                  <a:tcPr/>
                </a:tc>
                <a:tc>
                  <a:txBody>
                    <a:bodyPr/>
                    <a:lstStyle/>
                    <a:p>
                      <a:r>
                        <a:rPr lang="en-US" sz="2000" dirty="0"/>
                        <a:t>Final questions and complete evaluations</a:t>
                      </a:r>
                    </a:p>
                  </a:txBody>
                  <a:tcPr/>
                </a:tc>
                <a:extLst>
                  <a:ext uri="{0D108BD9-81ED-4DB2-BD59-A6C34878D82A}">
                    <a16:rowId xmlns:a16="http://schemas.microsoft.com/office/drawing/2014/main" val="1065004933"/>
                  </a:ext>
                </a:extLst>
              </a:tr>
              <a:tr h="387450">
                <a:tc>
                  <a:txBody>
                    <a:bodyPr/>
                    <a:lstStyle/>
                    <a:p>
                      <a:r>
                        <a:rPr lang="en-US" sz="2000" dirty="0"/>
                        <a:t>12:00</a:t>
                      </a:r>
                    </a:p>
                  </a:txBody>
                  <a:tcPr/>
                </a:tc>
                <a:tc>
                  <a:txBody>
                    <a:bodyPr/>
                    <a:lstStyle/>
                    <a:p>
                      <a:r>
                        <a:rPr lang="en-US" sz="2000" dirty="0"/>
                        <a:t>Workshop complete</a:t>
                      </a:r>
                    </a:p>
                  </a:txBody>
                  <a:tcPr/>
                </a:tc>
                <a:extLst>
                  <a:ext uri="{0D108BD9-81ED-4DB2-BD59-A6C34878D82A}">
                    <a16:rowId xmlns:a16="http://schemas.microsoft.com/office/drawing/2014/main" val="2043898771"/>
                  </a:ext>
                </a:extLst>
              </a:tr>
            </a:tbl>
          </a:graphicData>
        </a:graphic>
      </p:graphicFrame>
    </p:spTree>
    <p:extLst>
      <p:ext uri="{BB962C8B-B14F-4D97-AF65-F5344CB8AC3E}">
        <p14:creationId xmlns:p14="http://schemas.microsoft.com/office/powerpoint/2010/main" val="2124700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0"/>
            <a:ext cx="9144000" cy="1238250"/>
          </a:xfrm>
        </p:spPr>
        <p:txBody>
          <a:bodyPr>
            <a:normAutofit/>
          </a:bodyPr>
          <a:lstStyle/>
          <a:p>
            <a:pPr algn="l"/>
            <a:r>
              <a:rPr lang="en-US" sz="3600" dirty="0"/>
              <a:t>	Today’s Objectives</a:t>
            </a:r>
          </a:p>
        </p:txBody>
      </p:sp>
      <p:sp>
        <p:nvSpPr>
          <p:cNvPr id="4" name="Content Placeholder 2">
            <a:extLst>
              <a:ext uri="{FF2B5EF4-FFF2-40B4-BE49-F238E27FC236}">
                <a16:creationId xmlns:a16="http://schemas.microsoft.com/office/drawing/2014/main" id="{64047DAF-F8E0-4883-9680-BFF9660C4961}"/>
              </a:ext>
            </a:extLst>
          </p:cNvPr>
          <p:cNvSpPr txBox="1">
            <a:spLocks/>
          </p:cNvSpPr>
          <p:nvPr/>
        </p:nvSpPr>
        <p:spPr>
          <a:xfrm>
            <a:off x="628650" y="1825624"/>
            <a:ext cx="7886700" cy="4831207"/>
          </a:xfrm>
          <a:prstGeom prst="rect">
            <a:avLst/>
          </a:prstGeom>
        </p:spPr>
        <p:txBody>
          <a:bodyPr vert="horz" lIns="91440" tIns="45720" rIns="91440" bIns="45720" rtlCol="0">
            <a:normAutofit/>
          </a:bodyPr>
          <a:lstStyle>
            <a:lvl1pPr marL="171450" indent="-171450" algn="l" defTabSz="685800" rtl="0" eaLnBrk="1" latinLnBrk="0" hangingPunct="1">
              <a:lnSpc>
                <a:spcPct val="100000"/>
              </a:lnSpc>
              <a:spcBef>
                <a:spcPts val="750"/>
              </a:spcBef>
              <a:spcAft>
                <a:spcPts val="750"/>
              </a:spcAft>
              <a:buClr>
                <a:schemeClr val="accent1"/>
              </a:buClr>
              <a:buFont typeface="Arial" panose="020B0604020202020204" pitchFamily="34" charset="0"/>
              <a:buChar char="•"/>
              <a:defRPr sz="1875" kern="1200">
                <a:solidFill>
                  <a:schemeClr val="tx1"/>
                </a:solidFill>
                <a:latin typeface="+mn-lt"/>
                <a:ea typeface="+mn-ea"/>
                <a:cs typeface="+mn-cs"/>
              </a:defRPr>
            </a:lvl1pPr>
            <a:lvl2pPr marL="5143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575" b="0" i="0" u="none" kern="1200">
                <a:solidFill>
                  <a:schemeClr val="tx1"/>
                </a:solidFill>
                <a:latin typeface="+mn-lt"/>
                <a:ea typeface="+mn-ea"/>
                <a:cs typeface="+mn-cs"/>
              </a:defRPr>
            </a:lvl2pPr>
            <a:lvl3pPr marL="8572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275"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275"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275"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Clr>
                <a:srgbClr val="0054A6"/>
              </a:buClr>
            </a:pPr>
            <a:r>
              <a:rPr lang="en-US" sz="2800" dirty="0"/>
              <a:t>Identify the broad requirements of the Minnesota Government Data Practices Act</a:t>
            </a:r>
            <a:endParaRPr lang="en-US" sz="2500" dirty="0"/>
          </a:p>
          <a:p>
            <a:pPr>
              <a:buClr>
                <a:srgbClr val="0054A6"/>
              </a:buClr>
            </a:pPr>
            <a:r>
              <a:rPr lang="en-US" sz="2800" dirty="0"/>
              <a:t>Understand general responsibilities under the Data Practices Act </a:t>
            </a:r>
          </a:p>
          <a:p>
            <a:pPr lvl="1">
              <a:buClr>
                <a:srgbClr val="0054A6"/>
              </a:buClr>
              <a:buFont typeface="Wingdings" panose="05000000000000000000" pitchFamily="2" charset="2"/>
              <a:buChar char="§"/>
            </a:pPr>
            <a:r>
              <a:rPr lang="en-US" sz="2200" dirty="0"/>
              <a:t>Maintaining government data</a:t>
            </a:r>
          </a:p>
          <a:p>
            <a:pPr lvl="1">
              <a:buClr>
                <a:srgbClr val="0054A6"/>
              </a:buClr>
              <a:buFont typeface="Wingdings" panose="05000000000000000000" pitchFamily="2" charset="2"/>
              <a:buChar char="§"/>
            </a:pPr>
            <a:r>
              <a:rPr lang="en-US" sz="2200" dirty="0"/>
              <a:t>Responding to data requests</a:t>
            </a:r>
          </a:p>
          <a:p>
            <a:pPr lvl="1">
              <a:buClr>
                <a:srgbClr val="0054A6"/>
              </a:buClr>
              <a:buFont typeface="Wingdings" panose="05000000000000000000" pitchFamily="2" charset="2"/>
              <a:buChar char="§"/>
            </a:pPr>
            <a:r>
              <a:rPr lang="en-US" sz="2200" dirty="0"/>
              <a:t>Identifying employees with data practices responsibilities</a:t>
            </a:r>
          </a:p>
          <a:p>
            <a:pPr>
              <a:buClr>
                <a:srgbClr val="0054A6"/>
              </a:buClr>
            </a:pPr>
            <a:r>
              <a:rPr lang="en-US" sz="2800" dirty="0"/>
              <a:t>Apply Data Practices Act requirements in different situations</a:t>
            </a:r>
          </a:p>
          <a:p>
            <a:pPr>
              <a:buClr>
                <a:srgbClr val="0054A6"/>
              </a:buClr>
            </a:pPr>
            <a:endParaRPr lang="en-US" sz="2800" dirty="0"/>
          </a:p>
          <a:p>
            <a:pPr lvl="1">
              <a:buClr>
                <a:srgbClr val="0054A6"/>
              </a:buClr>
            </a:pPr>
            <a:endParaRPr lang="en-US" sz="3300" dirty="0"/>
          </a:p>
        </p:txBody>
      </p:sp>
    </p:spTree>
    <p:extLst>
      <p:ext uri="{BB962C8B-B14F-4D97-AF65-F5344CB8AC3E}">
        <p14:creationId xmlns:p14="http://schemas.microsoft.com/office/powerpoint/2010/main" val="3698827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6"/>
          <p:cNvSpPr>
            <a:spLocks noGrp="1"/>
          </p:cNvSpPr>
          <p:nvPr>
            <p:ph type="title"/>
          </p:nvPr>
        </p:nvSpPr>
        <p:spPr bwMode="ltGray">
          <a:xfrm>
            <a:off x="0" y="2095785"/>
            <a:ext cx="9144000" cy="1299950"/>
          </a:xfrm>
        </p:spPr>
        <p:txBody>
          <a:bodyPr/>
          <a:lstStyle/>
          <a:p>
            <a:r>
              <a:rPr lang="en-US" sz="4400" dirty="0"/>
              <a:t>Data Practices Act Overview</a:t>
            </a:r>
            <a:endParaRPr lang="en-US" sz="3600" dirty="0"/>
          </a:p>
        </p:txBody>
      </p:sp>
    </p:spTree>
    <p:extLst>
      <p:ext uri="{BB962C8B-B14F-4D97-AF65-F5344CB8AC3E}">
        <p14:creationId xmlns:p14="http://schemas.microsoft.com/office/powerpoint/2010/main" val="1397994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152400" y="152400"/>
            <a:ext cx="8763000" cy="914400"/>
          </a:xfrm>
        </p:spPr>
        <p:txBody>
          <a:bodyPr>
            <a:normAutofit/>
          </a:bodyPr>
          <a:lstStyle/>
          <a:p>
            <a:pPr algn="l"/>
            <a:r>
              <a:rPr lang="en-US" sz="3600" dirty="0"/>
              <a:t>	Data practices policy</a:t>
            </a:r>
          </a:p>
        </p:txBody>
      </p:sp>
      <p:sp>
        <p:nvSpPr>
          <p:cNvPr id="3" name="Content Placeholder 2"/>
          <p:cNvSpPr>
            <a:spLocks noGrp="1"/>
          </p:cNvSpPr>
          <p:nvPr>
            <p:ph idx="1"/>
          </p:nvPr>
        </p:nvSpPr>
        <p:spPr>
          <a:xfrm>
            <a:off x="628650" y="1752600"/>
            <a:ext cx="7886700" cy="4351338"/>
          </a:xfrm>
        </p:spPr>
        <p:txBody>
          <a:bodyPr/>
          <a:lstStyle/>
          <a:p>
            <a:pPr marL="0" lvl="0" indent="0" defTabSz="914400">
              <a:spcBef>
                <a:spcPct val="20000"/>
              </a:spcBef>
              <a:spcAft>
                <a:spcPts val="0"/>
              </a:spcAft>
              <a:buClr>
                <a:srgbClr val="0054A6"/>
              </a:buClr>
              <a:buNone/>
            </a:pPr>
            <a:r>
              <a:rPr lang="en-US" sz="3200" dirty="0">
                <a:solidFill>
                  <a:schemeClr val="accent1"/>
                </a:solidFill>
              </a:rPr>
              <a:t>Maintain proper balance</a:t>
            </a:r>
          </a:p>
          <a:p>
            <a:pPr marL="742950" lvl="1" indent="-285750" defTabSz="914400">
              <a:spcBef>
                <a:spcPct val="20000"/>
              </a:spcBef>
              <a:spcAft>
                <a:spcPts val="0"/>
              </a:spcAft>
              <a:buClr>
                <a:srgbClr val="0054A6"/>
              </a:buClr>
              <a:buSzPct val="75000"/>
            </a:pPr>
            <a:r>
              <a:rPr lang="en-US" sz="2800" dirty="0">
                <a:solidFill>
                  <a:schemeClr val="accent1"/>
                </a:solidFill>
              </a:rPr>
              <a:t>Public’s </a:t>
            </a:r>
            <a:r>
              <a:rPr lang="en-US" altLang="en-US" sz="2800" dirty="0">
                <a:solidFill>
                  <a:schemeClr val="accent1"/>
                </a:solidFill>
              </a:rPr>
              <a:t>right to access public government data</a:t>
            </a:r>
          </a:p>
          <a:p>
            <a:pPr marL="742950" lvl="1" indent="-285750" defTabSz="914400">
              <a:spcBef>
                <a:spcPct val="20000"/>
              </a:spcBef>
              <a:spcAft>
                <a:spcPts val="0"/>
              </a:spcAft>
              <a:buClr>
                <a:srgbClr val="0054A6"/>
              </a:buClr>
              <a:buSzPct val="75000"/>
            </a:pPr>
            <a:r>
              <a:rPr lang="en-US" altLang="en-US" sz="2800" dirty="0">
                <a:solidFill>
                  <a:schemeClr val="accent1"/>
                </a:solidFill>
              </a:rPr>
              <a:t>Privacy rights of individuals</a:t>
            </a:r>
          </a:p>
          <a:p>
            <a:pPr marL="742950" lvl="1" indent="-285750" defTabSz="914400">
              <a:spcBef>
                <a:spcPct val="20000"/>
              </a:spcBef>
              <a:spcAft>
                <a:spcPts val="0"/>
              </a:spcAft>
              <a:buClr>
                <a:srgbClr val="0054A6"/>
              </a:buClr>
              <a:buSzPct val="75000"/>
            </a:pPr>
            <a:r>
              <a:rPr lang="en-US" altLang="en-US" sz="2800" dirty="0">
                <a:solidFill>
                  <a:schemeClr val="accent1"/>
                </a:solidFill>
              </a:rPr>
              <a:t>Government’s need to conduct business properly and efficiently </a:t>
            </a:r>
          </a:p>
          <a:p>
            <a:pPr marL="0" indent="0">
              <a:buNone/>
            </a:pPr>
            <a:endParaRPr lang="en-US" dirty="0"/>
          </a:p>
        </p:txBody>
      </p:sp>
      <p:pic>
        <p:nvPicPr>
          <p:cNvPr id="4" name="Graphic 3" descr="Spinning Plates outline">
            <a:extLst>
              <a:ext uri="{FF2B5EF4-FFF2-40B4-BE49-F238E27FC236}">
                <a16:creationId xmlns:a16="http://schemas.microsoft.com/office/drawing/2014/main" id="{7EB7CE75-207F-642C-B9BB-E9AC57F4B23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88281" y="4376135"/>
            <a:ext cx="2060895" cy="2060895"/>
          </a:xfrm>
          <a:prstGeom prst="rect">
            <a:avLst/>
          </a:prstGeom>
        </p:spPr>
      </p:pic>
    </p:spTree>
    <p:extLst>
      <p:ext uri="{BB962C8B-B14F-4D97-AF65-F5344CB8AC3E}">
        <p14:creationId xmlns:p14="http://schemas.microsoft.com/office/powerpoint/2010/main" val="2853729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0"/>
            <a:ext cx="9144000" cy="1238250"/>
          </a:xfrm>
        </p:spPr>
        <p:txBody>
          <a:bodyPr>
            <a:normAutofit/>
          </a:bodyPr>
          <a:lstStyle/>
          <a:p>
            <a:pPr algn="l"/>
            <a:r>
              <a:rPr lang="en-US" sz="3600" dirty="0"/>
              <a:t>	Minnesota Government Data Practices Act</a:t>
            </a:r>
          </a:p>
        </p:txBody>
      </p:sp>
      <p:sp>
        <p:nvSpPr>
          <p:cNvPr id="3" name="Content Placeholder 2"/>
          <p:cNvSpPr>
            <a:spLocks noGrp="1"/>
          </p:cNvSpPr>
          <p:nvPr>
            <p:ph idx="1"/>
          </p:nvPr>
        </p:nvSpPr>
        <p:spPr/>
        <p:txBody>
          <a:bodyPr/>
          <a:lstStyle/>
          <a:p>
            <a:pPr marL="342900" lvl="0" indent="-342900" defTabSz="914400">
              <a:spcBef>
                <a:spcPct val="20000"/>
              </a:spcBef>
              <a:spcAft>
                <a:spcPts val="0"/>
              </a:spcAft>
              <a:buClr>
                <a:srgbClr val="0054A6"/>
              </a:buClr>
            </a:pPr>
            <a:r>
              <a:rPr lang="en-US" sz="3200" dirty="0"/>
              <a:t>Minnesota Statutes, Chapter 13</a:t>
            </a:r>
          </a:p>
          <a:p>
            <a:pPr marL="914400" lvl="1" indent="-457200" defTabSz="914400">
              <a:spcBef>
                <a:spcPct val="20000"/>
              </a:spcBef>
              <a:spcAft>
                <a:spcPts val="0"/>
              </a:spcAft>
              <a:buClr>
                <a:srgbClr val="0054A6"/>
              </a:buClr>
              <a:buFont typeface="Wingdings" panose="05000000000000000000" pitchFamily="2" charset="2"/>
              <a:buChar char="§"/>
            </a:pPr>
            <a:r>
              <a:rPr lang="en-US" sz="2800" dirty="0"/>
              <a:t>Presumes government data are public</a:t>
            </a:r>
          </a:p>
          <a:p>
            <a:pPr marL="914400" lvl="1" indent="-457200" defTabSz="914400">
              <a:spcBef>
                <a:spcPct val="20000"/>
              </a:spcBef>
              <a:spcAft>
                <a:spcPts val="0"/>
              </a:spcAft>
              <a:buClr>
                <a:srgbClr val="0054A6"/>
              </a:buClr>
              <a:buFont typeface="Wingdings" panose="05000000000000000000" pitchFamily="2" charset="2"/>
              <a:buChar char="§"/>
            </a:pPr>
            <a:r>
              <a:rPr lang="en-US" sz="2800" dirty="0"/>
              <a:t>Classifies data that are not public</a:t>
            </a:r>
          </a:p>
          <a:p>
            <a:pPr marL="914400" lvl="1" indent="-457200" defTabSz="914400">
              <a:spcBef>
                <a:spcPct val="20000"/>
              </a:spcBef>
              <a:spcAft>
                <a:spcPts val="0"/>
              </a:spcAft>
              <a:buClr>
                <a:srgbClr val="0054A6"/>
              </a:buClr>
              <a:buFont typeface="Wingdings" panose="05000000000000000000" pitchFamily="2" charset="2"/>
              <a:buChar char="§"/>
            </a:pPr>
            <a:r>
              <a:rPr lang="en-US" sz="2800" dirty="0"/>
              <a:t>Provides rights for the public and data subjects</a:t>
            </a:r>
          </a:p>
          <a:p>
            <a:pPr marL="914400" lvl="1" indent="-457200" defTabSz="914400">
              <a:spcBef>
                <a:spcPct val="20000"/>
              </a:spcBef>
              <a:spcAft>
                <a:spcPts val="0"/>
              </a:spcAft>
              <a:buClr>
                <a:srgbClr val="0054A6"/>
              </a:buClr>
              <a:buFont typeface="Wingdings" panose="05000000000000000000" pitchFamily="2" charset="2"/>
              <a:buChar char="§"/>
            </a:pPr>
            <a:r>
              <a:rPr lang="en-US" sz="2800" dirty="0"/>
              <a:t>Requires that data on individuals be accurate, complete, current, and secure</a:t>
            </a:r>
          </a:p>
          <a:p>
            <a:pPr marL="342900" lvl="0" indent="-342900" defTabSz="914400">
              <a:spcBef>
                <a:spcPct val="20000"/>
              </a:spcBef>
              <a:spcAft>
                <a:spcPts val="0"/>
              </a:spcAft>
              <a:buClr>
                <a:srgbClr val="0054A6"/>
              </a:buClr>
            </a:pPr>
            <a:r>
              <a:rPr lang="en-US" sz="3200" dirty="0"/>
              <a:t>Minnesota Rules, Chapter 1205</a:t>
            </a:r>
          </a:p>
          <a:p>
            <a:endParaRPr lang="en-US" dirty="0"/>
          </a:p>
        </p:txBody>
      </p:sp>
    </p:spTree>
    <p:extLst>
      <p:ext uri="{BB962C8B-B14F-4D97-AF65-F5344CB8AC3E}">
        <p14:creationId xmlns:p14="http://schemas.microsoft.com/office/powerpoint/2010/main" val="1073362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0"/>
            <a:ext cx="9144000" cy="1238250"/>
          </a:xfrm>
        </p:spPr>
        <p:txBody>
          <a:bodyPr>
            <a:normAutofit/>
          </a:bodyPr>
          <a:lstStyle/>
          <a:p>
            <a:pPr algn="l"/>
            <a:r>
              <a:rPr lang="en-US" sz="3600" dirty="0"/>
              <a:t>	Minnesota Government Data Practices Act 	continued</a:t>
            </a:r>
          </a:p>
        </p:txBody>
      </p:sp>
      <p:sp>
        <p:nvSpPr>
          <p:cNvPr id="3" name="Content Placeholder 2"/>
          <p:cNvSpPr>
            <a:spLocks noGrp="1"/>
          </p:cNvSpPr>
          <p:nvPr>
            <p:ph idx="1"/>
          </p:nvPr>
        </p:nvSpPr>
        <p:spPr/>
        <p:txBody>
          <a:bodyPr/>
          <a:lstStyle/>
          <a:p>
            <a:pPr marL="342900" lvl="0" indent="-342900" defTabSz="914400">
              <a:spcBef>
                <a:spcPct val="20000"/>
              </a:spcBef>
              <a:spcAft>
                <a:spcPts val="0"/>
              </a:spcAft>
              <a:buClr>
                <a:srgbClr val="0054A6"/>
              </a:buClr>
            </a:pPr>
            <a:r>
              <a:rPr lang="en-US" sz="3200" dirty="0"/>
              <a:t>Applies to statewide agencies, statewide systems, and political subdivisions</a:t>
            </a:r>
          </a:p>
          <a:p>
            <a:pPr marL="342900" lvl="0" indent="-342900" defTabSz="914400">
              <a:spcBef>
                <a:spcPct val="20000"/>
              </a:spcBef>
              <a:spcAft>
                <a:spcPts val="0"/>
              </a:spcAft>
              <a:buClr>
                <a:srgbClr val="0054A6"/>
              </a:buClr>
            </a:pPr>
            <a:r>
              <a:rPr lang="en-US" sz="3200" dirty="0"/>
              <a:t>Does not apply to the legislative or judicial branches </a:t>
            </a:r>
          </a:p>
          <a:p>
            <a:pPr marL="342900" lvl="1" indent="0" defTabSz="914400">
              <a:spcBef>
                <a:spcPct val="20000"/>
              </a:spcBef>
              <a:spcAft>
                <a:spcPts val="0"/>
              </a:spcAft>
              <a:buClr>
                <a:srgbClr val="0054A6"/>
              </a:buClr>
              <a:buNone/>
            </a:pPr>
            <a:r>
              <a:rPr kumimoji="0" lang="en-US" sz="2000" b="0" i="0" u="none" strike="noStrike" kern="1200" cap="none" spc="0" normalizeH="0" baseline="0" noProof="0" dirty="0">
                <a:ln>
                  <a:noFill/>
                </a:ln>
                <a:solidFill>
                  <a:srgbClr val="003865"/>
                </a:solidFill>
                <a:effectLst/>
                <a:uLnTx/>
                <a:uFillTx/>
                <a:latin typeface="Calibri"/>
                <a:ea typeface="+mn-ea"/>
                <a:cs typeface="+mn-cs"/>
              </a:rPr>
              <a:t>(Minn. Stat. § 13.02, subd. 7a, Minn. Stat. § 13.90)</a:t>
            </a:r>
            <a:endParaRPr lang="en-US" sz="2000" dirty="0"/>
          </a:p>
          <a:p>
            <a:pPr marL="342900" lvl="0" indent="-342900" defTabSz="914400">
              <a:spcBef>
                <a:spcPct val="20000"/>
              </a:spcBef>
              <a:spcAft>
                <a:spcPts val="0"/>
              </a:spcAft>
              <a:buClr>
                <a:srgbClr val="0054A6"/>
              </a:buClr>
            </a:pPr>
            <a:r>
              <a:rPr lang="en-US" sz="3200" dirty="0"/>
              <a:t>Does not apply to townships outside the metro area </a:t>
            </a:r>
          </a:p>
          <a:p>
            <a:pPr marL="342900" lvl="1" indent="0" defTabSz="914400">
              <a:spcBef>
                <a:spcPct val="20000"/>
              </a:spcBef>
              <a:spcAft>
                <a:spcPts val="0"/>
              </a:spcAft>
              <a:buClr>
                <a:srgbClr val="0054A6"/>
              </a:buClr>
              <a:buNone/>
            </a:pPr>
            <a:r>
              <a:rPr lang="en-US" sz="2000" dirty="0"/>
              <a:t>(Minn. Stat. § 13.02, subd. 11; Minn Stat. § 473.121, subd. 2)</a:t>
            </a:r>
          </a:p>
        </p:txBody>
      </p:sp>
    </p:spTree>
    <p:extLst>
      <p:ext uri="{BB962C8B-B14F-4D97-AF65-F5344CB8AC3E}">
        <p14:creationId xmlns:p14="http://schemas.microsoft.com/office/powerpoint/2010/main" val="3328541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0"/>
            <a:ext cx="9144000" cy="1219200"/>
          </a:xfrm>
        </p:spPr>
        <p:txBody>
          <a:bodyPr>
            <a:normAutofit/>
          </a:bodyPr>
          <a:lstStyle/>
          <a:p>
            <a:pPr algn="l"/>
            <a:r>
              <a:rPr lang="en-US" sz="3600" dirty="0"/>
              <a:t>	Government data defined</a:t>
            </a:r>
          </a:p>
        </p:txBody>
      </p:sp>
      <p:sp>
        <p:nvSpPr>
          <p:cNvPr id="9" name="Subtitle 2"/>
          <p:cNvSpPr>
            <a:spLocks noGrp="1"/>
          </p:cNvSpPr>
          <p:nvPr>
            <p:ph idx="1"/>
          </p:nvPr>
        </p:nvSpPr>
        <p:spPr>
          <a:xfrm>
            <a:off x="472426" y="1846846"/>
            <a:ext cx="8082671" cy="2776375"/>
          </a:xfrm>
        </p:spPr>
        <p:txBody>
          <a:bodyPr anchor="ctr">
            <a:normAutofit/>
          </a:bodyPr>
          <a:lstStyle/>
          <a:p>
            <a:pPr marL="0" indent="0">
              <a:buClr>
                <a:srgbClr val="0054A6"/>
              </a:buClr>
              <a:buNone/>
            </a:pPr>
            <a:r>
              <a:rPr lang="en-US" sz="2800" dirty="0"/>
              <a:t>All data collected, created, received, maintained or disseminated by any government entity regardless of its physical form, storage media or conditions of use.</a:t>
            </a:r>
          </a:p>
          <a:p>
            <a:pPr>
              <a:buClr>
                <a:srgbClr val="0054A6"/>
              </a:buClr>
              <a:buNone/>
            </a:pPr>
            <a:r>
              <a:rPr lang="en-US" sz="2800" dirty="0"/>
              <a:t>	(Minn. Stat. § 13.02, </a:t>
            </a:r>
            <a:r>
              <a:rPr lang="en-US" sz="2800" dirty="0" err="1"/>
              <a:t>subd</a:t>
            </a:r>
            <a:r>
              <a:rPr lang="en-US" sz="2800" dirty="0"/>
              <a:t>. 7)</a:t>
            </a:r>
          </a:p>
        </p:txBody>
      </p:sp>
      <p:pic>
        <p:nvPicPr>
          <p:cNvPr id="4" name="Picture 3" descr="Interior of server room">
            <a:extLst>
              <a:ext uri="{FF2B5EF4-FFF2-40B4-BE49-F238E27FC236}">
                <a16:creationId xmlns:a16="http://schemas.microsoft.com/office/drawing/2014/main" id="{304B82A8-BC10-7A26-F244-24F5BBC973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40295"/>
            <a:ext cx="1987707" cy="1325138"/>
          </a:xfrm>
          <a:prstGeom prst="rect">
            <a:avLst/>
          </a:prstGeom>
        </p:spPr>
      </p:pic>
      <p:pic>
        <p:nvPicPr>
          <p:cNvPr id="20" name="Picture 19" descr="security cameras">
            <a:extLst>
              <a:ext uri="{FF2B5EF4-FFF2-40B4-BE49-F238E27FC236}">
                <a16:creationId xmlns:a16="http://schemas.microsoft.com/office/drawing/2014/main" id="{4B2D273F-C2CD-5B60-4155-9EF781A930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7707" y="5558635"/>
            <a:ext cx="1726858" cy="1306798"/>
          </a:xfrm>
          <a:prstGeom prst="rect">
            <a:avLst/>
          </a:prstGeom>
        </p:spPr>
      </p:pic>
      <p:pic>
        <p:nvPicPr>
          <p:cNvPr id="18" name="Picture 17" descr="Paper files on the table">
            <a:extLst>
              <a:ext uri="{FF2B5EF4-FFF2-40B4-BE49-F238E27FC236}">
                <a16:creationId xmlns:a16="http://schemas.microsoft.com/office/drawing/2014/main" id="{51CAA13B-8678-33AB-012C-569B9E7FCBF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25200" y="5532858"/>
            <a:ext cx="1853969" cy="1325139"/>
          </a:xfrm>
          <a:prstGeom prst="rect">
            <a:avLst/>
          </a:prstGeom>
        </p:spPr>
      </p:pic>
      <p:pic>
        <p:nvPicPr>
          <p:cNvPr id="22" name="Picture 21" descr="laptop showing email program on the screen with a person's hand on the keyboard">
            <a:extLst>
              <a:ext uri="{FF2B5EF4-FFF2-40B4-BE49-F238E27FC236}">
                <a16:creationId xmlns:a16="http://schemas.microsoft.com/office/drawing/2014/main" id="{DF6FDA35-B780-3DBB-D4CA-3D894B436321}"/>
              </a:ext>
            </a:extLst>
          </p:cNvPr>
          <p:cNvPicPr>
            <a:picLocks noChangeAspect="1"/>
          </p:cNvPicPr>
          <p:nvPr/>
        </p:nvPicPr>
        <p:blipFill>
          <a:blip r:embed="rId6" cstate="print">
            <a:extLst>
              <a:ext uri="{28A0092B-C50C-407E-A947-70E740481C1C}">
                <a14:useLocalDpi xmlns:a14="http://schemas.microsoft.com/office/drawing/2010/main" val="0"/>
              </a:ext>
            </a:extLst>
          </a:blip>
          <a:srcRect l="22454" t="1048"/>
          <a:stretch>
            <a:fillRect/>
          </a:stretch>
        </p:blipFill>
        <p:spPr>
          <a:xfrm>
            <a:off x="5579168" y="5541259"/>
            <a:ext cx="1587759" cy="1380615"/>
          </a:xfrm>
          <a:prstGeom prst="rect">
            <a:avLst/>
          </a:prstGeom>
        </p:spPr>
      </p:pic>
      <p:pic>
        <p:nvPicPr>
          <p:cNvPr id="7" name="Picture 6" descr="Worktools on blueprint">
            <a:extLst>
              <a:ext uri="{FF2B5EF4-FFF2-40B4-BE49-F238E27FC236}">
                <a16:creationId xmlns:a16="http://schemas.microsoft.com/office/drawing/2014/main" id="{4969C48C-482C-2859-B02C-04015BF339F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66928" y="5545870"/>
            <a:ext cx="1968191" cy="1312127"/>
          </a:xfrm>
          <a:prstGeom prst="rect">
            <a:avLst/>
          </a:prstGeom>
        </p:spPr>
      </p:pic>
    </p:spTree>
    <p:extLst>
      <p:ext uri="{BB962C8B-B14F-4D97-AF65-F5344CB8AC3E}">
        <p14:creationId xmlns:p14="http://schemas.microsoft.com/office/powerpoint/2010/main" val="4174215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DA179-A9A0-B676-79DF-0EDB8EFADE99}"/>
              </a:ext>
            </a:extLst>
          </p:cNvPr>
          <p:cNvSpPr>
            <a:spLocks noGrp="1"/>
          </p:cNvSpPr>
          <p:nvPr>
            <p:ph type="title"/>
          </p:nvPr>
        </p:nvSpPr>
        <p:spPr/>
        <p:txBody>
          <a:bodyPr>
            <a:normAutofit/>
          </a:bodyPr>
          <a:lstStyle/>
          <a:p>
            <a:pPr algn="l"/>
            <a:r>
              <a:rPr lang="en-US" sz="3600" dirty="0"/>
              <a:t>Exception: Personal Data</a:t>
            </a:r>
          </a:p>
        </p:txBody>
      </p:sp>
      <p:sp>
        <p:nvSpPr>
          <p:cNvPr id="3" name="Content Placeholder 2">
            <a:extLst>
              <a:ext uri="{FF2B5EF4-FFF2-40B4-BE49-F238E27FC236}">
                <a16:creationId xmlns:a16="http://schemas.microsoft.com/office/drawing/2014/main" id="{EC94A839-19AC-F5F6-217F-68CDB5704C3B}"/>
              </a:ext>
            </a:extLst>
          </p:cNvPr>
          <p:cNvSpPr>
            <a:spLocks noGrp="1"/>
          </p:cNvSpPr>
          <p:nvPr>
            <p:ph idx="1"/>
          </p:nvPr>
        </p:nvSpPr>
        <p:spPr/>
        <p:txBody>
          <a:bodyPr>
            <a:normAutofit lnSpcReduction="10000"/>
          </a:bodyPr>
          <a:lstStyle/>
          <a:p>
            <a:pPr marL="0" indent="0">
              <a:buNone/>
            </a:pPr>
            <a:r>
              <a:rPr lang="en-US" sz="2800" dirty="0"/>
              <a:t>“Personal data” is not government data and not subject to the Data Practices Act</a:t>
            </a:r>
          </a:p>
          <a:p>
            <a:pPr lvl="1">
              <a:buFont typeface="Wingdings" panose="05000000000000000000" pitchFamily="2" charset="2"/>
              <a:buChar char="§"/>
            </a:pPr>
            <a:r>
              <a:rPr lang="en-US" sz="2400" dirty="0">
                <a:hlinkClick r:id="rId3"/>
              </a:rPr>
              <a:t>AO 01-075</a:t>
            </a:r>
            <a:r>
              <a:rPr lang="en-US" sz="2400" dirty="0"/>
              <a:t>: data maintained by a government entity may be personal data, rather than government data</a:t>
            </a:r>
          </a:p>
          <a:p>
            <a:pPr lvl="1">
              <a:buFont typeface="Wingdings" panose="05000000000000000000" pitchFamily="2" charset="2"/>
              <a:buChar char="§"/>
            </a:pPr>
            <a:r>
              <a:rPr lang="en-US" sz="2400" dirty="0"/>
              <a:t>What constitutes “personal data” depends on what the entity has authorized for personal use </a:t>
            </a:r>
          </a:p>
          <a:p>
            <a:pPr marL="342900" lvl="1" indent="0">
              <a:buNone/>
            </a:pPr>
            <a:r>
              <a:rPr lang="en-US" sz="2400" dirty="0"/>
              <a:t>	-incidental use policy</a:t>
            </a:r>
          </a:p>
          <a:p>
            <a:pPr lvl="1">
              <a:buFont typeface="Wingdings" panose="05000000000000000000" pitchFamily="2" charset="2"/>
              <a:buChar char="§"/>
            </a:pPr>
            <a:r>
              <a:rPr lang="en-US" sz="2400" dirty="0"/>
              <a:t>Not government data because the employee did not create the data in their capacity as a government employee </a:t>
            </a:r>
          </a:p>
          <a:p>
            <a:pPr marL="342900" lvl="1" indent="0">
              <a:buNone/>
            </a:pPr>
            <a:endParaRPr lang="en-US" dirty="0"/>
          </a:p>
        </p:txBody>
      </p:sp>
    </p:spTree>
    <p:extLst>
      <p:ext uri="{BB962C8B-B14F-4D97-AF65-F5344CB8AC3E}">
        <p14:creationId xmlns:p14="http://schemas.microsoft.com/office/powerpoint/2010/main" val="4265473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0"/>
            <a:ext cx="9144000" cy="1219200"/>
          </a:xfrm>
        </p:spPr>
        <p:txBody>
          <a:bodyPr>
            <a:normAutofit/>
          </a:bodyPr>
          <a:lstStyle/>
          <a:p>
            <a:pPr algn="l"/>
            <a:r>
              <a:rPr lang="en-US" sz="3600" dirty="0"/>
              <a:t>	Other data practices related laws</a:t>
            </a:r>
          </a:p>
        </p:txBody>
      </p:sp>
      <p:sp>
        <p:nvSpPr>
          <p:cNvPr id="3" name="Content Placeholder 2"/>
          <p:cNvSpPr>
            <a:spLocks noGrp="1"/>
          </p:cNvSpPr>
          <p:nvPr>
            <p:ph idx="1"/>
          </p:nvPr>
        </p:nvSpPr>
        <p:spPr>
          <a:xfrm>
            <a:off x="668771" y="1612996"/>
            <a:ext cx="6311578" cy="5137483"/>
          </a:xfrm>
        </p:spPr>
        <p:txBody>
          <a:bodyPr anchor="ctr">
            <a:normAutofit/>
          </a:bodyPr>
          <a:lstStyle/>
          <a:p>
            <a:pPr marL="342900" lvl="2" indent="-342900" defTabSz="914400">
              <a:spcBef>
                <a:spcPct val="20000"/>
              </a:spcBef>
              <a:spcAft>
                <a:spcPts val="0"/>
              </a:spcAft>
              <a:buClr>
                <a:srgbClr val="0054A6"/>
              </a:buClr>
            </a:pPr>
            <a:r>
              <a:rPr lang="en-US" sz="2800" b="1" dirty="0"/>
              <a:t>Official Records Act </a:t>
            </a:r>
            <a:br>
              <a:rPr lang="en-US" sz="3200" b="1" dirty="0"/>
            </a:br>
            <a:r>
              <a:rPr lang="en-US" sz="2400" dirty="0"/>
              <a:t>(Minn. Stat. § 15.17)</a:t>
            </a:r>
          </a:p>
          <a:p>
            <a:pPr marL="742950" lvl="1" indent="-285750" defTabSz="914400">
              <a:spcBef>
                <a:spcPct val="20000"/>
              </a:spcBef>
              <a:spcAft>
                <a:spcPts val="0"/>
              </a:spcAft>
              <a:buClr>
                <a:srgbClr val="0054A6"/>
              </a:buClr>
              <a:buSzPct val="75000"/>
              <a:buFont typeface="Wingdings" panose="05000000000000000000" pitchFamily="2" charset="2"/>
              <a:buChar char="§"/>
            </a:pPr>
            <a:r>
              <a:rPr lang="en-US" sz="2600" dirty="0"/>
              <a:t>Make and preserve all records necessary to a full and accurate knowledge of official activities</a:t>
            </a:r>
          </a:p>
          <a:p>
            <a:pPr marL="742950" lvl="1" indent="-285750" defTabSz="914400">
              <a:spcBef>
                <a:spcPct val="20000"/>
              </a:spcBef>
              <a:spcAft>
                <a:spcPts val="0"/>
              </a:spcAft>
              <a:buClr>
                <a:srgbClr val="0054A6"/>
              </a:buClr>
              <a:buSzPct val="75000"/>
              <a:buFont typeface="Wingdings" panose="05000000000000000000" pitchFamily="2" charset="2"/>
              <a:buChar char="§"/>
            </a:pPr>
            <a:endParaRPr lang="en-US" sz="1400" dirty="0"/>
          </a:p>
          <a:p>
            <a:pPr marL="342900" lvl="2" indent="-342900" defTabSz="914400">
              <a:spcBef>
                <a:spcPct val="20000"/>
              </a:spcBef>
              <a:spcAft>
                <a:spcPts val="0"/>
              </a:spcAft>
              <a:buClr>
                <a:srgbClr val="0054A6"/>
              </a:buClr>
            </a:pPr>
            <a:r>
              <a:rPr lang="en-US" sz="2800" b="1" dirty="0"/>
              <a:t>Records Management Statute</a:t>
            </a:r>
            <a:r>
              <a:rPr lang="en-US" sz="3200" b="1" dirty="0"/>
              <a:t> </a:t>
            </a:r>
            <a:br>
              <a:rPr lang="en-US" sz="3200" b="1" dirty="0"/>
            </a:br>
            <a:r>
              <a:rPr lang="en-US" sz="2400" dirty="0"/>
              <a:t>(Minn. Stat. § 138.17)</a:t>
            </a:r>
          </a:p>
          <a:p>
            <a:pPr marL="742950" lvl="1" indent="-285750" defTabSz="914400">
              <a:spcBef>
                <a:spcPct val="20000"/>
              </a:spcBef>
              <a:spcAft>
                <a:spcPts val="0"/>
              </a:spcAft>
              <a:buClr>
                <a:srgbClr val="0054A6"/>
              </a:buClr>
              <a:buSzPct val="75000"/>
              <a:buFont typeface="Wingdings" panose="05000000000000000000" pitchFamily="2" charset="2"/>
              <a:buChar char="§"/>
            </a:pPr>
            <a:r>
              <a:rPr lang="en-US" sz="2600" dirty="0"/>
              <a:t>Records retention schedules and records disposition panel</a:t>
            </a:r>
          </a:p>
          <a:p>
            <a:pPr marL="742950" lvl="1" indent="-285750" defTabSz="914400">
              <a:spcBef>
                <a:spcPct val="20000"/>
              </a:spcBef>
              <a:spcAft>
                <a:spcPts val="0"/>
              </a:spcAft>
              <a:buClr>
                <a:srgbClr val="0054A6"/>
              </a:buClr>
              <a:buSzPct val="75000"/>
              <a:buFont typeface="Wingdings" panose="05000000000000000000" pitchFamily="2" charset="2"/>
              <a:buChar char="§"/>
            </a:pPr>
            <a:r>
              <a:rPr lang="en-US" altLang="en-US" sz="2600" dirty="0"/>
              <a:t>MN State Archives website: </a:t>
            </a:r>
            <a:r>
              <a:rPr lang="en-US" altLang="en-US" sz="2000" dirty="0">
                <a:hlinkClick r:id="rId3"/>
              </a:rPr>
              <a:t>https://www.mnhs.org/preservation/state-archives</a:t>
            </a:r>
            <a:r>
              <a:rPr lang="en-US" altLang="en-US" sz="2000" dirty="0"/>
              <a:t> </a:t>
            </a:r>
          </a:p>
          <a:p>
            <a:pPr marL="0" indent="0">
              <a:buNone/>
            </a:pPr>
            <a:endParaRPr lang="en-US" dirty="0"/>
          </a:p>
        </p:txBody>
      </p:sp>
      <p:pic>
        <p:nvPicPr>
          <p:cNvPr id="4" name="Graphic 3" descr="Filing Box Archive with solid fill">
            <a:extLst>
              <a:ext uri="{FF2B5EF4-FFF2-40B4-BE49-F238E27FC236}">
                <a16:creationId xmlns:a16="http://schemas.microsoft.com/office/drawing/2014/main" id="{F83D02F9-731E-363F-40F0-ABC7427D110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35789" y="1908874"/>
            <a:ext cx="1520126" cy="1520126"/>
          </a:xfrm>
          <a:prstGeom prst="rect">
            <a:avLst/>
          </a:prstGeom>
        </p:spPr>
      </p:pic>
      <p:pic>
        <p:nvPicPr>
          <p:cNvPr id="7" name="Graphic 6" descr="Garbage with solid fill">
            <a:extLst>
              <a:ext uri="{FF2B5EF4-FFF2-40B4-BE49-F238E27FC236}">
                <a16:creationId xmlns:a16="http://schemas.microsoft.com/office/drawing/2014/main" id="{321F4CD2-C16D-19D8-D4C5-3E2A7AE63C3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35789" y="4329676"/>
            <a:ext cx="1520126" cy="1520126"/>
          </a:xfrm>
          <a:prstGeom prst="rect">
            <a:avLst/>
          </a:prstGeom>
        </p:spPr>
      </p:pic>
    </p:spTree>
    <p:extLst>
      <p:ext uri="{BB962C8B-B14F-4D97-AF65-F5344CB8AC3E}">
        <p14:creationId xmlns:p14="http://schemas.microsoft.com/office/powerpoint/2010/main" val="418877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ABB1B-4120-E749-7B31-DB278432E641}"/>
              </a:ext>
            </a:extLst>
          </p:cNvPr>
          <p:cNvSpPr>
            <a:spLocks noGrp="1"/>
          </p:cNvSpPr>
          <p:nvPr>
            <p:ph type="title"/>
          </p:nvPr>
        </p:nvSpPr>
        <p:spPr/>
        <p:txBody>
          <a:bodyPr>
            <a:normAutofit/>
          </a:bodyPr>
          <a:lstStyle/>
          <a:p>
            <a:pPr algn="l"/>
            <a:r>
              <a:rPr lang="en-US" sz="3600" dirty="0">
                <a:latin typeface="Calibri" panose="020F0502020204030204" pitchFamily="34" charset="0"/>
                <a:ea typeface="Calibri" panose="020F0502020204030204" pitchFamily="34" charset="0"/>
                <a:cs typeface="Calibri" panose="020F0502020204030204" pitchFamily="34" charset="0"/>
              </a:rPr>
              <a:t>Lifecycle of government data</a:t>
            </a:r>
            <a:endParaRPr lang="en-US" sz="3600" dirty="0"/>
          </a:p>
        </p:txBody>
      </p:sp>
      <p:graphicFrame>
        <p:nvGraphicFramePr>
          <p:cNvPr id="5" name="Content Placeholder 4" descr="A process flow that includes three pictures. The first picture is of paper and illustrates the Official Records Act, the second picture is someone at a filing cabinet and illustrates the Government Data Practices Act, and the third picture is a paper shredder and illustrates the Records Management Statute. ">
            <a:extLst>
              <a:ext uri="{FF2B5EF4-FFF2-40B4-BE49-F238E27FC236}">
                <a16:creationId xmlns:a16="http://schemas.microsoft.com/office/drawing/2014/main" id="{AD3880BB-ADA7-1410-F576-493E9F9A3213}"/>
              </a:ext>
            </a:extLst>
          </p:cNvPr>
          <p:cNvGraphicFramePr>
            <a:graphicFrameLocks noGrp="1"/>
          </p:cNvGraphicFramePr>
          <p:nvPr>
            <p:ph idx="1"/>
            <p:extLst>
              <p:ext uri="{D42A27DB-BD31-4B8C-83A1-F6EECF244321}">
                <p14:modId xmlns:p14="http://schemas.microsoft.com/office/powerpoint/2010/main" val="2818080143"/>
              </p:ext>
            </p:extLst>
          </p:nvPr>
        </p:nvGraphicFramePr>
        <p:xfrm>
          <a:off x="117631" y="1937318"/>
          <a:ext cx="8908738" cy="42094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81680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0"/>
            <a:ext cx="9144000" cy="1238250"/>
          </a:xfrm>
        </p:spPr>
        <p:txBody>
          <a:bodyPr>
            <a:normAutofit/>
          </a:bodyPr>
          <a:lstStyle/>
          <a:p>
            <a:pPr algn="l"/>
            <a:r>
              <a:rPr lang="en-US" sz="3600" dirty="0"/>
              <a:t>	Official records vs. government data</a:t>
            </a:r>
          </a:p>
        </p:txBody>
      </p:sp>
      <p:graphicFrame>
        <p:nvGraphicFramePr>
          <p:cNvPr id="4" name="Content Placeholder 3" descr="Venn diagram depicting official records as a subset of government data"/>
          <p:cNvGraphicFramePr>
            <a:graphicFrameLocks noGrp="1"/>
          </p:cNvGraphicFramePr>
          <p:nvPr>
            <p:ph idx="1"/>
            <p:extLst>
              <p:ext uri="{D42A27DB-BD31-4B8C-83A1-F6EECF244321}">
                <p14:modId xmlns:p14="http://schemas.microsoft.com/office/powerpoint/2010/main" val="1598381740"/>
              </p:ext>
            </p:extLst>
          </p:nvPr>
        </p:nvGraphicFramePr>
        <p:xfrm>
          <a:off x="563563" y="1524000"/>
          <a:ext cx="8229917" cy="52120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490559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0"/>
            <a:ext cx="9144000" cy="1238250"/>
          </a:xfrm>
        </p:spPr>
        <p:txBody>
          <a:bodyPr>
            <a:normAutofit/>
          </a:bodyPr>
          <a:lstStyle/>
          <a:p>
            <a:pPr algn="l"/>
            <a:r>
              <a:rPr lang="en-US" sz="3600" dirty="0"/>
              <a:t>	What do you think? (# 1)</a:t>
            </a:r>
          </a:p>
        </p:txBody>
      </p:sp>
      <p:sp>
        <p:nvSpPr>
          <p:cNvPr id="3" name="Content Placeholder 2"/>
          <p:cNvSpPr>
            <a:spLocks noGrp="1"/>
          </p:cNvSpPr>
          <p:nvPr>
            <p:ph idx="1"/>
          </p:nvPr>
        </p:nvSpPr>
        <p:spPr/>
        <p:txBody>
          <a:bodyPr>
            <a:normAutofit/>
          </a:bodyPr>
          <a:lstStyle/>
          <a:p>
            <a:pPr marL="0" lvl="0" indent="0" defTabSz="914400">
              <a:spcBef>
                <a:spcPct val="20000"/>
              </a:spcBef>
              <a:spcAft>
                <a:spcPts val="0"/>
              </a:spcAft>
              <a:buClr>
                <a:srgbClr val="0054A6"/>
              </a:buClr>
              <a:buNone/>
            </a:pPr>
            <a:r>
              <a:rPr lang="en-US" sz="3200" dirty="0"/>
              <a:t>You have three versions of a report from last year, including the final report.</a:t>
            </a:r>
          </a:p>
          <a:p>
            <a:pPr marL="342900" lvl="0" indent="-342900" defTabSz="914400">
              <a:spcBef>
                <a:spcPct val="20000"/>
              </a:spcBef>
              <a:spcAft>
                <a:spcPts val="0"/>
              </a:spcAft>
              <a:buClr>
                <a:srgbClr val="0054A6"/>
              </a:buClr>
            </a:pPr>
            <a:endParaRPr lang="en-US" sz="1200" dirty="0"/>
          </a:p>
          <a:p>
            <a:pPr marL="914400" lvl="1" indent="-457200" defTabSz="914400">
              <a:spcBef>
                <a:spcPct val="20000"/>
              </a:spcBef>
              <a:spcAft>
                <a:spcPts val="0"/>
              </a:spcAft>
              <a:buClr>
                <a:srgbClr val="0054A6"/>
              </a:buClr>
            </a:pPr>
            <a:r>
              <a:rPr lang="en-US" sz="2800" dirty="0"/>
              <a:t>What is the official record?</a:t>
            </a:r>
            <a:br>
              <a:rPr lang="en-US" sz="2800" dirty="0"/>
            </a:br>
            <a:endParaRPr lang="en-US" sz="2800" dirty="0"/>
          </a:p>
          <a:p>
            <a:pPr marL="914400" lvl="1" indent="-457200" defTabSz="914400">
              <a:spcBef>
                <a:spcPct val="20000"/>
              </a:spcBef>
              <a:spcAft>
                <a:spcPts val="0"/>
              </a:spcAft>
              <a:buClr>
                <a:srgbClr val="0054A6"/>
              </a:buClr>
            </a:pPr>
            <a:r>
              <a:rPr lang="en-US" sz="2800" dirty="0"/>
              <a:t>Are all the drafts government data?</a:t>
            </a:r>
          </a:p>
          <a:p>
            <a:pPr marL="1257300" lvl="2" indent="-342900" defTabSz="914400">
              <a:spcBef>
                <a:spcPct val="20000"/>
              </a:spcBef>
              <a:spcAft>
                <a:spcPts val="0"/>
              </a:spcAft>
              <a:buClr>
                <a:srgbClr val="0054A6"/>
              </a:buClr>
            </a:pPr>
            <a:endParaRPr lang="en-US" sz="2400" dirty="0"/>
          </a:p>
          <a:p>
            <a:pPr marL="914400" lvl="1" indent="-457200" defTabSz="914400">
              <a:spcBef>
                <a:spcPct val="20000"/>
              </a:spcBef>
              <a:spcAft>
                <a:spcPts val="0"/>
              </a:spcAft>
              <a:buClr>
                <a:srgbClr val="0054A6"/>
              </a:buClr>
            </a:pPr>
            <a:r>
              <a:rPr lang="en-US" sz="2800" dirty="0"/>
              <a:t>Can you destroy the drafts?</a:t>
            </a:r>
          </a:p>
          <a:p>
            <a:pPr marL="914400" lvl="2" indent="0" defTabSz="914400">
              <a:spcBef>
                <a:spcPct val="20000"/>
              </a:spcBef>
              <a:spcAft>
                <a:spcPts val="0"/>
              </a:spcAft>
              <a:buClr>
                <a:srgbClr val="0054A6"/>
              </a:buClr>
              <a:buNone/>
            </a:pPr>
            <a:endParaRPr lang="en-US" sz="2400" dirty="0"/>
          </a:p>
          <a:p>
            <a:endParaRPr lang="en-US" dirty="0"/>
          </a:p>
        </p:txBody>
      </p:sp>
    </p:spTree>
    <p:extLst>
      <p:ext uri="{BB962C8B-B14F-4D97-AF65-F5344CB8AC3E}">
        <p14:creationId xmlns:p14="http://schemas.microsoft.com/office/powerpoint/2010/main" val="2789409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0"/>
            <a:ext cx="9144000" cy="1238250"/>
          </a:xfrm>
        </p:spPr>
        <p:txBody>
          <a:bodyPr>
            <a:normAutofit/>
          </a:bodyPr>
          <a:lstStyle/>
          <a:p>
            <a:pPr algn="l"/>
            <a:r>
              <a:rPr lang="en-US" sz="3600" dirty="0"/>
              <a:t>	What do you think? (#1) Answer</a:t>
            </a:r>
          </a:p>
        </p:txBody>
      </p:sp>
      <p:sp>
        <p:nvSpPr>
          <p:cNvPr id="3" name="Content Placeholder 2"/>
          <p:cNvSpPr>
            <a:spLocks noGrp="1"/>
          </p:cNvSpPr>
          <p:nvPr>
            <p:ph idx="1"/>
          </p:nvPr>
        </p:nvSpPr>
        <p:spPr/>
        <p:txBody>
          <a:bodyPr>
            <a:normAutofit/>
          </a:bodyPr>
          <a:lstStyle/>
          <a:p>
            <a:pPr marL="0" lvl="0" indent="0" defTabSz="914400">
              <a:spcBef>
                <a:spcPct val="20000"/>
              </a:spcBef>
              <a:spcAft>
                <a:spcPts val="0"/>
              </a:spcAft>
              <a:buClr>
                <a:srgbClr val="0054A6"/>
              </a:buClr>
              <a:buNone/>
            </a:pPr>
            <a:r>
              <a:rPr lang="en-US" sz="3200" dirty="0"/>
              <a:t>You have three versions of a report from last year, including the final report.</a:t>
            </a:r>
          </a:p>
          <a:p>
            <a:pPr marL="342900" lvl="0" indent="-342900" defTabSz="914400">
              <a:spcBef>
                <a:spcPct val="20000"/>
              </a:spcBef>
              <a:spcAft>
                <a:spcPts val="0"/>
              </a:spcAft>
              <a:buClr>
                <a:srgbClr val="0054A6"/>
              </a:buClr>
            </a:pPr>
            <a:endParaRPr lang="en-US" sz="1200" dirty="0"/>
          </a:p>
          <a:p>
            <a:pPr marL="914400" lvl="1" indent="-457200" defTabSz="914400">
              <a:spcBef>
                <a:spcPct val="20000"/>
              </a:spcBef>
              <a:spcAft>
                <a:spcPts val="0"/>
              </a:spcAft>
              <a:buClr>
                <a:srgbClr val="0054A6"/>
              </a:buClr>
            </a:pPr>
            <a:r>
              <a:rPr lang="en-US" sz="2800" dirty="0"/>
              <a:t>What is the official record?</a:t>
            </a:r>
          </a:p>
          <a:p>
            <a:pPr marL="1257300" lvl="2" indent="-342900" defTabSz="914400">
              <a:spcBef>
                <a:spcPct val="20000"/>
              </a:spcBef>
              <a:spcAft>
                <a:spcPts val="0"/>
              </a:spcAft>
              <a:buClr>
                <a:srgbClr val="0054A6"/>
              </a:buClr>
              <a:buFont typeface="Wingdings" panose="05000000000000000000" pitchFamily="2" charset="2"/>
              <a:buChar char="Ø"/>
            </a:pPr>
            <a:r>
              <a:rPr lang="en-US" sz="2400" b="1" dirty="0"/>
              <a:t>Final report (exceptions)</a:t>
            </a:r>
          </a:p>
          <a:p>
            <a:pPr marL="914400" lvl="1" indent="-457200" defTabSz="914400">
              <a:spcBef>
                <a:spcPct val="20000"/>
              </a:spcBef>
              <a:spcAft>
                <a:spcPts val="0"/>
              </a:spcAft>
              <a:buClr>
                <a:srgbClr val="0054A6"/>
              </a:buClr>
            </a:pPr>
            <a:r>
              <a:rPr lang="en-US" sz="2800" dirty="0"/>
              <a:t>Are all the drafts government data?</a:t>
            </a:r>
          </a:p>
          <a:p>
            <a:pPr marL="1257300" lvl="2" indent="-342900" defTabSz="914400">
              <a:spcBef>
                <a:spcPct val="20000"/>
              </a:spcBef>
              <a:spcAft>
                <a:spcPts val="0"/>
              </a:spcAft>
              <a:buClr>
                <a:srgbClr val="0054A6"/>
              </a:buClr>
              <a:buFont typeface="Wingdings" panose="05000000000000000000" pitchFamily="2" charset="2"/>
              <a:buChar char="Ø"/>
            </a:pPr>
            <a:r>
              <a:rPr lang="en-US" sz="2400" b="1" dirty="0"/>
              <a:t>Yes</a:t>
            </a:r>
          </a:p>
          <a:p>
            <a:pPr marL="914400" lvl="1" indent="-457200" defTabSz="914400">
              <a:spcBef>
                <a:spcPct val="20000"/>
              </a:spcBef>
              <a:spcAft>
                <a:spcPts val="0"/>
              </a:spcAft>
              <a:buClr>
                <a:srgbClr val="0054A6"/>
              </a:buClr>
            </a:pPr>
            <a:r>
              <a:rPr lang="en-US" sz="2800" dirty="0"/>
              <a:t>Can you destroy the drafts?</a:t>
            </a:r>
          </a:p>
          <a:p>
            <a:pPr marL="1257300" lvl="2" indent="-342900" defTabSz="914400">
              <a:spcBef>
                <a:spcPct val="20000"/>
              </a:spcBef>
              <a:spcAft>
                <a:spcPts val="0"/>
              </a:spcAft>
              <a:buClr>
                <a:srgbClr val="0054A6"/>
              </a:buClr>
              <a:buFont typeface="Wingdings" panose="05000000000000000000" pitchFamily="2" charset="2"/>
              <a:buChar char="Ø"/>
            </a:pPr>
            <a:r>
              <a:rPr lang="en-US" sz="2400" b="1" dirty="0"/>
              <a:t>Yes</a:t>
            </a:r>
          </a:p>
          <a:p>
            <a:endParaRPr lang="en-US" dirty="0"/>
          </a:p>
        </p:txBody>
      </p:sp>
    </p:spTree>
    <p:extLst>
      <p:ext uri="{BB962C8B-B14F-4D97-AF65-F5344CB8AC3E}">
        <p14:creationId xmlns:p14="http://schemas.microsoft.com/office/powerpoint/2010/main" val="40217545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bwMode="ltGray">
          <a:xfrm>
            <a:off x="38101" y="194275"/>
            <a:ext cx="8001000" cy="838201"/>
          </a:xfrm>
        </p:spPr>
        <p:txBody>
          <a:bodyPr>
            <a:normAutofit/>
          </a:bodyPr>
          <a:lstStyle/>
          <a:p>
            <a:pPr algn="l"/>
            <a:r>
              <a:rPr lang="en-US" sz="3600" dirty="0"/>
              <a:t>	Maintaining government data</a:t>
            </a:r>
          </a:p>
        </p:txBody>
      </p:sp>
      <p:sp>
        <p:nvSpPr>
          <p:cNvPr id="3" name="Content Placeholder 2"/>
          <p:cNvSpPr>
            <a:spLocks noGrp="1"/>
          </p:cNvSpPr>
          <p:nvPr>
            <p:ph idx="1"/>
          </p:nvPr>
        </p:nvSpPr>
        <p:spPr>
          <a:xfrm>
            <a:off x="320501" y="1725141"/>
            <a:ext cx="8213899" cy="4351338"/>
          </a:xfrm>
        </p:spPr>
        <p:txBody>
          <a:bodyPr>
            <a:normAutofit/>
          </a:bodyPr>
          <a:lstStyle/>
          <a:p>
            <a:r>
              <a:rPr lang="en-US" sz="2400" dirty="0"/>
              <a:t>No requirement to maintain data in a particular format or organization system; however,</a:t>
            </a:r>
          </a:p>
          <a:p>
            <a:pPr marL="342900" lvl="1" indent="0">
              <a:buNone/>
            </a:pPr>
            <a:r>
              <a:rPr lang="en-US" sz="2400" b="1" dirty="0"/>
              <a:t>Data must be “easily accessible for convenient use”</a:t>
            </a:r>
          </a:p>
        </p:txBody>
      </p:sp>
      <p:pic>
        <p:nvPicPr>
          <p:cNvPr id="8" name="Picture 6" descr="messy file cabinet" title="Files">
            <a:extLst>
              <a:ext uri="{FF2B5EF4-FFF2-40B4-BE49-F238E27FC236}">
                <a16:creationId xmlns:a16="http://schemas.microsoft.com/office/drawing/2014/main" id="{C29C494D-9ACE-43D1-80B9-F8DFC6997C96}"/>
              </a:ext>
            </a:extLst>
          </p:cNvPr>
          <p:cNvPicPr>
            <a:picLocks noChangeAspect="1" noChangeArrowheads="1"/>
          </p:cNvPicPr>
          <p:nvPr/>
        </p:nvPicPr>
        <p:blipFill>
          <a:blip r:embed="rId3" cstate="print"/>
          <a:srcRect/>
          <a:stretch>
            <a:fillRect/>
          </a:stretch>
        </p:blipFill>
        <p:spPr bwMode="auto">
          <a:xfrm>
            <a:off x="1683765" y="3292343"/>
            <a:ext cx="1921337" cy="2782579"/>
          </a:xfrm>
          <a:prstGeom prst="rect">
            <a:avLst/>
          </a:prstGeom>
          <a:noFill/>
          <a:ln w="9525">
            <a:noFill/>
            <a:miter lim="800000"/>
            <a:headEnd/>
            <a:tailEnd/>
          </a:ln>
        </p:spPr>
      </p:pic>
      <p:pic>
        <p:nvPicPr>
          <p:cNvPr id="2" name="Picture 1" descr="email inbox">
            <a:extLst>
              <a:ext uri="{FF2B5EF4-FFF2-40B4-BE49-F238E27FC236}">
                <a16:creationId xmlns:a16="http://schemas.microsoft.com/office/drawing/2014/main" id="{428C2AB7-6779-D876-A8ED-D145CA91373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38601" y="3429000"/>
            <a:ext cx="3101632" cy="2509266"/>
          </a:xfrm>
          <a:prstGeom prst="rect">
            <a:avLst/>
          </a:prstGeom>
          <a:gradFill>
            <a:gsLst>
              <a:gs pos="0">
                <a:schemeClr val="accent1">
                  <a:alpha val="11000"/>
                  <a:lumMod val="0"/>
                  <a:lumOff val="10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glow rad="127000">
              <a:schemeClr val="accent1">
                <a:alpha val="0"/>
              </a:schemeClr>
            </a:glow>
          </a:effectLst>
        </p:spPr>
      </p:pic>
    </p:spTree>
    <p:extLst>
      <p:ext uri="{BB962C8B-B14F-4D97-AF65-F5344CB8AC3E}">
        <p14:creationId xmlns:p14="http://schemas.microsoft.com/office/powerpoint/2010/main" val="30117186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5018B-4A90-ECD6-CC33-DE0F3F47098A}"/>
              </a:ext>
            </a:extLst>
          </p:cNvPr>
          <p:cNvSpPr>
            <a:spLocks noGrp="1"/>
          </p:cNvSpPr>
          <p:nvPr>
            <p:ph type="title"/>
          </p:nvPr>
        </p:nvSpPr>
        <p:spPr/>
        <p:txBody>
          <a:bodyPr/>
          <a:lstStyle/>
          <a:p>
            <a:pPr algn="l"/>
            <a:r>
              <a:rPr lang="en-US" sz="3600" dirty="0"/>
              <a:t>Government data</a:t>
            </a:r>
            <a:endParaRPr lang="en-US" dirty="0"/>
          </a:p>
        </p:txBody>
      </p:sp>
      <p:sp>
        <p:nvSpPr>
          <p:cNvPr id="3" name="Content Placeholder 2">
            <a:extLst>
              <a:ext uri="{FF2B5EF4-FFF2-40B4-BE49-F238E27FC236}">
                <a16:creationId xmlns:a16="http://schemas.microsoft.com/office/drawing/2014/main" id="{9D385074-57AC-0A36-D82D-80B7BCDB5271}"/>
              </a:ext>
            </a:extLst>
          </p:cNvPr>
          <p:cNvSpPr>
            <a:spLocks noGrp="1"/>
          </p:cNvSpPr>
          <p:nvPr>
            <p:ph sz="half" idx="1"/>
          </p:nvPr>
        </p:nvSpPr>
        <p:spPr/>
        <p:txBody>
          <a:bodyPr/>
          <a:lstStyle/>
          <a:p>
            <a:pPr marL="0" indent="0">
              <a:buNone/>
            </a:pPr>
            <a:r>
              <a:rPr lang="en-US" sz="2800" b="1" dirty="0"/>
              <a:t>Data on Individuals</a:t>
            </a:r>
          </a:p>
          <a:p>
            <a:pPr marL="0" indent="0">
              <a:buNone/>
            </a:pPr>
            <a:r>
              <a:rPr lang="en-US" sz="2400" dirty="0"/>
              <a:t>Data that identify someone</a:t>
            </a:r>
          </a:p>
          <a:p>
            <a:r>
              <a:rPr lang="en-US" sz="2400" dirty="0"/>
              <a:t>Employee’s telephone number</a:t>
            </a:r>
          </a:p>
          <a:p>
            <a:r>
              <a:rPr lang="en-US" sz="2400" dirty="0"/>
              <a:t>Name and address of adult arrestee</a:t>
            </a:r>
          </a:p>
          <a:p>
            <a:r>
              <a:rPr lang="en-US" sz="2400" dirty="0"/>
              <a:t>Athlete of the week photograph</a:t>
            </a:r>
          </a:p>
        </p:txBody>
      </p:sp>
      <p:sp>
        <p:nvSpPr>
          <p:cNvPr id="4" name="Content Placeholder 3">
            <a:extLst>
              <a:ext uri="{FF2B5EF4-FFF2-40B4-BE49-F238E27FC236}">
                <a16:creationId xmlns:a16="http://schemas.microsoft.com/office/drawing/2014/main" id="{D84F2D9A-9F77-1F46-527F-4A1DC5D51B5E}"/>
              </a:ext>
            </a:extLst>
          </p:cNvPr>
          <p:cNvSpPr>
            <a:spLocks noGrp="1"/>
          </p:cNvSpPr>
          <p:nvPr>
            <p:ph sz="half" idx="2"/>
          </p:nvPr>
        </p:nvSpPr>
        <p:spPr/>
        <p:txBody>
          <a:bodyPr/>
          <a:lstStyle/>
          <a:p>
            <a:pPr marL="0" indent="0">
              <a:buNone/>
            </a:pPr>
            <a:r>
              <a:rPr lang="en-US" sz="2800" b="1" dirty="0"/>
              <a:t>Data not on Individuals</a:t>
            </a:r>
          </a:p>
          <a:p>
            <a:pPr marL="0" indent="0">
              <a:buNone/>
            </a:pPr>
            <a:r>
              <a:rPr lang="en-US" sz="2400" dirty="0"/>
              <a:t>Data that do not identify someone</a:t>
            </a:r>
          </a:p>
          <a:p>
            <a:r>
              <a:rPr lang="en-US" sz="2400" dirty="0"/>
              <a:t>Makes and models of fleet trucks</a:t>
            </a:r>
          </a:p>
          <a:p>
            <a:r>
              <a:rPr lang="en-US" sz="2400" dirty="0"/>
              <a:t>Names of companies that are preferred vendors</a:t>
            </a:r>
          </a:p>
          <a:p>
            <a:r>
              <a:rPr lang="en-US" sz="2400" dirty="0"/>
              <a:t>List of government websites</a:t>
            </a:r>
          </a:p>
        </p:txBody>
      </p:sp>
    </p:spTree>
    <p:extLst>
      <p:ext uri="{BB962C8B-B14F-4D97-AF65-F5344CB8AC3E}">
        <p14:creationId xmlns:p14="http://schemas.microsoft.com/office/powerpoint/2010/main" val="41792445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EF62E-0CFA-C73A-932A-95EDE72E482D}"/>
              </a:ext>
            </a:extLst>
          </p:cNvPr>
          <p:cNvSpPr>
            <a:spLocks noGrp="1"/>
          </p:cNvSpPr>
          <p:nvPr>
            <p:ph type="title"/>
          </p:nvPr>
        </p:nvSpPr>
        <p:spPr/>
        <p:txBody>
          <a:bodyPr>
            <a:normAutofit/>
          </a:bodyPr>
          <a:lstStyle/>
          <a:p>
            <a:pPr algn="l"/>
            <a:r>
              <a:rPr lang="en-US" sz="3600" dirty="0"/>
              <a:t>Classification of government data</a:t>
            </a:r>
          </a:p>
        </p:txBody>
      </p:sp>
      <p:graphicFrame>
        <p:nvGraphicFramePr>
          <p:cNvPr id="4" name="Content Placeholder 3">
            <a:extLst>
              <a:ext uri="{FF2B5EF4-FFF2-40B4-BE49-F238E27FC236}">
                <a16:creationId xmlns:a16="http://schemas.microsoft.com/office/drawing/2014/main" id="{0129EC2D-D587-5445-0E04-D540B5BCA880}"/>
              </a:ext>
            </a:extLst>
          </p:cNvPr>
          <p:cNvGraphicFramePr>
            <a:graphicFrameLocks noGrp="1"/>
          </p:cNvGraphicFramePr>
          <p:nvPr>
            <p:ph idx="1"/>
            <p:extLst>
              <p:ext uri="{D42A27DB-BD31-4B8C-83A1-F6EECF244321}">
                <p14:modId xmlns:p14="http://schemas.microsoft.com/office/powerpoint/2010/main" val="4197608557"/>
              </p:ext>
            </p:extLst>
          </p:nvPr>
        </p:nvGraphicFramePr>
        <p:xfrm>
          <a:off x="356734" y="1709509"/>
          <a:ext cx="8430532" cy="4763860"/>
        </p:xfrm>
        <a:graphic>
          <a:graphicData uri="http://schemas.openxmlformats.org/drawingml/2006/table">
            <a:tbl>
              <a:tblPr firstRow="1" bandRow="1">
                <a:tableStyleId>{5C22544A-7EE6-4342-B048-85BDC9FD1C3A}</a:tableStyleId>
              </a:tblPr>
              <a:tblGrid>
                <a:gridCol w="1934542">
                  <a:extLst>
                    <a:ext uri="{9D8B030D-6E8A-4147-A177-3AD203B41FA5}">
                      <a16:colId xmlns:a16="http://schemas.microsoft.com/office/drawing/2014/main" val="88779997"/>
                    </a:ext>
                  </a:extLst>
                </a:gridCol>
                <a:gridCol w="3685813">
                  <a:extLst>
                    <a:ext uri="{9D8B030D-6E8A-4147-A177-3AD203B41FA5}">
                      <a16:colId xmlns:a16="http://schemas.microsoft.com/office/drawing/2014/main" val="2277703325"/>
                    </a:ext>
                  </a:extLst>
                </a:gridCol>
                <a:gridCol w="2810177">
                  <a:extLst>
                    <a:ext uri="{9D8B030D-6E8A-4147-A177-3AD203B41FA5}">
                      <a16:colId xmlns:a16="http://schemas.microsoft.com/office/drawing/2014/main" val="3742629481"/>
                    </a:ext>
                  </a:extLst>
                </a:gridCol>
              </a:tblGrid>
              <a:tr h="554202">
                <a:tc>
                  <a:txBody>
                    <a:bodyPr/>
                    <a:lstStyle/>
                    <a:p>
                      <a:r>
                        <a:rPr lang="en-US" sz="1800" dirty="0"/>
                        <a:t>Classification</a:t>
                      </a:r>
                    </a:p>
                  </a:txBody>
                  <a:tcPr>
                    <a:lnB w="12700" cap="flat" cmpd="sng" algn="ctr">
                      <a:solidFill>
                        <a:schemeClr val="tx1"/>
                      </a:solidFill>
                      <a:prstDash val="solid"/>
                      <a:round/>
                      <a:headEnd type="none" w="med" len="med"/>
                      <a:tailEnd type="none" w="med" len="med"/>
                    </a:lnB>
                  </a:tcPr>
                </a:tc>
                <a:tc>
                  <a:txBody>
                    <a:bodyPr/>
                    <a:lstStyle/>
                    <a:p>
                      <a:r>
                        <a:rPr lang="en-US" sz="1800" dirty="0"/>
                        <a:t>Meaning of classification</a:t>
                      </a:r>
                    </a:p>
                  </a:txBody>
                  <a:tcPr>
                    <a:lnB w="12700" cap="flat" cmpd="sng" algn="ctr">
                      <a:solidFill>
                        <a:schemeClr val="tx1"/>
                      </a:solidFill>
                      <a:prstDash val="solid"/>
                      <a:round/>
                      <a:headEnd type="none" w="med" len="med"/>
                      <a:tailEnd type="none" w="med" len="med"/>
                    </a:lnB>
                  </a:tcPr>
                </a:tc>
                <a:tc>
                  <a:txBody>
                    <a:bodyPr/>
                    <a:lstStyle/>
                    <a:p>
                      <a:r>
                        <a:rPr lang="en-US" sz="1800" dirty="0"/>
                        <a:t>Examples</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92605540"/>
                  </a:ext>
                </a:extLst>
              </a:tr>
              <a:tr h="554202">
                <a:tc>
                  <a:txBody>
                    <a:bodyPr/>
                    <a:lstStyle/>
                    <a:p>
                      <a:r>
                        <a:rPr lang="en-US" sz="1800" dirty="0"/>
                        <a:t>Public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dirty="0"/>
                        <a:t>Available to anyone for any reason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dirty="0"/>
                        <a:t>Employee name and salary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82246743"/>
                  </a:ext>
                </a:extLst>
              </a:tr>
              <a:tr h="1981462">
                <a:tc>
                  <a:txBody>
                    <a:bodyPr/>
                    <a:lstStyle/>
                    <a:p>
                      <a:r>
                        <a:rPr lang="en-US" sz="1800" dirty="0"/>
                        <a:t>Private/Nonpublic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dirty="0"/>
                        <a:t>Available to:</a:t>
                      </a:r>
                    </a:p>
                    <a:p>
                      <a:pPr marL="285750" indent="-285750">
                        <a:buFont typeface="Arial" panose="020B0604020202020204" pitchFamily="34" charset="0"/>
                        <a:buChar char="•"/>
                      </a:pPr>
                      <a:r>
                        <a:rPr lang="en-US" sz="1800" dirty="0"/>
                        <a:t>Data subject</a:t>
                      </a:r>
                    </a:p>
                    <a:p>
                      <a:pPr marL="285750" indent="-285750">
                        <a:buFont typeface="Arial" panose="020B0604020202020204" pitchFamily="34" charset="0"/>
                        <a:buChar char="•"/>
                      </a:pPr>
                      <a:r>
                        <a:rPr lang="en-US" sz="1800" dirty="0"/>
                        <a:t>Those in the entity whose work assignment requires access</a:t>
                      </a:r>
                    </a:p>
                    <a:p>
                      <a:pPr marL="285750" indent="-285750">
                        <a:buFont typeface="Arial" panose="020B0604020202020204" pitchFamily="34" charset="0"/>
                        <a:buChar char="•"/>
                      </a:pPr>
                      <a:r>
                        <a:rPr lang="en-US" sz="1800" dirty="0"/>
                        <a:t>Entities authorized by law</a:t>
                      </a:r>
                    </a:p>
                    <a:p>
                      <a:pPr marL="285750" indent="-285750">
                        <a:buFont typeface="Arial" panose="020B0604020202020204" pitchFamily="34" charset="0"/>
                        <a:buChar char="•"/>
                      </a:pPr>
                      <a:r>
                        <a:rPr lang="en-US" sz="1800" dirty="0"/>
                        <a:t>Those authorized by data subject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dirty="0"/>
                        <a:t>Employee home address and telephone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86152770"/>
                  </a:ext>
                </a:extLst>
              </a:tr>
              <a:tr h="1673994">
                <a:tc>
                  <a:txBody>
                    <a:bodyPr/>
                    <a:lstStyle/>
                    <a:p>
                      <a:r>
                        <a:rPr lang="en-US" sz="1800" dirty="0"/>
                        <a:t>Confidential/</a:t>
                      </a:r>
                      <a:br>
                        <a:rPr lang="en-US" sz="1800" dirty="0"/>
                      </a:br>
                      <a:r>
                        <a:rPr lang="en-US" sz="1800" dirty="0"/>
                        <a:t>Protected nonpublic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dirty="0"/>
                        <a:t>Available to:</a:t>
                      </a:r>
                    </a:p>
                    <a:p>
                      <a:pPr marL="285750" indent="-285750">
                        <a:buFont typeface="Arial" panose="020B0604020202020204" pitchFamily="34" charset="0"/>
                        <a:buChar char="•"/>
                      </a:pPr>
                      <a:r>
                        <a:rPr lang="en-US" sz="1800" dirty="0"/>
                        <a:t>Those in the entity whose work assignment requires access</a:t>
                      </a:r>
                    </a:p>
                    <a:p>
                      <a:pPr marL="285750" indent="-285750">
                        <a:buFont typeface="Arial" panose="020B0604020202020204" pitchFamily="34" charset="0"/>
                        <a:buChar char="•"/>
                      </a:pPr>
                      <a:r>
                        <a:rPr lang="en-US" sz="1800" dirty="0"/>
                        <a:t>Entities authorized by law</a:t>
                      </a:r>
                    </a:p>
                    <a:p>
                      <a:pPr marL="0" indent="0">
                        <a:buFont typeface="Arial" panose="020B0604020202020204" pitchFamily="34" charset="0"/>
                        <a:buNone/>
                      </a:pPr>
                      <a:r>
                        <a:rPr lang="en-US" sz="1800" dirty="0"/>
                        <a:t>NOT available to the data subject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dirty="0"/>
                        <a:t>Data collected as part of an active civil legal action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88514653"/>
                  </a:ext>
                </a:extLst>
              </a:tr>
            </a:tbl>
          </a:graphicData>
        </a:graphic>
      </p:graphicFrame>
    </p:spTree>
    <p:extLst>
      <p:ext uri="{BB962C8B-B14F-4D97-AF65-F5344CB8AC3E}">
        <p14:creationId xmlns:p14="http://schemas.microsoft.com/office/powerpoint/2010/main" val="16014595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628650" y="152400"/>
            <a:ext cx="7886700" cy="914400"/>
          </a:xfrm>
        </p:spPr>
        <p:txBody>
          <a:bodyPr anchor="ctr">
            <a:normAutofit/>
          </a:bodyPr>
          <a:lstStyle/>
          <a:p>
            <a:pPr algn="l"/>
            <a:r>
              <a:rPr lang="en-US" sz="3600" dirty="0"/>
              <a:t>Staff with data practices duties</a:t>
            </a:r>
          </a:p>
        </p:txBody>
      </p:sp>
      <p:sp>
        <p:nvSpPr>
          <p:cNvPr id="3" name="Content Placeholder 2"/>
          <p:cNvSpPr>
            <a:spLocks noGrp="1"/>
          </p:cNvSpPr>
          <p:nvPr>
            <p:ph sz="half" idx="1"/>
          </p:nvPr>
        </p:nvSpPr>
        <p:spPr>
          <a:xfrm>
            <a:off x="628650" y="1594625"/>
            <a:ext cx="3886200" cy="4582339"/>
          </a:xfrm>
        </p:spPr>
        <p:txBody>
          <a:bodyPr>
            <a:normAutofit/>
          </a:bodyPr>
          <a:lstStyle/>
          <a:p>
            <a:pPr>
              <a:buClr>
                <a:schemeClr val="tx2"/>
              </a:buClr>
              <a:buSzPct val="80000"/>
            </a:pPr>
            <a:r>
              <a:rPr lang="en-US" sz="2800" dirty="0"/>
              <a:t>Responsible authority (RA)</a:t>
            </a:r>
          </a:p>
          <a:p>
            <a:pPr>
              <a:buClr>
                <a:schemeClr val="tx2"/>
              </a:buClr>
              <a:buSzPct val="80000"/>
            </a:pPr>
            <a:r>
              <a:rPr lang="en-US" sz="2800" dirty="0"/>
              <a:t>Data practices compliance official (DPCO) </a:t>
            </a:r>
          </a:p>
          <a:p>
            <a:pPr>
              <a:buClr>
                <a:schemeClr val="tx2"/>
              </a:buClr>
              <a:buSzPct val="80000"/>
            </a:pPr>
            <a:r>
              <a:rPr lang="en-US" sz="2800" dirty="0"/>
              <a:t>Designee </a:t>
            </a:r>
          </a:p>
          <a:p>
            <a:pPr>
              <a:buClr>
                <a:schemeClr val="tx2"/>
              </a:buClr>
              <a:buSzPct val="80000"/>
            </a:pPr>
            <a:r>
              <a:rPr lang="en-US" sz="2800" dirty="0"/>
              <a:t>Other staff</a:t>
            </a:r>
          </a:p>
        </p:txBody>
      </p:sp>
      <p:pic>
        <p:nvPicPr>
          <p:cNvPr id="5" name="Picture 4" descr="coffe mug with saying &quot;this is not in my job description&quot;" title="pictur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9150" y="2004380"/>
            <a:ext cx="3886200" cy="3762828"/>
          </a:xfrm>
          <a:prstGeom prst="rect">
            <a:avLst/>
          </a:prstGeom>
          <a:noFill/>
        </p:spPr>
      </p:pic>
    </p:spTree>
    <p:extLst>
      <p:ext uri="{BB962C8B-B14F-4D97-AF65-F5344CB8AC3E}">
        <p14:creationId xmlns:p14="http://schemas.microsoft.com/office/powerpoint/2010/main" val="28514154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0"/>
            <a:ext cx="9144000" cy="1219200"/>
          </a:xfrm>
        </p:spPr>
        <p:txBody>
          <a:bodyPr>
            <a:normAutofit/>
          </a:bodyPr>
          <a:lstStyle/>
          <a:p>
            <a:pPr algn="l"/>
            <a:r>
              <a:rPr lang="en-US" sz="3600" dirty="0"/>
              <a:t>	Responsible authority</a:t>
            </a:r>
            <a:br>
              <a:rPr lang="en-US" sz="3600" dirty="0"/>
            </a:br>
            <a:r>
              <a:rPr lang="en-US" sz="3600" dirty="0"/>
              <a:t>	</a:t>
            </a:r>
            <a:r>
              <a:rPr lang="en-US" sz="2400" dirty="0"/>
              <a:t>(Minn. Stat. § 13.02, subd. 16 &amp; Minn. R. 1205.0200)</a:t>
            </a:r>
          </a:p>
        </p:txBody>
      </p:sp>
      <p:sp>
        <p:nvSpPr>
          <p:cNvPr id="3" name="Content Placeholder 2"/>
          <p:cNvSpPr>
            <a:spLocks noGrp="1"/>
          </p:cNvSpPr>
          <p:nvPr>
            <p:ph idx="1"/>
          </p:nvPr>
        </p:nvSpPr>
        <p:spPr>
          <a:xfrm>
            <a:off x="242170" y="1459148"/>
            <a:ext cx="8324317" cy="5233481"/>
          </a:xfrm>
        </p:spPr>
        <p:txBody>
          <a:bodyPr>
            <a:normAutofit fontScale="92500" lnSpcReduction="10000"/>
          </a:bodyPr>
          <a:lstStyle/>
          <a:p>
            <a:r>
              <a:rPr lang="en-US" sz="2400" b="1" dirty="0"/>
              <a:t>State agency</a:t>
            </a:r>
          </a:p>
          <a:p>
            <a:pPr lvl="1">
              <a:buFont typeface="Wingdings" panose="05000000000000000000" pitchFamily="2" charset="2"/>
              <a:buChar char="§"/>
            </a:pPr>
            <a:r>
              <a:rPr lang="en-US" sz="2000" dirty="0"/>
              <a:t>Commissioner, Constitutional Officer, Chief Executive Officer, or an official appointed by the agency’s governing body</a:t>
            </a:r>
            <a:r>
              <a:rPr lang="en-US" dirty="0"/>
              <a:t>	</a:t>
            </a:r>
          </a:p>
          <a:p>
            <a:r>
              <a:rPr lang="en-US" sz="2400" b="1" dirty="0"/>
              <a:t>County</a:t>
            </a:r>
          </a:p>
          <a:p>
            <a:pPr lvl="1">
              <a:buFont typeface="Wingdings" panose="05000000000000000000" pitchFamily="2" charset="2"/>
              <a:buChar char="§"/>
            </a:pPr>
            <a:r>
              <a:rPr lang="en-US" sz="2000" dirty="0"/>
              <a:t>Elected officials (county attorney, sheriff, etc.)</a:t>
            </a:r>
          </a:p>
          <a:p>
            <a:pPr lvl="1">
              <a:buFont typeface="Wingdings" panose="05000000000000000000" pitchFamily="2" charset="2"/>
              <a:buChar char="§"/>
            </a:pPr>
            <a:r>
              <a:rPr lang="en-US" sz="2000" dirty="0"/>
              <a:t>Employee appointed for data outside elected officials’ offices</a:t>
            </a:r>
          </a:p>
          <a:p>
            <a:pPr lvl="1">
              <a:buFont typeface="Wingdings" panose="05000000000000000000" pitchFamily="2" charset="2"/>
              <a:buChar char="§"/>
            </a:pPr>
            <a:r>
              <a:rPr lang="en-US" sz="2000" dirty="0"/>
              <a:t>County social services agency director (§ 13.46, subd. 10)</a:t>
            </a:r>
          </a:p>
          <a:p>
            <a:pPr lvl="1">
              <a:buFont typeface="Wingdings" panose="05000000000000000000" pitchFamily="2" charset="2"/>
              <a:buChar char="§"/>
            </a:pPr>
            <a:r>
              <a:rPr lang="en-US" sz="2000" dirty="0"/>
              <a:t>County veterans service officer (§ 197.603, subd. 2)</a:t>
            </a:r>
          </a:p>
          <a:p>
            <a:r>
              <a:rPr lang="en-US" sz="2400" b="1" dirty="0"/>
              <a:t>City</a:t>
            </a:r>
          </a:p>
          <a:p>
            <a:pPr lvl="1">
              <a:buFont typeface="Wingdings" panose="05000000000000000000" pitchFamily="2" charset="2"/>
              <a:buChar char="§"/>
            </a:pPr>
            <a:r>
              <a:rPr lang="en-US" sz="2200" dirty="0"/>
              <a:t>Person appointed by city council or the city clerk</a:t>
            </a:r>
          </a:p>
          <a:p>
            <a:r>
              <a:rPr lang="en-US" sz="2400" b="1" dirty="0"/>
              <a:t>School District</a:t>
            </a:r>
          </a:p>
          <a:p>
            <a:pPr lvl="1">
              <a:buFont typeface="Wingdings" panose="05000000000000000000" pitchFamily="2" charset="2"/>
              <a:buChar char="§"/>
            </a:pPr>
            <a:r>
              <a:rPr lang="en-US" sz="2200" dirty="0"/>
              <a:t>Person appointed by school board or the superintendent</a:t>
            </a:r>
          </a:p>
          <a:p>
            <a:pPr marL="0" indent="0">
              <a:buNone/>
            </a:pPr>
            <a:endParaRPr lang="en-US" dirty="0"/>
          </a:p>
        </p:txBody>
      </p:sp>
    </p:spTree>
    <p:extLst>
      <p:ext uri="{BB962C8B-B14F-4D97-AF65-F5344CB8AC3E}">
        <p14:creationId xmlns:p14="http://schemas.microsoft.com/office/powerpoint/2010/main" val="16143534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76BE2-BC27-0B75-55C8-76A30BA558C1}"/>
              </a:ext>
            </a:extLst>
          </p:cNvPr>
          <p:cNvSpPr>
            <a:spLocks noGrp="1"/>
          </p:cNvSpPr>
          <p:nvPr>
            <p:ph type="title"/>
          </p:nvPr>
        </p:nvSpPr>
        <p:spPr/>
        <p:txBody>
          <a:bodyPr>
            <a:normAutofit fontScale="90000"/>
          </a:bodyPr>
          <a:lstStyle/>
          <a:p>
            <a:pPr algn="l"/>
            <a:r>
              <a:rPr lang="en-US" sz="4000" dirty="0"/>
              <a:t>Requests for data</a:t>
            </a:r>
            <a:br>
              <a:rPr lang="en-US" sz="3200" dirty="0"/>
            </a:br>
            <a:r>
              <a:rPr lang="en-US" sz="3100" dirty="0"/>
              <a:t>(Minn. Stat. §§ 13.03 and 13.04)</a:t>
            </a:r>
          </a:p>
        </p:txBody>
      </p:sp>
      <p:sp>
        <p:nvSpPr>
          <p:cNvPr id="3" name="Content Placeholder 2">
            <a:extLst>
              <a:ext uri="{FF2B5EF4-FFF2-40B4-BE49-F238E27FC236}">
                <a16:creationId xmlns:a16="http://schemas.microsoft.com/office/drawing/2014/main" id="{C074CB57-B4D0-6595-620A-30FC807B0BEE}"/>
              </a:ext>
            </a:extLst>
          </p:cNvPr>
          <p:cNvSpPr>
            <a:spLocks noGrp="1"/>
          </p:cNvSpPr>
          <p:nvPr>
            <p:ph idx="1"/>
          </p:nvPr>
        </p:nvSpPr>
        <p:spPr/>
        <p:txBody>
          <a:bodyPr/>
          <a:lstStyle/>
          <a:p>
            <a:pPr marL="0" indent="0">
              <a:buNone/>
            </a:pPr>
            <a:r>
              <a:rPr lang="en-US" sz="3200" dirty="0"/>
              <a:t>Members of the public and data subjects can request inspection or copies of data</a:t>
            </a:r>
          </a:p>
          <a:p>
            <a:r>
              <a:rPr lang="en-US" sz="2800" dirty="0"/>
              <a:t>Written requests</a:t>
            </a:r>
          </a:p>
          <a:p>
            <a:r>
              <a:rPr lang="en-US" sz="2800" dirty="0"/>
              <a:t>Accepting requests</a:t>
            </a:r>
          </a:p>
          <a:p>
            <a:pPr lvl="1">
              <a:buFont typeface="Wingdings" panose="05000000000000000000" pitchFamily="2" charset="2"/>
              <a:buChar char="§"/>
            </a:pPr>
            <a:r>
              <a:rPr lang="en-US" sz="2400" dirty="0"/>
              <a:t>Online portals</a:t>
            </a:r>
          </a:p>
          <a:p>
            <a:pPr lvl="1">
              <a:buFont typeface="Wingdings" panose="05000000000000000000" pitchFamily="2" charset="2"/>
              <a:buChar char="§"/>
            </a:pPr>
            <a:r>
              <a:rPr lang="en-US" sz="2400" dirty="0"/>
              <a:t>Designated email address for data requests</a:t>
            </a:r>
          </a:p>
          <a:p>
            <a:r>
              <a:rPr lang="en-US" sz="2800" dirty="0"/>
              <a:t>“Remote inspection” - a request for copies</a:t>
            </a:r>
          </a:p>
        </p:txBody>
      </p:sp>
    </p:spTree>
    <p:extLst>
      <p:ext uri="{BB962C8B-B14F-4D97-AF65-F5344CB8AC3E}">
        <p14:creationId xmlns:p14="http://schemas.microsoft.com/office/powerpoint/2010/main" val="1169610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5E12E-F4CE-CD16-4956-3C274658DE0F}"/>
              </a:ext>
            </a:extLst>
          </p:cNvPr>
          <p:cNvSpPr>
            <a:spLocks noGrp="1"/>
          </p:cNvSpPr>
          <p:nvPr>
            <p:ph type="title"/>
          </p:nvPr>
        </p:nvSpPr>
        <p:spPr>
          <a:xfrm>
            <a:off x="628650" y="152400"/>
            <a:ext cx="7886700" cy="1028700"/>
          </a:xfrm>
        </p:spPr>
        <p:txBody>
          <a:bodyPr>
            <a:normAutofit/>
          </a:bodyPr>
          <a:lstStyle/>
          <a:p>
            <a:pPr algn="l"/>
            <a:r>
              <a:rPr lang="en-US" sz="3600" dirty="0"/>
              <a:t>Disability Accommodations</a:t>
            </a:r>
            <a:br>
              <a:rPr lang="en-US" sz="3600" dirty="0"/>
            </a:br>
            <a:r>
              <a:rPr lang="en-US" sz="2800" dirty="0"/>
              <a:t>(42 U.S.C. §§ 12131-12150; Minn. Stat. § 363A.42)</a:t>
            </a:r>
          </a:p>
        </p:txBody>
      </p:sp>
      <p:sp>
        <p:nvSpPr>
          <p:cNvPr id="3" name="Content Placeholder 2">
            <a:extLst>
              <a:ext uri="{FF2B5EF4-FFF2-40B4-BE49-F238E27FC236}">
                <a16:creationId xmlns:a16="http://schemas.microsoft.com/office/drawing/2014/main" id="{290F0E25-DF14-3606-53E9-2DFC03338D4A}"/>
              </a:ext>
            </a:extLst>
          </p:cNvPr>
          <p:cNvSpPr>
            <a:spLocks noGrp="1"/>
          </p:cNvSpPr>
          <p:nvPr>
            <p:ph sz="half" idx="1"/>
          </p:nvPr>
        </p:nvSpPr>
        <p:spPr>
          <a:xfrm>
            <a:off x="628650" y="1594625"/>
            <a:ext cx="7886700" cy="4833471"/>
          </a:xfrm>
        </p:spPr>
        <p:txBody>
          <a:bodyPr>
            <a:normAutofit fontScale="92500" lnSpcReduction="10000"/>
          </a:bodyPr>
          <a:lstStyle/>
          <a:p>
            <a:r>
              <a:rPr lang="en-US" sz="3000" b="1" dirty="0"/>
              <a:t>Title II of the ADA</a:t>
            </a:r>
          </a:p>
          <a:p>
            <a:pPr lvl="1">
              <a:buFont typeface="Wingdings" panose="05000000000000000000" pitchFamily="2" charset="2"/>
              <a:buChar char="§"/>
            </a:pPr>
            <a:r>
              <a:rPr lang="en-US" sz="2600" dirty="0"/>
              <a:t>state and local government entities are subject</a:t>
            </a:r>
          </a:p>
          <a:p>
            <a:pPr lvl="1">
              <a:buFont typeface="Wingdings" panose="05000000000000000000" pitchFamily="2" charset="2"/>
              <a:buChar char="§"/>
            </a:pPr>
            <a:r>
              <a:rPr lang="en-US" sz="2600" dirty="0"/>
              <a:t>requires reasonable modifications to policies, practices, and procedures where needed to make sure that a person with a disability can access the entity’s services</a:t>
            </a:r>
          </a:p>
          <a:p>
            <a:r>
              <a:rPr lang="en-US" sz="3000" b="1" dirty="0"/>
              <a:t>Minn. Stat. § 363A.42 </a:t>
            </a:r>
          </a:p>
          <a:p>
            <a:pPr lvl="1">
              <a:buFont typeface="Wingdings" panose="05000000000000000000" pitchFamily="2" charset="2"/>
              <a:buChar char="§"/>
            </a:pPr>
            <a:r>
              <a:rPr lang="en-US" sz="2600" dirty="0"/>
              <a:t>requires reasonable modifications to any policies, practices, and procedures that might otherwise deny equal access to records to individuals with disabilities</a:t>
            </a:r>
          </a:p>
          <a:p>
            <a:r>
              <a:rPr lang="en-US" sz="3000" b="1" dirty="0"/>
              <a:t> Accommodation request procedures</a:t>
            </a:r>
          </a:p>
          <a:p>
            <a:pPr marL="0" indent="0">
              <a:buNone/>
            </a:pPr>
            <a:endParaRPr lang="en-US" sz="3200" dirty="0"/>
          </a:p>
        </p:txBody>
      </p:sp>
    </p:spTree>
    <p:extLst>
      <p:ext uri="{BB962C8B-B14F-4D97-AF65-F5344CB8AC3E}">
        <p14:creationId xmlns:p14="http://schemas.microsoft.com/office/powerpoint/2010/main" val="14847518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0"/>
            <a:ext cx="9144000" cy="1228726"/>
          </a:xfrm>
        </p:spPr>
        <p:txBody>
          <a:bodyPr>
            <a:normAutofit/>
          </a:bodyPr>
          <a:lstStyle/>
          <a:p>
            <a:pPr algn="l"/>
            <a:r>
              <a:rPr lang="en-US" sz="3200" dirty="0"/>
              <a:t>	</a:t>
            </a:r>
            <a:r>
              <a:rPr lang="en-US" sz="3600" dirty="0"/>
              <a:t>Responding to data requests</a:t>
            </a:r>
            <a:br>
              <a:rPr lang="en-US" sz="3200" dirty="0"/>
            </a:br>
            <a:r>
              <a:rPr lang="en-US" sz="3200" dirty="0"/>
              <a:t>	</a:t>
            </a:r>
            <a:r>
              <a:rPr lang="en-US" sz="2800" dirty="0"/>
              <a:t>Members of the public (Minn. Stat. § 13.03)</a:t>
            </a:r>
            <a:endParaRPr lang="en-US" sz="3200" dirty="0"/>
          </a:p>
        </p:txBody>
      </p:sp>
      <p:sp>
        <p:nvSpPr>
          <p:cNvPr id="3" name="Content Placeholder 2"/>
          <p:cNvSpPr>
            <a:spLocks noGrp="1"/>
          </p:cNvSpPr>
          <p:nvPr>
            <p:ph idx="1"/>
          </p:nvPr>
        </p:nvSpPr>
        <p:spPr>
          <a:xfrm>
            <a:off x="389106" y="1566153"/>
            <a:ext cx="8126244" cy="4610810"/>
          </a:xfrm>
        </p:spPr>
        <p:txBody>
          <a:bodyPr>
            <a:normAutofit/>
          </a:bodyPr>
          <a:lstStyle/>
          <a:p>
            <a:pPr marL="0" lvl="0" indent="0" defTabSz="914400">
              <a:spcBef>
                <a:spcPct val="20000"/>
              </a:spcBef>
              <a:spcAft>
                <a:spcPts val="0"/>
              </a:spcAft>
              <a:buClr>
                <a:srgbClr val="1F497D"/>
              </a:buClr>
              <a:buNone/>
            </a:pPr>
            <a:r>
              <a:rPr lang="en-US" sz="3200" b="1" dirty="0"/>
              <a:t>Guidelines for responding to requests:</a:t>
            </a:r>
          </a:p>
          <a:p>
            <a:pPr marL="742950" lvl="1" indent="-285750" defTabSz="914400">
              <a:spcBef>
                <a:spcPct val="20000"/>
              </a:spcBef>
              <a:spcAft>
                <a:spcPts val="0"/>
              </a:spcAft>
              <a:buClr>
                <a:srgbClr val="1F497D"/>
              </a:buClr>
            </a:pPr>
            <a:r>
              <a:rPr lang="en-US" sz="2800" dirty="0"/>
              <a:t>Clarify if not clear</a:t>
            </a:r>
          </a:p>
          <a:p>
            <a:pPr marL="742950" lvl="1" indent="-285750" defTabSz="914400">
              <a:spcBef>
                <a:spcPct val="20000"/>
              </a:spcBef>
              <a:spcAft>
                <a:spcPts val="0"/>
              </a:spcAft>
              <a:buClr>
                <a:srgbClr val="1F497D"/>
              </a:buClr>
            </a:pPr>
            <a:r>
              <a:rPr lang="en-US" sz="2800" dirty="0"/>
              <a:t>Data do not exist</a:t>
            </a:r>
          </a:p>
          <a:p>
            <a:pPr marL="742950" lvl="1" indent="-285750" defTabSz="914400">
              <a:spcBef>
                <a:spcPct val="20000"/>
              </a:spcBef>
              <a:spcAft>
                <a:spcPts val="0"/>
              </a:spcAft>
              <a:buClr>
                <a:srgbClr val="1F497D"/>
              </a:buClr>
            </a:pPr>
            <a:r>
              <a:rPr lang="en-US" sz="2800" dirty="0"/>
              <a:t>Data exist and are public</a:t>
            </a:r>
          </a:p>
          <a:p>
            <a:pPr marL="742950" lvl="1" indent="-285750" defTabSz="914400">
              <a:spcBef>
                <a:spcPct val="20000"/>
              </a:spcBef>
              <a:spcAft>
                <a:spcPts val="0"/>
              </a:spcAft>
              <a:buClr>
                <a:srgbClr val="1F497D"/>
              </a:buClr>
            </a:pPr>
            <a:r>
              <a:rPr lang="en-US" sz="2800" dirty="0"/>
              <a:t>Data are not public </a:t>
            </a:r>
          </a:p>
          <a:p>
            <a:pPr marL="1143000" lvl="2" indent="-228600" defTabSz="914400">
              <a:spcBef>
                <a:spcPct val="20000"/>
              </a:spcBef>
              <a:spcAft>
                <a:spcPts val="0"/>
              </a:spcAft>
              <a:buClr>
                <a:srgbClr val="1F497D"/>
              </a:buClr>
              <a:buFont typeface="Wingdings" panose="05000000000000000000" pitchFamily="2" charset="2"/>
              <a:buChar char="§"/>
            </a:pPr>
            <a:r>
              <a:rPr lang="en-US" sz="2400" dirty="0"/>
              <a:t>Must give statutory basis for denying access</a:t>
            </a:r>
          </a:p>
          <a:p>
            <a:pPr marL="742950" lvl="1" indent="-285750" defTabSz="914400">
              <a:spcBef>
                <a:spcPct val="20000"/>
              </a:spcBef>
              <a:spcAft>
                <a:spcPts val="0"/>
              </a:spcAft>
              <a:buClr>
                <a:srgbClr val="1F497D"/>
              </a:buClr>
            </a:pPr>
            <a:r>
              <a:rPr lang="en-US" sz="2800" dirty="0"/>
              <a:t>If asked, must explain meaning (technical terminology, abbreviations, acronyms, etc.)</a:t>
            </a:r>
          </a:p>
          <a:p>
            <a:pPr marL="742950" lvl="1" indent="-285750" defTabSz="914400">
              <a:spcBef>
                <a:spcPct val="20000"/>
              </a:spcBef>
              <a:spcAft>
                <a:spcPts val="0"/>
              </a:spcAft>
              <a:buClr>
                <a:srgbClr val="1F497D"/>
              </a:buClr>
            </a:pPr>
            <a:r>
              <a:rPr lang="en-US" sz="2800" dirty="0"/>
              <a:t>Directing requestors to websites (</a:t>
            </a:r>
            <a:r>
              <a:rPr lang="en-US" sz="2800" dirty="0">
                <a:hlinkClick r:id="rId3"/>
              </a:rPr>
              <a:t>AO 04-024</a:t>
            </a:r>
            <a:r>
              <a:rPr lang="en-US" sz="2800" dirty="0"/>
              <a:t>)</a:t>
            </a:r>
          </a:p>
          <a:p>
            <a:pPr marL="742950" lvl="1" indent="-285750" defTabSz="914400">
              <a:spcBef>
                <a:spcPct val="20000"/>
              </a:spcBef>
              <a:spcAft>
                <a:spcPts val="0"/>
              </a:spcAft>
              <a:buClr>
                <a:srgbClr val="1F497D"/>
              </a:buClr>
            </a:pPr>
            <a:endParaRPr lang="en-US" sz="2800" dirty="0"/>
          </a:p>
        </p:txBody>
      </p:sp>
    </p:spTree>
    <p:extLst>
      <p:ext uri="{BB962C8B-B14F-4D97-AF65-F5344CB8AC3E}">
        <p14:creationId xmlns:p14="http://schemas.microsoft.com/office/powerpoint/2010/main" val="3964013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bwMode="ltGray">
          <a:xfrm>
            <a:off x="0" y="0"/>
            <a:ext cx="9144000" cy="1219200"/>
          </a:xfrm>
        </p:spPr>
        <p:txBody>
          <a:bodyPr/>
          <a:lstStyle/>
          <a:p>
            <a:pPr algn="l"/>
            <a:r>
              <a:rPr lang="en-US" sz="3200" dirty="0"/>
              <a:t>	</a:t>
            </a:r>
            <a:r>
              <a:rPr lang="en-US" sz="3600" dirty="0"/>
              <a:t>Responding to data requests</a:t>
            </a:r>
            <a:br>
              <a:rPr lang="en-US" sz="3200" dirty="0"/>
            </a:br>
            <a:r>
              <a:rPr lang="en-US" sz="3200" dirty="0"/>
              <a:t>	</a:t>
            </a:r>
            <a:r>
              <a:rPr lang="en-US" sz="2800" dirty="0"/>
              <a:t>Data subjects (§ 13.04)</a:t>
            </a:r>
          </a:p>
        </p:txBody>
      </p:sp>
      <p:sp>
        <p:nvSpPr>
          <p:cNvPr id="2" name="Content Placeholder 1"/>
          <p:cNvSpPr>
            <a:spLocks noGrp="1"/>
          </p:cNvSpPr>
          <p:nvPr>
            <p:ph sz="half" idx="1"/>
          </p:nvPr>
        </p:nvSpPr>
        <p:spPr>
          <a:xfrm>
            <a:off x="457200" y="1588168"/>
            <a:ext cx="8013032" cy="4860758"/>
          </a:xfrm>
        </p:spPr>
        <p:txBody>
          <a:bodyPr>
            <a:normAutofit/>
          </a:bodyPr>
          <a:lstStyle/>
          <a:p>
            <a:pPr marL="0" lvl="0" indent="0" defTabSz="914400">
              <a:lnSpc>
                <a:spcPct val="90000"/>
              </a:lnSpc>
              <a:spcBef>
                <a:spcPct val="20000"/>
              </a:spcBef>
              <a:spcAft>
                <a:spcPts val="0"/>
              </a:spcAft>
              <a:buClr>
                <a:srgbClr val="1F497D"/>
              </a:buClr>
              <a:buNone/>
            </a:pPr>
            <a:r>
              <a:rPr lang="en-US" sz="3200" b="1" dirty="0"/>
              <a:t>Guidelines for responding to requests:</a:t>
            </a:r>
          </a:p>
          <a:p>
            <a:pPr marL="742950" lvl="1" indent="-285750" defTabSz="914400">
              <a:spcBef>
                <a:spcPct val="20000"/>
              </a:spcBef>
              <a:spcAft>
                <a:spcPts val="0"/>
              </a:spcAft>
              <a:buClr>
                <a:srgbClr val="1F497D"/>
              </a:buClr>
            </a:pPr>
            <a:r>
              <a:rPr lang="en-US" sz="2400" dirty="0"/>
              <a:t>Clarify if not clear</a:t>
            </a:r>
          </a:p>
          <a:p>
            <a:pPr marL="742950" lvl="1" indent="-285750" defTabSz="914400">
              <a:spcBef>
                <a:spcPct val="20000"/>
              </a:spcBef>
              <a:spcAft>
                <a:spcPts val="0"/>
              </a:spcAft>
              <a:buClr>
                <a:srgbClr val="1F497D"/>
              </a:buClr>
            </a:pPr>
            <a:r>
              <a:rPr lang="en-US" sz="2400" dirty="0"/>
              <a:t>Data do not exist</a:t>
            </a:r>
          </a:p>
          <a:p>
            <a:pPr marL="742950" lvl="1" indent="-285750" defTabSz="914400">
              <a:spcBef>
                <a:spcPct val="20000"/>
              </a:spcBef>
              <a:spcAft>
                <a:spcPts val="0"/>
              </a:spcAft>
              <a:buClr>
                <a:srgbClr val="1F497D"/>
              </a:buClr>
            </a:pPr>
            <a:r>
              <a:rPr lang="en-US" sz="2400" dirty="0"/>
              <a:t>Data exist and are accessible</a:t>
            </a:r>
          </a:p>
          <a:p>
            <a:pPr marL="1143000" lvl="2" indent="-228600" defTabSz="914400">
              <a:spcBef>
                <a:spcPct val="20000"/>
              </a:spcBef>
              <a:spcAft>
                <a:spcPts val="0"/>
              </a:spcAft>
              <a:buClr>
                <a:srgbClr val="1F497D"/>
              </a:buClr>
              <a:buFont typeface="Wingdings" panose="05000000000000000000" pitchFamily="2" charset="2"/>
              <a:buChar char="§"/>
            </a:pPr>
            <a:r>
              <a:rPr lang="en-US" sz="2400" dirty="0"/>
              <a:t>Verify identity </a:t>
            </a:r>
          </a:p>
          <a:p>
            <a:pPr marL="1143000" lvl="2" indent="-228600" defTabSz="914400">
              <a:spcBef>
                <a:spcPct val="20000"/>
              </a:spcBef>
              <a:spcAft>
                <a:spcPts val="0"/>
              </a:spcAft>
              <a:buClr>
                <a:srgbClr val="1F497D"/>
              </a:buClr>
              <a:buFont typeface="Wingdings" panose="05000000000000000000" pitchFamily="2" charset="2"/>
              <a:buChar char="§"/>
            </a:pPr>
            <a:r>
              <a:rPr lang="en-US" sz="2400" dirty="0"/>
              <a:t>Six-month “exception”</a:t>
            </a:r>
          </a:p>
          <a:p>
            <a:pPr marL="742950" lvl="1" indent="-285750" defTabSz="914400">
              <a:spcBef>
                <a:spcPct val="20000"/>
              </a:spcBef>
              <a:spcAft>
                <a:spcPts val="0"/>
              </a:spcAft>
              <a:buClr>
                <a:srgbClr val="1F497D"/>
              </a:buClr>
            </a:pPr>
            <a:r>
              <a:rPr lang="en-US" sz="2400" dirty="0"/>
              <a:t>Data are confidential or private about someone else, or otherwise not public </a:t>
            </a:r>
          </a:p>
          <a:p>
            <a:pPr marL="1143000" lvl="2" indent="-228600" defTabSz="914400">
              <a:spcBef>
                <a:spcPct val="20000"/>
              </a:spcBef>
              <a:spcAft>
                <a:spcPts val="0"/>
              </a:spcAft>
              <a:buClr>
                <a:srgbClr val="1F497D"/>
              </a:buClr>
              <a:buFont typeface="Wingdings" panose="05000000000000000000" pitchFamily="2" charset="2"/>
              <a:buChar char="§"/>
            </a:pPr>
            <a:r>
              <a:rPr lang="en-US" sz="2400" dirty="0"/>
              <a:t>Must give statutory basis for denying access</a:t>
            </a:r>
          </a:p>
          <a:p>
            <a:pPr marL="742950" lvl="1" indent="-285750" defTabSz="914400">
              <a:spcBef>
                <a:spcPct val="20000"/>
              </a:spcBef>
              <a:spcAft>
                <a:spcPts val="0"/>
              </a:spcAft>
              <a:buClr>
                <a:srgbClr val="1F497D"/>
              </a:buClr>
            </a:pPr>
            <a:r>
              <a:rPr lang="en-US" sz="2400" dirty="0"/>
              <a:t>If asked, must explain (technical terminology, abbreviations, acronyms, etc.)</a:t>
            </a:r>
          </a:p>
          <a:p>
            <a:endParaRPr lang="en-US" dirty="0"/>
          </a:p>
        </p:txBody>
      </p:sp>
    </p:spTree>
    <p:extLst>
      <p:ext uri="{BB962C8B-B14F-4D97-AF65-F5344CB8AC3E}">
        <p14:creationId xmlns:p14="http://schemas.microsoft.com/office/powerpoint/2010/main" val="30557024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bwMode="ltGray">
          <a:xfrm>
            <a:off x="0" y="152399"/>
            <a:ext cx="8534400" cy="838201"/>
          </a:xfrm>
        </p:spPr>
        <p:txBody>
          <a:bodyPr>
            <a:normAutofit/>
          </a:bodyPr>
          <a:lstStyle/>
          <a:p>
            <a:pPr algn="l"/>
            <a:r>
              <a:rPr lang="en-US" sz="3600" dirty="0"/>
              <a:t>	Handling large data requests</a:t>
            </a:r>
            <a:endParaRPr lang="en-US" sz="3600" i="1" dirty="0"/>
          </a:p>
        </p:txBody>
      </p:sp>
      <p:sp>
        <p:nvSpPr>
          <p:cNvPr id="3" name="Content Placeholder 2"/>
          <p:cNvSpPr>
            <a:spLocks noGrp="1"/>
          </p:cNvSpPr>
          <p:nvPr>
            <p:ph idx="1"/>
          </p:nvPr>
        </p:nvSpPr>
        <p:spPr>
          <a:xfrm>
            <a:off x="288757" y="1648326"/>
            <a:ext cx="8554453" cy="5057275"/>
          </a:xfrm>
        </p:spPr>
        <p:txBody>
          <a:bodyPr>
            <a:normAutofit/>
          </a:bodyPr>
          <a:lstStyle/>
          <a:p>
            <a:pPr>
              <a:buClr>
                <a:srgbClr val="0054A6"/>
              </a:buClr>
            </a:pPr>
            <a:r>
              <a:rPr lang="en-US" sz="3200" dirty="0"/>
              <a:t>The Data Practices Act </a:t>
            </a:r>
            <a:r>
              <a:rPr lang="en-US" sz="3200" b="1" dirty="0"/>
              <a:t>does not </a:t>
            </a:r>
            <a:r>
              <a:rPr lang="en-US" sz="3200" dirty="0"/>
              <a:t>contain an “overly burdensome” exception to deny access</a:t>
            </a:r>
          </a:p>
          <a:p>
            <a:pPr>
              <a:buClr>
                <a:srgbClr val="0054A6"/>
              </a:buClr>
            </a:pPr>
            <a:r>
              <a:rPr lang="en-US" sz="3200" dirty="0"/>
              <a:t>Practical considerations when processing large data requests:</a:t>
            </a:r>
          </a:p>
          <a:p>
            <a:pPr lvl="2">
              <a:buClr>
                <a:srgbClr val="0054A6"/>
              </a:buClr>
              <a:buFont typeface="Wingdings" panose="05000000000000000000" pitchFamily="2" charset="2"/>
              <a:buChar char="§"/>
            </a:pPr>
            <a:r>
              <a:rPr lang="en-US" sz="2500" dirty="0"/>
              <a:t>Contact requester to clarify scope of request</a:t>
            </a:r>
          </a:p>
          <a:p>
            <a:pPr lvl="2">
              <a:buClr>
                <a:srgbClr val="0054A6"/>
              </a:buClr>
              <a:buFont typeface="Wingdings" panose="05000000000000000000" pitchFamily="2" charset="2"/>
              <a:buChar char="§"/>
            </a:pPr>
            <a:r>
              <a:rPr lang="en-US" sz="2500" dirty="0"/>
              <a:t>Give context on length of time it will take to compile responsive data</a:t>
            </a:r>
          </a:p>
          <a:p>
            <a:pPr lvl="2">
              <a:buClr>
                <a:srgbClr val="0054A6"/>
              </a:buClr>
              <a:buFont typeface="Wingdings" panose="05000000000000000000" pitchFamily="2" charset="2"/>
              <a:buChar char="§"/>
            </a:pPr>
            <a:r>
              <a:rPr lang="en-US" sz="2500" dirty="0"/>
              <a:t>Ask whether to prioritize certain data</a:t>
            </a:r>
          </a:p>
          <a:p>
            <a:pPr lvl="2">
              <a:buClr>
                <a:srgbClr val="0054A6"/>
              </a:buClr>
              <a:buFont typeface="Wingdings" panose="05000000000000000000" pitchFamily="2" charset="2"/>
              <a:buChar char="§"/>
            </a:pPr>
            <a:r>
              <a:rPr lang="en-US" sz="2500" dirty="0"/>
              <a:t>Consider providing data on a rolling basis</a:t>
            </a:r>
          </a:p>
        </p:txBody>
      </p:sp>
    </p:spTree>
    <p:extLst>
      <p:ext uri="{BB962C8B-B14F-4D97-AF65-F5344CB8AC3E}">
        <p14:creationId xmlns:p14="http://schemas.microsoft.com/office/powerpoint/2010/main" val="28704810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3C2C4-F6F3-A9E2-7936-F27A5E5BD9E8}"/>
              </a:ext>
            </a:extLst>
          </p:cNvPr>
          <p:cNvSpPr>
            <a:spLocks noGrp="1"/>
          </p:cNvSpPr>
          <p:nvPr>
            <p:ph type="title"/>
          </p:nvPr>
        </p:nvSpPr>
        <p:spPr>
          <a:xfrm>
            <a:off x="0" y="152400"/>
            <a:ext cx="8515350" cy="914400"/>
          </a:xfrm>
        </p:spPr>
        <p:txBody>
          <a:bodyPr>
            <a:noAutofit/>
          </a:bodyPr>
          <a:lstStyle/>
          <a:p>
            <a:pPr algn="l"/>
            <a:r>
              <a:rPr lang="en-US" sz="3200" dirty="0"/>
              <a:t>	</a:t>
            </a:r>
            <a:r>
              <a:rPr lang="en-US" sz="3600" dirty="0"/>
              <a:t>Suspension of Response</a:t>
            </a:r>
            <a:br>
              <a:rPr lang="en-US" sz="4000" dirty="0"/>
            </a:br>
            <a:r>
              <a:rPr lang="en-US" sz="4000" dirty="0"/>
              <a:t>	</a:t>
            </a:r>
            <a:r>
              <a:rPr lang="en-US" sz="2800" dirty="0"/>
              <a:t>(Minn. Stat. § 13.03, subd. 3(g))</a:t>
            </a:r>
          </a:p>
        </p:txBody>
      </p:sp>
      <p:sp>
        <p:nvSpPr>
          <p:cNvPr id="3" name="Content Placeholder 2">
            <a:extLst>
              <a:ext uri="{FF2B5EF4-FFF2-40B4-BE49-F238E27FC236}">
                <a16:creationId xmlns:a16="http://schemas.microsoft.com/office/drawing/2014/main" id="{15E730AA-3B79-3710-E475-9752549E2D16}"/>
              </a:ext>
            </a:extLst>
          </p:cNvPr>
          <p:cNvSpPr>
            <a:spLocks noGrp="1"/>
          </p:cNvSpPr>
          <p:nvPr>
            <p:ph idx="1"/>
          </p:nvPr>
        </p:nvSpPr>
        <p:spPr>
          <a:xfrm>
            <a:off x="217714" y="1669143"/>
            <a:ext cx="8515350" cy="4507820"/>
          </a:xfrm>
        </p:spPr>
        <p:txBody>
          <a:bodyPr>
            <a:normAutofit/>
          </a:bodyPr>
          <a:lstStyle/>
          <a:p>
            <a:r>
              <a:rPr lang="en-US" sz="2800" dirty="0"/>
              <a:t>Entities can suspend further responses to a request if data requester has not collected copies or gone in to inspect data within 5 (five) business days</a:t>
            </a:r>
          </a:p>
          <a:p>
            <a:pPr lvl="1">
              <a:lnSpc>
                <a:spcPct val="150000"/>
              </a:lnSpc>
              <a:buFont typeface="Wingdings" panose="05000000000000000000" pitchFamily="2" charset="2"/>
              <a:buChar char="§"/>
            </a:pPr>
            <a:r>
              <a:rPr lang="en-US" sz="2500" dirty="0"/>
              <a:t>Include information on this process in your policies</a:t>
            </a:r>
          </a:p>
          <a:p>
            <a:pPr lvl="1">
              <a:lnSpc>
                <a:spcPct val="150000"/>
              </a:lnSpc>
              <a:buFont typeface="Wingdings" panose="05000000000000000000" pitchFamily="2" charset="2"/>
              <a:buChar char="§"/>
            </a:pPr>
            <a:r>
              <a:rPr lang="en-US" sz="2500" dirty="0"/>
              <a:t>Policies can go further and set out when a data request will be considered abandoned (should provide for a reasonable amount of time after suspension of response)</a:t>
            </a:r>
          </a:p>
        </p:txBody>
      </p:sp>
    </p:spTree>
    <p:extLst>
      <p:ext uri="{BB962C8B-B14F-4D97-AF65-F5344CB8AC3E}">
        <p14:creationId xmlns:p14="http://schemas.microsoft.com/office/powerpoint/2010/main" val="3469714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358EC-3E34-C37D-C48A-8C2885E5B8FB}"/>
              </a:ext>
            </a:extLst>
          </p:cNvPr>
          <p:cNvSpPr>
            <a:spLocks noGrp="1"/>
          </p:cNvSpPr>
          <p:nvPr>
            <p:ph type="title"/>
          </p:nvPr>
        </p:nvSpPr>
        <p:spPr>
          <a:xfrm>
            <a:off x="628650" y="152400"/>
            <a:ext cx="7886700" cy="914400"/>
          </a:xfrm>
        </p:spPr>
        <p:txBody>
          <a:bodyPr anchor="ctr">
            <a:noAutofit/>
          </a:bodyPr>
          <a:lstStyle/>
          <a:p>
            <a:pPr algn="l"/>
            <a:r>
              <a:rPr lang="en-US" sz="3600" dirty="0"/>
              <a:t>Requests outside of the Data Practices Act</a:t>
            </a:r>
          </a:p>
        </p:txBody>
      </p:sp>
      <p:pic>
        <p:nvPicPr>
          <p:cNvPr id="5" name="Content Placeholder 4" descr="Clipboard with solid fill">
            <a:extLst>
              <a:ext uri="{FF2B5EF4-FFF2-40B4-BE49-F238E27FC236}">
                <a16:creationId xmlns:a16="http://schemas.microsoft.com/office/drawing/2014/main" id="{4E952FE0-556F-7A51-8BBE-723CB3D28835}"/>
              </a:ext>
            </a:extLst>
          </p:cNvPr>
          <p:cNvPicPr>
            <a:picLocks noGrp="1" noChangeAspect="1"/>
          </p:cNvPicPr>
          <p:nvPr>
            <p:ph type="pic" sz="quarter" idx="16"/>
          </p:nvPr>
        </p:nvPicPr>
        <p:blipFill>
          <a:blip>
            <a:extLst>
              <a:ext uri="{96DAC541-7B7A-43D3-8B79-37D633B846F1}">
                <asvg:svgBlip xmlns:asvg="http://schemas.microsoft.com/office/drawing/2016/SVG/main" r:embed="rId3"/>
              </a:ext>
            </a:extLst>
          </a:blip>
          <a:stretch/>
        </p:blipFill>
        <p:spPr>
          <a:xfrm>
            <a:off x="1688769" y="2254125"/>
            <a:ext cx="1738398" cy="1738398"/>
          </a:xfrm>
        </p:spPr>
      </p:pic>
      <p:sp>
        <p:nvSpPr>
          <p:cNvPr id="16" name="Text Placeholder 5">
            <a:extLst>
              <a:ext uri="{FF2B5EF4-FFF2-40B4-BE49-F238E27FC236}">
                <a16:creationId xmlns:a16="http://schemas.microsoft.com/office/drawing/2014/main" id="{F6BD0704-4EA0-8B33-2E1C-E3043E630506}"/>
              </a:ext>
            </a:extLst>
          </p:cNvPr>
          <p:cNvSpPr>
            <a:spLocks noGrp="1"/>
          </p:cNvSpPr>
          <p:nvPr>
            <p:ph type="body" sz="quarter" idx="17"/>
          </p:nvPr>
        </p:nvSpPr>
        <p:spPr>
          <a:xfrm>
            <a:off x="1074058" y="4309053"/>
            <a:ext cx="3309255" cy="1523938"/>
          </a:xfrm>
        </p:spPr>
        <p:txBody>
          <a:bodyPr>
            <a:normAutofit fontScale="92500"/>
          </a:bodyPr>
          <a:lstStyle/>
          <a:p>
            <a:r>
              <a:rPr lang="en-US" sz="2600" b="1" dirty="0"/>
              <a:t>Creating Data</a:t>
            </a:r>
          </a:p>
          <a:p>
            <a:r>
              <a:rPr lang="en-US" sz="2400" dirty="0"/>
              <a:t>*Exception: summary data</a:t>
            </a:r>
            <a:br>
              <a:rPr lang="en-US" sz="2400" dirty="0"/>
            </a:br>
            <a:r>
              <a:rPr lang="en-US" sz="2200" dirty="0"/>
              <a:t>(Minn. Stat. § 13.05, subd. 7)</a:t>
            </a:r>
            <a:endParaRPr lang="en-US" sz="2400" dirty="0"/>
          </a:p>
        </p:txBody>
      </p:sp>
      <p:pic>
        <p:nvPicPr>
          <p:cNvPr id="7" name="Graphic 6" descr="Question Mark with solid fill">
            <a:extLst>
              <a:ext uri="{FF2B5EF4-FFF2-40B4-BE49-F238E27FC236}">
                <a16:creationId xmlns:a16="http://schemas.microsoft.com/office/drawing/2014/main" id="{E9A25DA3-715D-6D19-DD41-5A54F63A68D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716833" y="2254125"/>
            <a:ext cx="1738398" cy="1738398"/>
          </a:xfrm>
          <a:prstGeom prst="ellipse">
            <a:avLst/>
          </a:prstGeom>
          <a:ln w="28575">
            <a:solidFill>
              <a:schemeClr val="bg1"/>
            </a:solidFill>
          </a:ln>
        </p:spPr>
      </p:pic>
      <p:sp>
        <p:nvSpPr>
          <p:cNvPr id="18" name="Text Placeholder 7">
            <a:extLst>
              <a:ext uri="{FF2B5EF4-FFF2-40B4-BE49-F238E27FC236}">
                <a16:creationId xmlns:a16="http://schemas.microsoft.com/office/drawing/2014/main" id="{1B4F9710-6F48-EA25-9B2D-607302059AA4}"/>
              </a:ext>
            </a:extLst>
          </p:cNvPr>
          <p:cNvSpPr>
            <a:spLocks noGrp="1"/>
          </p:cNvSpPr>
          <p:nvPr>
            <p:ph type="body" sz="quarter" idx="19"/>
          </p:nvPr>
        </p:nvSpPr>
        <p:spPr>
          <a:xfrm>
            <a:off x="5570563" y="4249245"/>
            <a:ext cx="2030937" cy="914399"/>
          </a:xfrm>
        </p:spPr>
        <p:txBody>
          <a:bodyPr>
            <a:noAutofit/>
          </a:bodyPr>
          <a:lstStyle/>
          <a:p>
            <a:r>
              <a:rPr lang="en-US" sz="2400" b="1" dirty="0"/>
              <a:t>Responding to Questions</a:t>
            </a:r>
          </a:p>
        </p:txBody>
      </p:sp>
    </p:spTree>
    <p:extLst>
      <p:ext uri="{BB962C8B-B14F-4D97-AF65-F5344CB8AC3E}">
        <p14:creationId xmlns:p14="http://schemas.microsoft.com/office/powerpoint/2010/main" val="27288851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0"/>
            <a:ext cx="9144000" cy="1228725"/>
          </a:xfrm>
        </p:spPr>
        <p:txBody>
          <a:bodyPr>
            <a:normAutofit/>
          </a:bodyPr>
          <a:lstStyle/>
          <a:p>
            <a:pPr algn="l"/>
            <a:r>
              <a:rPr lang="en-US" sz="3600" dirty="0"/>
              <a:t>	Response Time</a:t>
            </a:r>
            <a:br>
              <a:rPr lang="en-US" sz="3600" dirty="0"/>
            </a:br>
            <a:r>
              <a:rPr lang="en-US" sz="3600" dirty="0"/>
              <a:t>	</a:t>
            </a:r>
            <a:r>
              <a:rPr lang="en-US" sz="2800" dirty="0"/>
              <a:t>(Inspection or Copies)</a:t>
            </a:r>
          </a:p>
        </p:txBody>
      </p:sp>
      <p:sp>
        <p:nvSpPr>
          <p:cNvPr id="7" name="TextBox 6">
            <a:extLst>
              <a:ext uri="{FF2B5EF4-FFF2-40B4-BE49-F238E27FC236}">
                <a16:creationId xmlns:a16="http://schemas.microsoft.com/office/drawing/2014/main" id="{C6EFE81C-6C57-A869-17B6-9EBD910902FE}"/>
              </a:ext>
            </a:extLst>
          </p:cNvPr>
          <p:cNvSpPr txBox="1"/>
          <p:nvPr/>
        </p:nvSpPr>
        <p:spPr>
          <a:xfrm>
            <a:off x="381000" y="1879600"/>
            <a:ext cx="8509000" cy="3170099"/>
          </a:xfrm>
          <a:prstGeom prst="rect">
            <a:avLst/>
          </a:prstGeom>
          <a:noFill/>
        </p:spPr>
        <p:txBody>
          <a:bodyPr wrap="square" rtlCol="0">
            <a:spAutoFit/>
          </a:bodyPr>
          <a:lstStyle/>
          <a:p>
            <a:pPr marL="285750" indent="-285750">
              <a:buFont typeface="Arial" panose="020B0604020202020204" pitchFamily="34" charset="0"/>
              <a:buChar char="•"/>
            </a:pPr>
            <a:r>
              <a:rPr lang="en-US" sz="3200" dirty="0"/>
              <a:t>Member of the Public</a:t>
            </a:r>
          </a:p>
          <a:p>
            <a:pPr marL="914400" lvl="1" indent="-457200">
              <a:buFont typeface="Wingdings" panose="05000000000000000000" pitchFamily="2" charset="2"/>
              <a:buChar char="§"/>
            </a:pPr>
            <a:r>
              <a:rPr lang="en-US" sz="2600" dirty="0"/>
              <a:t>Appropriate and prompt, reasonable amount of time</a:t>
            </a:r>
            <a:br>
              <a:rPr lang="en-US" sz="2600" dirty="0"/>
            </a:br>
            <a:r>
              <a:rPr lang="en-US" sz="2400" dirty="0"/>
              <a:t>(Minn. Stat. § 13.03, subd. 2, Minn. R. 1205.0300)</a:t>
            </a:r>
          </a:p>
          <a:p>
            <a:pPr marL="285750" indent="-285750">
              <a:buFont typeface="Arial" panose="020B0604020202020204" pitchFamily="34" charset="0"/>
              <a:buChar char="•"/>
            </a:pPr>
            <a:endParaRPr lang="en-US" sz="3200" dirty="0"/>
          </a:p>
          <a:p>
            <a:pPr marL="285750" indent="-285750">
              <a:buFont typeface="Arial" panose="020B0604020202020204" pitchFamily="34" charset="0"/>
              <a:buChar char="•"/>
            </a:pPr>
            <a:r>
              <a:rPr lang="en-US" sz="3200" dirty="0"/>
              <a:t>Data Subject</a:t>
            </a:r>
          </a:p>
          <a:p>
            <a:pPr marL="914400" lvl="1" indent="-457200">
              <a:buFont typeface="Wingdings" panose="05000000000000000000" pitchFamily="2" charset="2"/>
              <a:buChar char="§"/>
            </a:pPr>
            <a:r>
              <a:rPr lang="en-US" sz="2600" dirty="0"/>
              <a:t>Immediately, if possible; otherwise, 10 business days</a:t>
            </a:r>
            <a:br>
              <a:rPr lang="en-US" sz="2600" dirty="0"/>
            </a:br>
            <a:r>
              <a:rPr lang="en-US" sz="2400" dirty="0"/>
              <a:t>(Minn. Stat. § 13.04, subd. 3)</a:t>
            </a:r>
          </a:p>
        </p:txBody>
      </p:sp>
    </p:spTree>
    <p:extLst>
      <p:ext uri="{BB962C8B-B14F-4D97-AF65-F5344CB8AC3E}">
        <p14:creationId xmlns:p14="http://schemas.microsoft.com/office/powerpoint/2010/main" val="6607648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AB940-875E-DF6A-0437-592D14F4A537}"/>
              </a:ext>
            </a:extLst>
          </p:cNvPr>
          <p:cNvSpPr>
            <a:spLocks noGrp="1"/>
          </p:cNvSpPr>
          <p:nvPr>
            <p:ph type="title"/>
          </p:nvPr>
        </p:nvSpPr>
        <p:spPr/>
        <p:txBody>
          <a:bodyPr>
            <a:normAutofit fontScale="90000"/>
          </a:bodyPr>
          <a:lstStyle/>
          <a:p>
            <a:pPr algn="l"/>
            <a:r>
              <a:rPr lang="en-US" sz="3200" dirty="0">
                <a:ea typeface="Calibri" panose="020F0502020204030204" pitchFamily="34" charset="0"/>
                <a:cs typeface="Calibri" panose="020F0502020204030204" pitchFamily="34" charset="0"/>
              </a:rPr>
              <a:t>Charging for Government Data -</a:t>
            </a:r>
            <a:br>
              <a:rPr lang="en-US" sz="3200" dirty="0">
                <a:ea typeface="Calibri" panose="020F0502020204030204" pitchFamily="34" charset="0"/>
                <a:cs typeface="Calibri" panose="020F0502020204030204" pitchFamily="34" charset="0"/>
              </a:rPr>
            </a:br>
            <a:r>
              <a:rPr lang="en-US" sz="3200" dirty="0">
                <a:ea typeface="Calibri" panose="020F0502020204030204" pitchFamily="34" charset="0"/>
                <a:cs typeface="Calibri" panose="020F0502020204030204" pitchFamily="34" charset="0"/>
              </a:rPr>
              <a:t>Inspection</a:t>
            </a:r>
          </a:p>
        </p:txBody>
      </p:sp>
      <p:sp>
        <p:nvSpPr>
          <p:cNvPr id="3" name="Content Placeholder 2">
            <a:extLst>
              <a:ext uri="{FF2B5EF4-FFF2-40B4-BE49-F238E27FC236}">
                <a16:creationId xmlns:a16="http://schemas.microsoft.com/office/drawing/2014/main" id="{50AC5528-0231-6B32-D6A6-FEB202A35114}"/>
              </a:ext>
            </a:extLst>
          </p:cNvPr>
          <p:cNvSpPr>
            <a:spLocks noGrp="1"/>
          </p:cNvSpPr>
          <p:nvPr>
            <p:ph idx="1"/>
          </p:nvPr>
        </p:nvSpPr>
        <p:spPr/>
        <p:txBody>
          <a:bodyPr>
            <a:normAutofit/>
          </a:bodyPr>
          <a:lstStyle/>
          <a:p>
            <a:r>
              <a:rPr lang="en-US" sz="2800" dirty="0">
                <a:latin typeface="Calibri" panose="020F0502020204030204" pitchFamily="34" charset="0"/>
                <a:ea typeface="Calibri" panose="020F0502020204030204" pitchFamily="34" charset="0"/>
                <a:cs typeface="Calibri" panose="020F0502020204030204" pitchFamily="34" charset="0"/>
              </a:rPr>
              <a:t>No charge or fee is allowed for inspection of government data. </a:t>
            </a:r>
          </a:p>
          <a:p>
            <a:r>
              <a:rPr lang="en-US" sz="2800" dirty="0">
                <a:latin typeface="Calibri" panose="020F0502020204030204" pitchFamily="34" charset="0"/>
                <a:ea typeface="Calibri" panose="020F0502020204030204" pitchFamily="34" charset="0"/>
                <a:cs typeface="Calibri" panose="020F0502020204030204" pitchFamily="34" charset="0"/>
              </a:rPr>
              <a:t>Inspection is always FREE</a:t>
            </a:r>
          </a:p>
          <a:p>
            <a:pPr lvl="1">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This is true whether the data requester is a data subject or a member of the public</a:t>
            </a:r>
          </a:p>
        </p:txBody>
      </p:sp>
      <p:sp>
        <p:nvSpPr>
          <p:cNvPr id="4" name="Slide Number Placeholder 3">
            <a:extLst>
              <a:ext uri="{FF2B5EF4-FFF2-40B4-BE49-F238E27FC236}">
                <a16:creationId xmlns:a16="http://schemas.microsoft.com/office/drawing/2014/main" id="{FC41CFD2-2EC9-1C16-AF53-4797DB298F06}"/>
              </a:ext>
            </a:extLst>
          </p:cNvPr>
          <p:cNvSpPr>
            <a:spLocks noGrp="1"/>
          </p:cNvSpPr>
          <p:nvPr>
            <p:ph type="sldNum" sz="quarter" idx="12"/>
          </p:nvPr>
        </p:nvSpPr>
        <p:spPr/>
        <p:txBody>
          <a:bodyPr/>
          <a:lstStyle/>
          <a:p>
            <a:fld id="{9FF96B15-8338-45D5-A943-561235072D66}" type="slidenum">
              <a:rPr lang="en-US" noProof="0" smtClean="0"/>
              <a:t>31</a:t>
            </a:fld>
            <a:endParaRPr lang="en-US" noProof="0" dirty="0"/>
          </a:p>
        </p:txBody>
      </p:sp>
    </p:spTree>
    <p:extLst>
      <p:ext uri="{BB962C8B-B14F-4D97-AF65-F5344CB8AC3E}">
        <p14:creationId xmlns:p14="http://schemas.microsoft.com/office/powerpoint/2010/main" val="13975856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38534-3B29-A9E1-50AD-4CB6E22CBA29}"/>
              </a:ext>
            </a:extLst>
          </p:cNvPr>
          <p:cNvSpPr>
            <a:spLocks noGrp="1"/>
          </p:cNvSpPr>
          <p:nvPr>
            <p:ph type="title"/>
          </p:nvPr>
        </p:nvSpPr>
        <p:spPr/>
        <p:txBody>
          <a:bodyPr>
            <a:normAutofit fontScale="90000"/>
          </a:bodyPr>
          <a:lstStyle/>
          <a:p>
            <a:pPr algn="l"/>
            <a:r>
              <a:rPr lang="en-US" sz="3200" dirty="0">
                <a:ea typeface="Calibri" panose="020F0502020204030204" pitchFamily="34" charset="0"/>
                <a:cs typeface="Calibri" panose="020F0502020204030204" pitchFamily="34" charset="0"/>
              </a:rPr>
              <a:t>Charging for Government Data -</a:t>
            </a:r>
            <a:br>
              <a:rPr lang="en-US" sz="3200" dirty="0">
                <a:ea typeface="Calibri" panose="020F0502020204030204" pitchFamily="34" charset="0"/>
                <a:cs typeface="Calibri" panose="020F0502020204030204" pitchFamily="34" charset="0"/>
              </a:rPr>
            </a:br>
            <a:r>
              <a:rPr lang="en-US" sz="3200" dirty="0">
                <a:ea typeface="Calibri" panose="020F0502020204030204" pitchFamily="34" charset="0"/>
                <a:cs typeface="Calibri" panose="020F0502020204030204" pitchFamily="34" charset="0"/>
              </a:rPr>
              <a:t>Copies</a:t>
            </a:r>
            <a:endParaRPr lang="en-US" sz="3200" dirty="0"/>
          </a:p>
        </p:txBody>
      </p:sp>
      <p:sp>
        <p:nvSpPr>
          <p:cNvPr id="3" name="Content Placeholder 2">
            <a:extLst>
              <a:ext uri="{FF2B5EF4-FFF2-40B4-BE49-F238E27FC236}">
                <a16:creationId xmlns:a16="http://schemas.microsoft.com/office/drawing/2014/main" id="{0230A8AE-CBD9-CB05-FFE2-FBE01BC2B62D}"/>
              </a:ext>
            </a:extLst>
          </p:cNvPr>
          <p:cNvSpPr>
            <a:spLocks noGrp="1"/>
          </p:cNvSpPr>
          <p:nvPr>
            <p:ph sz="half" idx="1"/>
          </p:nvPr>
        </p:nvSpPr>
        <p:spPr/>
        <p:txBody>
          <a:bodyPr>
            <a:normAutofit fontScale="70000" lnSpcReduction="20000"/>
          </a:bodyPr>
          <a:lstStyle/>
          <a:p>
            <a:pPr marL="0" indent="0">
              <a:buNone/>
            </a:pPr>
            <a:r>
              <a:rPr lang="en-US" sz="3100" b="1" dirty="0">
                <a:latin typeface="Calibri" panose="020F0502020204030204" pitchFamily="34" charset="0"/>
                <a:ea typeface="Calibri" panose="020F0502020204030204" pitchFamily="34" charset="0"/>
                <a:cs typeface="Calibri" panose="020F0502020204030204" pitchFamily="34" charset="0"/>
              </a:rPr>
              <a:t>Members of the public</a:t>
            </a:r>
          </a:p>
          <a:p>
            <a:r>
              <a:rPr lang="en-US" sz="3100" dirty="0">
                <a:latin typeface="Calibri" panose="020F0502020204030204" pitchFamily="34" charset="0"/>
                <a:ea typeface="Calibri" panose="020F0502020204030204" pitchFamily="34" charset="0"/>
                <a:cs typeface="Calibri" panose="020F0502020204030204" pitchFamily="34" charset="0"/>
              </a:rPr>
              <a:t>25¢ per page for 100 or fewer pages of black/white, legal/letter size paper copies</a:t>
            </a:r>
          </a:p>
          <a:p>
            <a:r>
              <a:rPr lang="en-US" sz="3100" dirty="0">
                <a:latin typeface="Calibri" panose="020F0502020204030204" pitchFamily="34" charset="0"/>
                <a:ea typeface="Calibri" panose="020F0502020204030204" pitchFamily="34" charset="0"/>
                <a:cs typeface="Calibri" panose="020F0502020204030204" pitchFamily="34" charset="0"/>
              </a:rPr>
              <a:t>“Actual cost” for all other copies</a:t>
            </a:r>
          </a:p>
          <a:p>
            <a:pPr lvl="1">
              <a:buFont typeface="Wingdings" panose="05000000000000000000" pitchFamily="2" charset="2"/>
              <a:buChar char="§"/>
            </a:pPr>
            <a:r>
              <a:rPr lang="en-US" sz="2900" dirty="0">
                <a:latin typeface="Calibri" panose="020F0502020204030204" pitchFamily="34" charset="0"/>
                <a:ea typeface="Calibri" panose="020F0502020204030204" pitchFamily="34" charset="0"/>
                <a:cs typeface="Calibri" panose="020F0502020204030204" pitchFamily="34" charset="0"/>
              </a:rPr>
              <a:t>Time for search and retrieval</a:t>
            </a:r>
          </a:p>
          <a:p>
            <a:pPr lvl="1">
              <a:buFont typeface="Wingdings" panose="05000000000000000000" pitchFamily="2" charset="2"/>
              <a:buChar char="§"/>
            </a:pPr>
            <a:r>
              <a:rPr lang="en-US" sz="2900" dirty="0">
                <a:latin typeface="Calibri" panose="020F0502020204030204" pitchFamily="34" charset="0"/>
                <a:ea typeface="Calibri" panose="020F0502020204030204" pitchFamily="34" charset="0"/>
                <a:cs typeface="Calibri" panose="020F0502020204030204" pitchFamily="34" charset="0"/>
              </a:rPr>
              <a:t>Time to make and transmit the copies</a:t>
            </a:r>
          </a:p>
          <a:p>
            <a:pPr lvl="1">
              <a:buFont typeface="Wingdings" panose="05000000000000000000" pitchFamily="2" charset="2"/>
              <a:buChar char="§"/>
            </a:pPr>
            <a:r>
              <a:rPr lang="en-US" sz="2900" dirty="0">
                <a:latin typeface="Calibri" panose="020F0502020204030204" pitchFamily="34" charset="0"/>
                <a:ea typeface="Calibri" panose="020F0502020204030204" pitchFamily="34" charset="0"/>
                <a:cs typeface="Calibri" panose="020F0502020204030204" pitchFamily="34" charset="0"/>
              </a:rPr>
              <a:t>Materials</a:t>
            </a:r>
          </a:p>
          <a:p>
            <a:pPr marL="0" indent="0">
              <a:buNone/>
            </a:pPr>
            <a:r>
              <a:rPr lang="en-US" sz="2900" dirty="0">
                <a:ea typeface="Calibri" panose="020F0502020204030204" pitchFamily="34" charset="0"/>
                <a:cs typeface="Calibri" panose="020F0502020204030204" pitchFamily="34" charset="0"/>
              </a:rPr>
              <a:t>(Minn. Stat. § 13.03, </a:t>
            </a:r>
            <a:br>
              <a:rPr lang="en-US" sz="2900" dirty="0">
                <a:ea typeface="Calibri" panose="020F0502020204030204" pitchFamily="34" charset="0"/>
                <a:cs typeface="Calibri" panose="020F0502020204030204" pitchFamily="34" charset="0"/>
              </a:rPr>
            </a:br>
            <a:r>
              <a:rPr lang="en-US" sz="2900" dirty="0">
                <a:ea typeface="Calibri" panose="020F0502020204030204" pitchFamily="34" charset="0"/>
                <a:cs typeface="Calibri" panose="020F0502020204030204" pitchFamily="34" charset="0"/>
              </a:rPr>
              <a:t>Minn. R. 1205.0300)</a:t>
            </a:r>
            <a:endParaRPr lang="en-US" sz="2900" dirty="0"/>
          </a:p>
          <a:p>
            <a:pPr marL="0" indent="0">
              <a:buNone/>
            </a:pPr>
            <a:endParaRPr lang="en-US" dirty="0"/>
          </a:p>
        </p:txBody>
      </p:sp>
      <p:sp>
        <p:nvSpPr>
          <p:cNvPr id="4" name="Content Placeholder 3">
            <a:extLst>
              <a:ext uri="{FF2B5EF4-FFF2-40B4-BE49-F238E27FC236}">
                <a16:creationId xmlns:a16="http://schemas.microsoft.com/office/drawing/2014/main" id="{B6759E4E-03DF-1974-C9B0-D87176496523}"/>
              </a:ext>
            </a:extLst>
          </p:cNvPr>
          <p:cNvSpPr>
            <a:spLocks noGrp="1"/>
          </p:cNvSpPr>
          <p:nvPr>
            <p:ph sz="half" idx="2"/>
          </p:nvPr>
        </p:nvSpPr>
        <p:spPr/>
        <p:txBody>
          <a:bodyPr/>
          <a:lstStyle/>
          <a:p>
            <a:pPr marL="0" indent="0">
              <a:buNone/>
            </a:pPr>
            <a:r>
              <a:rPr lang="en-US" sz="2200" b="1" dirty="0">
                <a:latin typeface="Calibri" panose="020F0502020204030204" pitchFamily="34" charset="0"/>
                <a:ea typeface="Calibri" panose="020F0502020204030204" pitchFamily="34" charset="0"/>
                <a:cs typeface="Calibri" panose="020F0502020204030204" pitchFamily="34" charset="0"/>
              </a:rPr>
              <a:t>Data subjects</a:t>
            </a:r>
          </a:p>
          <a:p>
            <a:r>
              <a:rPr lang="en-US" sz="2200" dirty="0">
                <a:latin typeface="Calibri" panose="020F0502020204030204" pitchFamily="34" charset="0"/>
                <a:ea typeface="Calibri" panose="020F0502020204030204" pitchFamily="34" charset="0"/>
                <a:cs typeface="Calibri" panose="020F0502020204030204" pitchFamily="34" charset="0"/>
              </a:rPr>
              <a:t>“Actual cost”</a:t>
            </a:r>
          </a:p>
          <a:p>
            <a:pPr lvl="1">
              <a:buFont typeface="Wingdings" panose="05000000000000000000" pitchFamily="2" charset="2"/>
              <a:buChar char="§"/>
            </a:pPr>
            <a:r>
              <a:rPr lang="en-US" sz="2000" dirty="0">
                <a:latin typeface="Calibri" panose="020F0502020204030204" pitchFamily="34" charset="0"/>
                <a:ea typeface="Calibri" panose="020F0502020204030204" pitchFamily="34" charset="0"/>
                <a:cs typeface="Calibri" panose="020F0502020204030204" pitchFamily="34" charset="0"/>
              </a:rPr>
              <a:t>Time to make and transmit the copies</a:t>
            </a:r>
          </a:p>
          <a:p>
            <a:pPr lvl="1">
              <a:buFont typeface="Wingdings" panose="05000000000000000000" pitchFamily="2" charset="2"/>
              <a:buChar char="§"/>
            </a:pPr>
            <a:r>
              <a:rPr lang="en-US" sz="2000" dirty="0">
                <a:latin typeface="Calibri" panose="020F0502020204030204" pitchFamily="34" charset="0"/>
                <a:ea typeface="Calibri" panose="020F0502020204030204" pitchFamily="34" charset="0"/>
                <a:cs typeface="Calibri" panose="020F0502020204030204" pitchFamily="34" charset="0"/>
              </a:rPr>
              <a:t>Materials</a:t>
            </a:r>
          </a:p>
          <a:p>
            <a:pPr marL="0" indent="0">
              <a:buNone/>
            </a:pPr>
            <a:r>
              <a:rPr lang="en-US" sz="2000" dirty="0">
                <a:latin typeface="Calibri" panose="020F0502020204030204" pitchFamily="34" charset="0"/>
                <a:ea typeface="Calibri" panose="020F0502020204030204" pitchFamily="34" charset="0"/>
                <a:cs typeface="Calibri" panose="020F0502020204030204" pitchFamily="34" charset="0"/>
              </a:rPr>
              <a:t>(Minn. Stat. § 13.04, Minn. R. 1205.0400)</a:t>
            </a:r>
          </a:p>
          <a:p>
            <a:pPr marL="0" indent="0">
              <a:buNone/>
            </a:pPr>
            <a:endParaRPr lang="en-US" dirty="0"/>
          </a:p>
        </p:txBody>
      </p:sp>
    </p:spTree>
    <p:extLst>
      <p:ext uri="{BB962C8B-B14F-4D97-AF65-F5344CB8AC3E}">
        <p14:creationId xmlns:p14="http://schemas.microsoft.com/office/powerpoint/2010/main" val="4210663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4CD9E-7C95-3073-2E24-C9BE224E4D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F872EB-6C81-4C6C-DB16-7C1F17405CCC}"/>
              </a:ext>
            </a:extLst>
          </p:cNvPr>
          <p:cNvSpPr>
            <a:spLocks noGrp="1"/>
          </p:cNvSpPr>
          <p:nvPr>
            <p:ph type="title"/>
          </p:nvPr>
        </p:nvSpPr>
        <p:spPr/>
        <p:txBody>
          <a:bodyPr>
            <a:normAutofit/>
          </a:bodyPr>
          <a:lstStyle/>
          <a:p>
            <a:pPr algn="l"/>
            <a:r>
              <a:rPr lang="en-US" sz="3200" dirty="0">
                <a:ea typeface="Calibri" panose="020F0502020204030204" pitchFamily="34" charset="0"/>
                <a:cs typeface="Calibri" panose="020F0502020204030204" pitchFamily="34" charset="0"/>
              </a:rPr>
              <a:t>Actual Cost does NOT include redaction time</a:t>
            </a:r>
          </a:p>
        </p:txBody>
      </p:sp>
      <p:sp>
        <p:nvSpPr>
          <p:cNvPr id="3" name="Content Placeholder 2">
            <a:extLst>
              <a:ext uri="{FF2B5EF4-FFF2-40B4-BE49-F238E27FC236}">
                <a16:creationId xmlns:a16="http://schemas.microsoft.com/office/drawing/2014/main" id="{8121031B-65AA-0735-A63C-1CB345491189}"/>
              </a:ext>
            </a:extLst>
          </p:cNvPr>
          <p:cNvSpPr>
            <a:spLocks noGrp="1"/>
          </p:cNvSpPr>
          <p:nvPr>
            <p:ph idx="1"/>
          </p:nvPr>
        </p:nvSpPr>
        <p:spPr/>
        <p:txBody>
          <a:bodyPr>
            <a:normAutofit/>
          </a:bodyPr>
          <a:lstStyle/>
          <a:p>
            <a:r>
              <a:rPr lang="en-US" sz="2800" dirty="0">
                <a:latin typeface="Calibri" panose="020F0502020204030204" pitchFamily="34" charset="0"/>
                <a:ea typeface="Calibri" panose="020F0502020204030204" pitchFamily="34" charset="0"/>
                <a:cs typeface="Calibri" panose="020F0502020204030204" pitchFamily="34" charset="0"/>
              </a:rPr>
              <a:t>A government entity may </a:t>
            </a:r>
            <a:r>
              <a:rPr lang="en-US" sz="2800" b="1" dirty="0">
                <a:latin typeface="Calibri" panose="020F0502020204030204" pitchFamily="34" charset="0"/>
                <a:ea typeface="Calibri" panose="020F0502020204030204" pitchFamily="34" charset="0"/>
                <a:cs typeface="Calibri" panose="020F0502020204030204" pitchFamily="34" charset="0"/>
              </a:rPr>
              <a:t>NOT </a:t>
            </a:r>
            <a:r>
              <a:rPr lang="en-US" sz="2800" dirty="0">
                <a:latin typeface="Calibri" panose="020F0502020204030204" pitchFamily="34" charset="0"/>
                <a:ea typeface="Calibri" panose="020F0502020204030204" pitchFamily="34" charset="0"/>
                <a:cs typeface="Calibri" panose="020F0502020204030204" pitchFamily="34" charset="0"/>
              </a:rPr>
              <a:t>charge to separate public from not public data or to redact private or confidential data about others</a:t>
            </a:r>
          </a:p>
          <a:p>
            <a:pPr marL="0" indent="0">
              <a:buNone/>
            </a:pPr>
            <a:r>
              <a:rPr lang="en-US" sz="2000" dirty="0">
                <a:latin typeface="Calibri" panose="020F0502020204030204" pitchFamily="34" charset="0"/>
                <a:ea typeface="Calibri" panose="020F0502020204030204" pitchFamily="34" charset="0"/>
                <a:cs typeface="Calibri" panose="020F0502020204030204" pitchFamily="34" charset="0"/>
              </a:rPr>
              <a:t>(Minn. Stat. § 13.03, subd. 3(c), Minn. Stat. § 13.04, subd. 3)</a:t>
            </a:r>
          </a:p>
        </p:txBody>
      </p:sp>
      <p:sp>
        <p:nvSpPr>
          <p:cNvPr id="4" name="Slide Number Placeholder 3">
            <a:extLst>
              <a:ext uri="{FF2B5EF4-FFF2-40B4-BE49-F238E27FC236}">
                <a16:creationId xmlns:a16="http://schemas.microsoft.com/office/drawing/2014/main" id="{3142B07C-0E81-9202-CED7-76E43DACB768}"/>
              </a:ext>
            </a:extLst>
          </p:cNvPr>
          <p:cNvSpPr>
            <a:spLocks noGrp="1"/>
          </p:cNvSpPr>
          <p:nvPr>
            <p:ph type="sldNum" sz="quarter" idx="12"/>
          </p:nvPr>
        </p:nvSpPr>
        <p:spPr/>
        <p:txBody>
          <a:bodyPr/>
          <a:lstStyle/>
          <a:p>
            <a:fld id="{9FF96B15-8338-45D5-A943-561235072D66}" type="slidenum">
              <a:rPr lang="en-US" noProof="0" smtClean="0"/>
              <a:t>33</a:t>
            </a:fld>
            <a:endParaRPr lang="en-US" noProof="0" dirty="0"/>
          </a:p>
        </p:txBody>
      </p:sp>
    </p:spTree>
    <p:extLst>
      <p:ext uri="{BB962C8B-B14F-4D97-AF65-F5344CB8AC3E}">
        <p14:creationId xmlns:p14="http://schemas.microsoft.com/office/powerpoint/2010/main" val="31341481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0"/>
            <a:ext cx="9144000" cy="1219200"/>
          </a:xfrm>
        </p:spPr>
        <p:txBody>
          <a:bodyPr>
            <a:normAutofit/>
          </a:bodyPr>
          <a:lstStyle/>
          <a:p>
            <a:pPr algn="l"/>
            <a:r>
              <a:rPr lang="en-US" sz="3600" dirty="0"/>
              <a:t>	What Do You Think? (#2)</a:t>
            </a:r>
          </a:p>
        </p:txBody>
      </p:sp>
      <p:sp>
        <p:nvSpPr>
          <p:cNvPr id="4" name="Content Placeholder 3"/>
          <p:cNvSpPr>
            <a:spLocks noGrp="1"/>
          </p:cNvSpPr>
          <p:nvPr>
            <p:ph idx="1"/>
          </p:nvPr>
        </p:nvSpPr>
        <p:spPr>
          <a:xfrm>
            <a:off x="348915" y="1528011"/>
            <a:ext cx="5061285" cy="4648952"/>
          </a:xfrm>
        </p:spPr>
        <p:txBody>
          <a:bodyPr>
            <a:normAutofit/>
          </a:bodyPr>
          <a:lstStyle/>
          <a:p>
            <a:pPr marL="0" lvl="0" indent="0" defTabSz="914400">
              <a:spcBef>
                <a:spcPts val="0"/>
              </a:spcBef>
              <a:spcAft>
                <a:spcPts val="0"/>
              </a:spcAft>
              <a:buClr>
                <a:srgbClr val="1F497D"/>
              </a:buClr>
              <a:buNone/>
            </a:pPr>
            <a:r>
              <a:rPr lang="en-US" altLang="en-US" sz="2800" dirty="0"/>
              <a:t>A member of the public asks for your notes taken during a staff meeting.</a:t>
            </a:r>
          </a:p>
          <a:p>
            <a:pPr marL="0" lvl="0" indent="0" defTabSz="914400">
              <a:spcBef>
                <a:spcPts val="0"/>
              </a:spcBef>
              <a:spcAft>
                <a:spcPts val="0"/>
              </a:spcAft>
              <a:buClr>
                <a:srgbClr val="1F497D"/>
              </a:buClr>
              <a:buNone/>
            </a:pPr>
            <a:endParaRPr lang="en-US" altLang="en-US" sz="2800" dirty="0"/>
          </a:p>
          <a:p>
            <a:pPr marL="914400" lvl="1" indent="-457200" defTabSz="914400">
              <a:spcBef>
                <a:spcPts val="0"/>
              </a:spcBef>
              <a:spcAft>
                <a:spcPts val="0"/>
              </a:spcAft>
              <a:buClr>
                <a:srgbClr val="1F497D"/>
              </a:buClr>
            </a:pPr>
            <a:r>
              <a:rPr lang="en-US" altLang="en-US" sz="2800" dirty="0"/>
              <a:t>Are they public?</a:t>
            </a:r>
          </a:p>
          <a:p>
            <a:pPr marL="457200" lvl="1" indent="0" defTabSz="914400">
              <a:spcBef>
                <a:spcPts val="0"/>
              </a:spcBef>
              <a:spcAft>
                <a:spcPts val="0"/>
              </a:spcAft>
              <a:buClr>
                <a:srgbClr val="1F497D"/>
              </a:buClr>
              <a:buNone/>
            </a:pPr>
            <a:endParaRPr lang="en-US" altLang="en-US" sz="2800" dirty="0">
              <a:solidFill>
                <a:srgbClr val="1F497D"/>
              </a:solidFill>
            </a:endParaRPr>
          </a:p>
          <a:p>
            <a:pPr marL="457200" lvl="1" indent="0" defTabSz="914400">
              <a:spcBef>
                <a:spcPts val="0"/>
              </a:spcBef>
              <a:spcAft>
                <a:spcPts val="0"/>
              </a:spcAft>
              <a:buClr>
                <a:srgbClr val="1F497D"/>
              </a:buClr>
              <a:buNone/>
            </a:pPr>
            <a:endParaRPr lang="en-US" altLang="en-US" sz="2800" dirty="0">
              <a:solidFill>
                <a:prstClr val="black"/>
              </a:solidFill>
            </a:endParaRPr>
          </a:p>
          <a:p>
            <a:pPr marL="914400" lvl="1" indent="-457200" defTabSz="914400">
              <a:spcBef>
                <a:spcPts val="0"/>
              </a:spcBef>
              <a:spcAft>
                <a:spcPts val="0"/>
              </a:spcAft>
              <a:buClr>
                <a:srgbClr val="1F497D"/>
              </a:buClr>
            </a:pPr>
            <a:r>
              <a:rPr lang="en-US" altLang="en-US" sz="2800" dirty="0"/>
              <a:t>How long do you have to respond?</a:t>
            </a:r>
          </a:p>
          <a:p>
            <a:pPr marL="914400" lvl="2" indent="0" defTabSz="914400">
              <a:spcBef>
                <a:spcPts val="0"/>
              </a:spcBef>
              <a:spcAft>
                <a:spcPts val="0"/>
              </a:spcAft>
              <a:buClr>
                <a:srgbClr val="1F497D"/>
              </a:buClr>
              <a:buNone/>
            </a:pPr>
            <a:endParaRPr lang="en-US" altLang="en-US" sz="2000" dirty="0">
              <a:solidFill>
                <a:srgbClr val="1F497D"/>
              </a:solidFill>
            </a:endParaRPr>
          </a:p>
          <a:p>
            <a:pPr marL="914400" lvl="2" indent="0" defTabSz="914400">
              <a:spcBef>
                <a:spcPts val="0"/>
              </a:spcBef>
              <a:spcAft>
                <a:spcPts val="0"/>
              </a:spcAft>
              <a:buClr>
                <a:srgbClr val="1F497D"/>
              </a:buClr>
              <a:buNone/>
            </a:pPr>
            <a:endParaRPr lang="en-US" altLang="en-US" sz="2600" dirty="0">
              <a:solidFill>
                <a:schemeClr val="accent2"/>
              </a:solidFill>
            </a:endParaRPr>
          </a:p>
          <a:p>
            <a:endParaRPr lang="en-US" dirty="0"/>
          </a:p>
        </p:txBody>
      </p:sp>
      <p:pic>
        <p:nvPicPr>
          <p:cNvPr id="3" name="Picture 2" descr="A close up of a person's hands writing in a notebook with a pen.">
            <a:extLst>
              <a:ext uri="{FF2B5EF4-FFF2-40B4-BE49-F238E27FC236}">
                <a16:creationId xmlns:a16="http://schemas.microsoft.com/office/drawing/2014/main" id="{6CA075F2-F659-86DF-F3A3-3E4603DD8F47}"/>
              </a:ext>
            </a:extLst>
          </p:cNvPr>
          <p:cNvPicPr>
            <a:picLocks noChangeAspect="1"/>
          </p:cNvPicPr>
          <p:nvPr/>
        </p:nvPicPr>
        <p:blipFill>
          <a:blip r:embed="rId3"/>
          <a:stretch>
            <a:fillRect/>
          </a:stretch>
        </p:blipFill>
        <p:spPr>
          <a:xfrm>
            <a:off x="5244141" y="2846560"/>
            <a:ext cx="3706689" cy="2011854"/>
          </a:xfrm>
          <a:prstGeom prst="rect">
            <a:avLst/>
          </a:prstGeom>
        </p:spPr>
      </p:pic>
    </p:spTree>
    <p:extLst>
      <p:ext uri="{BB962C8B-B14F-4D97-AF65-F5344CB8AC3E}">
        <p14:creationId xmlns:p14="http://schemas.microsoft.com/office/powerpoint/2010/main" val="911623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48915" y="1528011"/>
            <a:ext cx="5327985" cy="5025189"/>
          </a:xfrm>
        </p:spPr>
        <p:txBody>
          <a:bodyPr>
            <a:normAutofit fontScale="92500" lnSpcReduction="20000"/>
          </a:bodyPr>
          <a:lstStyle/>
          <a:p>
            <a:pPr marL="0" lvl="0" indent="0" defTabSz="914400">
              <a:spcBef>
                <a:spcPts val="0"/>
              </a:spcBef>
              <a:spcAft>
                <a:spcPts val="0"/>
              </a:spcAft>
              <a:buClr>
                <a:srgbClr val="1F497D"/>
              </a:buClr>
              <a:buNone/>
            </a:pPr>
            <a:r>
              <a:rPr lang="en-US" altLang="en-US" sz="2800" dirty="0"/>
              <a:t>A member of the public asks for your notes taken during a staff meeting.</a:t>
            </a:r>
          </a:p>
          <a:p>
            <a:pPr marL="0" lvl="0" indent="0" defTabSz="914400">
              <a:spcBef>
                <a:spcPts val="0"/>
              </a:spcBef>
              <a:spcAft>
                <a:spcPts val="0"/>
              </a:spcAft>
              <a:buClr>
                <a:srgbClr val="1F497D"/>
              </a:buClr>
              <a:buNone/>
            </a:pPr>
            <a:endParaRPr lang="en-US" altLang="en-US" sz="2800" dirty="0"/>
          </a:p>
          <a:p>
            <a:pPr marL="914400" lvl="1" indent="-457200" defTabSz="914400">
              <a:spcBef>
                <a:spcPts val="0"/>
              </a:spcBef>
              <a:spcAft>
                <a:spcPts val="0"/>
              </a:spcAft>
              <a:buClr>
                <a:srgbClr val="1F497D"/>
              </a:buClr>
            </a:pPr>
            <a:r>
              <a:rPr lang="en-US" altLang="en-US" sz="2800" dirty="0"/>
              <a:t>Are they public?</a:t>
            </a:r>
          </a:p>
          <a:p>
            <a:pPr marL="457200" lvl="1" indent="0" defTabSz="914400">
              <a:spcBef>
                <a:spcPts val="0"/>
              </a:spcBef>
              <a:spcAft>
                <a:spcPts val="0"/>
              </a:spcAft>
              <a:buClr>
                <a:srgbClr val="1F497D"/>
              </a:buClr>
              <a:buNone/>
            </a:pPr>
            <a:endParaRPr lang="en-US" altLang="en-US" sz="2800" dirty="0">
              <a:solidFill>
                <a:srgbClr val="1F497D"/>
              </a:solidFill>
            </a:endParaRPr>
          </a:p>
          <a:p>
            <a:pPr marL="1371600" lvl="2" indent="-457200" defTabSz="914400">
              <a:spcBef>
                <a:spcPts val="0"/>
              </a:spcBef>
              <a:spcAft>
                <a:spcPts val="0"/>
              </a:spcAft>
              <a:buClr>
                <a:srgbClr val="1F497D"/>
              </a:buClr>
              <a:buFont typeface="Wingdings" panose="05000000000000000000" pitchFamily="2" charset="2"/>
              <a:buChar char="Ø"/>
            </a:pPr>
            <a:r>
              <a:rPr lang="en-US" altLang="en-US" sz="2800" b="1" dirty="0"/>
              <a:t>Depends on the content.</a:t>
            </a:r>
            <a:endParaRPr lang="en-US" altLang="en-US" sz="2400" b="1" dirty="0"/>
          </a:p>
          <a:p>
            <a:pPr marL="457200" lvl="1" indent="0" defTabSz="914400">
              <a:spcBef>
                <a:spcPts val="0"/>
              </a:spcBef>
              <a:spcAft>
                <a:spcPts val="0"/>
              </a:spcAft>
              <a:buClr>
                <a:srgbClr val="1F497D"/>
              </a:buClr>
              <a:buNone/>
            </a:pPr>
            <a:endParaRPr lang="en-US" altLang="en-US" sz="2800" dirty="0">
              <a:solidFill>
                <a:prstClr val="black"/>
              </a:solidFill>
            </a:endParaRPr>
          </a:p>
          <a:p>
            <a:pPr marL="914400" lvl="1" indent="-457200" defTabSz="914400">
              <a:spcBef>
                <a:spcPts val="0"/>
              </a:spcBef>
              <a:spcAft>
                <a:spcPts val="0"/>
              </a:spcAft>
              <a:buClr>
                <a:srgbClr val="1F497D"/>
              </a:buClr>
            </a:pPr>
            <a:r>
              <a:rPr lang="en-US" altLang="en-US" sz="2800" dirty="0"/>
              <a:t>How long do you have to respond?</a:t>
            </a:r>
          </a:p>
          <a:p>
            <a:pPr marL="914400" lvl="2" indent="0" defTabSz="914400">
              <a:spcBef>
                <a:spcPts val="0"/>
              </a:spcBef>
              <a:spcAft>
                <a:spcPts val="0"/>
              </a:spcAft>
              <a:buClr>
                <a:srgbClr val="1F497D"/>
              </a:buClr>
              <a:buNone/>
            </a:pPr>
            <a:endParaRPr lang="en-US" altLang="en-US" sz="2000" dirty="0">
              <a:solidFill>
                <a:srgbClr val="1F497D"/>
              </a:solidFill>
            </a:endParaRPr>
          </a:p>
          <a:p>
            <a:pPr marL="1371600" lvl="2" indent="-457200" defTabSz="914400">
              <a:spcBef>
                <a:spcPts val="0"/>
              </a:spcBef>
              <a:spcAft>
                <a:spcPts val="0"/>
              </a:spcAft>
              <a:buClr>
                <a:srgbClr val="1F497D"/>
              </a:buClr>
              <a:buFont typeface="Wingdings" panose="05000000000000000000" pitchFamily="2" charset="2"/>
              <a:buChar char="Ø"/>
            </a:pPr>
            <a:r>
              <a:rPr lang="en-US" altLang="en-US" sz="2800" b="1" dirty="0"/>
              <a:t>Within a reasonable amount of time </a:t>
            </a:r>
            <a:br>
              <a:rPr lang="en-US" altLang="en-US" sz="2800" b="1" dirty="0"/>
            </a:br>
            <a:r>
              <a:rPr lang="en-US" altLang="en-US" sz="2800" b="1" dirty="0"/>
              <a:t>(unless requester is the data subject – then within 10 days).</a:t>
            </a:r>
          </a:p>
          <a:p>
            <a:endParaRPr lang="en-US" dirty="0"/>
          </a:p>
        </p:txBody>
      </p:sp>
      <p:sp>
        <p:nvSpPr>
          <p:cNvPr id="2" name="Title 1"/>
          <p:cNvSpPr>
            <a:spLocks noGrp="1"/>
          </p:cNvSpPr>
          <p:nvPr>
            <p:ph type="title"/>
          </p:nvPr>
        </p:nvSpPr>
        <p:spPr bwMode="ltGray">
          <a:xfrm>
            <a:off x="0" y="0"/>
            <a:ext cx="9144000" cy="1219200"/>
          </a:xfrm>
        </p:spPr>
        <p:txBody>
          <a:bodyPr>
            <a:normAutofit/>
          </a:bodyPr>
          <a:lstStyle/>
          <a:p>
            <a:pPr algn="l"/>
            <a:r>
              <a:rPr lang="en-US" sz="3600" dirty="0"/>
              <a:t>	What Do You Think? (#2) Answer</a:t>
            </a:r>
          </a:p>
        </p:txBody>
      </p:sp>
      <p:pic>
        <p:nvPicPr>
          <p:cNvPr id="5" name="Picture 4" descr="A close-up of a person's hands writing in a notebook with a pen.">
            <a:extLst>
              <a:ext uri="{FF2B5EF4-FFF2-40B4-BE49-F238E27FC236}">
                <a16:creationId xmlns:a16="http://schemas.microsoft.com/office/drawing/2014/main" id="{8F23089C-6DFC-7024-376E-A119D40B87DD}"/>
              </a:ext>
            </a:extLst>
          </p:cNvPr>
          <p:cNvPicPr>
            <a:picLocks noChangeAspect="1"/>
          </p:cNvPicPr>
          <p:nvPr/>
        </p:nvPicPr>
        <p:blipFill>
          <a:blip r:embed="rId3"/>
          <a:stretch>
            <a:fillRect/>
          </a:stretch>
        </p:blipFill>
        <p:spPr>
          <a:xfrm>
            <a:off x="5316712" y="3034678"/>
            <a:ext cx="3706689" cy="2011854"/>
          </a:xfrm>
          <a:prstGeom prst="rect">
            <a:avLst/>
          </a:prstGeom>
        </p:spPr>
      </p:pic>
    </p:spTree>
    <p:extLst>
      <p:ext uri="{BB962C8B-B14F-4D97-AF65-F5344CB8AC3E}">
        <p14:creationId xmlns:p14="http://schemas.microsoft.com/office/powerpoint/2010/main" val="1529720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6"/>
          <p:cNvSpPr>
            <a:spLocks noGrp="1"/>
          </p:cNvSpPr>
          <p:nvPr>
            <p:ph type="title"/>
          </p:nvPr>
        </p:nvSpPr>
        <p:spPr bwMode="ltGray">
          <a:xfrm>
            <a:off x="0" y="2095785"/>
            <a:ext cx="9144000" cy="1299950"/>
          </a:xfrm>
        </p:spPr>
        <p:txBody>
          <a:bodyPr/>
          <a:lstStyle/>
          <a:p>
            <a:r>
              <a:rPr lang="en-US" sz="4800" dirty="0"/>
              <a:t>Questions/Break #1</a:t>
            </a:r>
          </a:p>
        </p:txBody>
      </p:sp>
    </p:spTree>
    <p:extLst>
      <p:ext uri="{BB962C8B-B14F-4D97-AF65-F5344CB8AC3E}">
        <p14:creationId xmlns:p14="http://schemas.microsoft.com/office/powerpoint/2010/main" val="31751546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6"/>
          <p:cNvSpPr>
            <a:spLocks noGrp="1"/>
          </p:cNvSpPr>
          <p:nvPr>
            <p:ph type="title"/>
          </p:nvPr>
        </p:nvSpPr>
        <p:spPr bwMode="ltGray">
          <a:xfrm>
            <a:off x="0" y="2095785"/>
            <a:ext cx="9144000" cy="1299950"/>
          </a:xfrm>
        </p:spPr>
        <p:txBody>
          <a:bodyPr/>
          <a:lstStyle/>
          <a:p>
            <a:r>
              <a:rPr lang="en-US" sz="4400" dirty="0"/>
              <a:t>Data Practices Act Overview, Cont.</a:t>
            </a:r>
            <a:endParaRPr lang="en-US" sz="3600" dirty="0"/>
          </a:p>
        </p:txBody>
      </p:sp>
    </p:spTree>
    <p:extLst>
      <p:ext uri="{BB962C8B-B14F-4D97-AF65-F5344CB8AC3E}">
        <p14:creationId xmlns:p14="http://schemas.microsoft.com/office/powerpoint/2010/main" val="41712243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1"/>
            <a:ext cx="9144000" cy="1219201"/>
          </a:xfrm>
        </p:spPr>
        <p:txBody>
          <a:bodyPr>
            <a:normAutofit/>
          </a:bodyPr>
          <a:lstStyle/>
          <a:p>
            <a:pPr algn="l"/>
            <a:r>
              <a:rPr lang="en-US" sz="3600" dirty="0"/>
              <a:t>	</a:t>
            </a:r>
            <a:r>
              <a:rPr lang="en-US" sz="3600" dirty="0" err="1"/>
              <a:t>Tennessen</a:t>
            </a:r>
            <a:r>
              <a:rPr lang="en-US" sz="3600" dirty="0"/>
              <a:t> Warning</a:t>
            </a:r>
            <a:br>
              <a:rPr lang="en-US" sz="4800" dirty="0"/>
            </a:br>
            <a:r>
              <a:rPr lang="en-US" sz="2800" dirty="0"/>
              <a:t>	(Minn. Stat. §13.04, </a:t>
            </a:r>
            <a:r>
              <a:rPr lang="en-US" sz="2800" dirty="0" err="1"/>
              <a:t>subd</a:t>
            </a:r>
            <a:r>
              <a:rPr lang="en-US" sz="2800" dirty="0"/>
              <a:t>. 2)</a:t>
            </a:r>
          </a:p>
        </p:txBody>
      </p:sp>
      <p:sp>
        <p:nvSpPr>
          <p:cNvPr id="3" name="Content Placeholder 2"/>
          <p:cNvSpPr>
            <a:spLocks noGrp="1"/>
          </p:cNvSpPr>
          <p:nvPr>
            <p:ph idx="1"/>
          </p:nvPr>
        </p:nvSpPr>
        <p:spPr/>
        <p:txBody>
          <a:bodyPr>
            <a:normAutofit fontScale="92500" lnSpcReduction="20000"/>
          </a:bodyPr>
          <a:lstStyle/>
          <a:p>
            <a:pPr marL="0" lvl="0" indent="0" defTabSz="914400">
              <a:lnSpc>
                <a:spcPct val="90000"/>
              </a:lnSpc>
              <a:spcBef>
                <a:spcPct val="20000"/>
              </a:spcBef>
              <a:spcAft>
                <a:spcPts val="0"/>
              </a:spcAft>
              <a:buClr>
                <a:srgbClr val="1F497D"/>
              </a:buClr>
              <a:buNone/>
            </a:pPr>
            <a:r>
              <a:rPr lang="en-US" altLang="en-US" sz="3200" dirty="0"/>
              <a:t>When collecting private or confidential data from an individual about that individual:</a:t>
            </a:r>
          </a:p>
          <a:p>
            <a:pPr marL="342900" lvl="0" indent="-342900" defTabSz="914400">
              <a:lnSpc>
                <a:spcPct val="90000"/>
              </a:lnSpc>
              <a:spcBef>
                <a:spcPct val="20000"/>
              </a:spcBef>
              <a:spcAft>
                <a:spcPts val="0"/>
              </a:spcAft>
              <a:buClr>
                <a:srgbClr val="1F497D"/>
              </a:buClr>
              <a:buNone/>
            </a:pPr>
            <a:endParaRPr lang="en-US" altLang="en-US" sz="1800" dirty="0"/>
          </a:p>
          <a:p>
            <a:pPr marL="800100" lvl="1" indent="-342900" defTabSz="914400">
              <a:lnSpc>
                <a:spcPct val="120000"/>
              </a:lnSpc>
              <a:spcBef>
                <a:spcPct val="20000"/>
              </a:spcBef>
              <a:spcAft>
                <a:spcPts val="0"/>
              </a:spcAft>
              <a:buClr>
                <a:srgbClr val="1F497D"/>
              </a:buClr>
              <a:buFont typeface="Wingdings" panose="05000000000000000000" pitchFamily="2" charset="2"/>
              <a:buChar char="§"/>
            </a:pPr>
            <a:r>
              <a:rPr lang="en-US" altLang="en-US" sz="2400" dirty="0"/>
              <a:t>State the purpose and intended use of data</a:t>
            </a:r>
          </a:p>
          <a:p>
            <a:pPr marL="800100" lvl="1" indent="-342900" defTabSz="914400">
              <a:lnSpc>
                <a:spcPct val="120000"/>
              </a:lnSpc>
              <a:spcBef>
                <a:spcPct val="20000"/>
              </a:spcBef>
              <a:spcAft>
                <a:spcPts val="0"/>
              </a:spcAft>
              <a:buClr>
                <a:srgbClr val="1F497D"/>
              </a:buClr>
              <a:buFont typeface="Wingdings" panose="05000000000000000000" pitchFamily="2" charset="2"/>
              <a:buChar char="§"/>
            </a:pPr>
            <a:r>
              <a:rPr lang="en-US" altLang="en-US" sz="2400" dirty="0"/>
              <a:t>Inform the individual whether they may refuse or are legally required to provide the data</a:t>
            </a:r>
          </a:p>
          <a:p>
            <a:pPr marL="800100" lvl="1" indent="-342900" defTabSz="914400">
              <a:lnSpc>
                <a:spcPct val="120000"/>
              </a:lnSpc>
              <a:spcBef>
                <a:spcPct val="20000"/>
              </a:spcBef>
              <a:spcAft>
                <a:spcPts val="0"/>
              </a:spcAft>
              <a:buClr>
                <a:srgbClr val="1F497D"/>
              </a:buClr>
              <a:buFont typeface="Wingdings" panose="05000000000000000000" pitchFamily="2" charset="2"/>
              <a:buChar char="§"/>
            </a:pPr>
            <a:r>
              <a:rPr lang="en-US" altLang="en-US" sz="2400" dirty="0"/>
              <a:t>Explain known consequences of supplying or refusing to supply the data</a:t>
            </a:r>
          </a:p>
          <a:p>
            <a:pPr marL="800100" lvl="1" indent="-342900" defTabSz="914400">
              <a:lnSpc>
                <a:spcPct val="120000"/>
              </a:lnSpc>
              <a:spcBef>
                <a:spcPct val="20000"/>
              </a:spcBef>
              <a:spcAft>
                <a:spcPts val="0"/>
              </a:spcAft>
              <a:buClr>
                <a:srgbClr val="1F497D"/>
              </a:buClr>
              <a:buFont typeface="Wingdings" panose="05000000000000000000" pitchFamily="2" charset="2"/>
              <a:buChar char="§"/>
            </a:pPr>
            <a:r>
              <a:rPr lang="en-US" altLang="en-US" sz="2400" dirty="0"/>
              <a:t>Identify other persons or entities with statutory authority to access the data</a:t>
            </a:r>
          </a:p>
          <a:p>
            <a:pPr marL="457200" lvl="1" indent="0" defTabSz="914400">
              <a:lnSpc>
                <a:spcPct val="90000"/>
              </a:lnSpc>
              <a:spcBef>
                <a:spcPct val="20000"/>
              </a:spcBef>
              <a:spcAft>
                <a:spcPts val="0"/>
              </a:spcAft>
              <a:buClr>
                <a:srgbClr val="1F497D"/>
              </a:buClr>
              <a:buNone/>
            </a:pPr>
            <a:endParaRPr lang="en-US" altLang="en-US" sz="2400" dirty="0"/>
          </a:p>
          <a:p>
            <a:pPr marL="342900" lvl="0" indent="-342900" defTabSz="914400">
              <a:spcBef>
                <a:spcPct val="20000"/>
              </a:spcBef>
              <a:spcAft>
                <a:spcPts val="0"/>
              </a:spcAft>
              <a:buClr>
                <a:srgbClr val="0054A6"/>
              </a:buClr>
            </a:pPr>
            <a:r>
              <a:rPr lang="en-US" sz="2800" dirty="0"/>
              <a:t>Examples: SSN, employee home address</a:t>
            </a:r>
          </a:p>
        </p:txBody>
      </p:sp>
    </p:spTree>
    <p:extLst>
      <p:ext uri="{BB962C8B-B14F-4D97-AF65-F5344CB8AC3E}">
        <p14:creationId xmlns:p14="http://schemas.microsoft.com/office/powerpoint/2010/main" val="16330379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0"/>
            <a:ext cx="9144000" cy="1219200"/>
          </a:xfrm>
        </p:spPr>
        <p:txBody>
          <a:bodyPr>
            <a:normAutofit/>
          </a:bodyPr>
          <a:lstStyle/>
          <a:p>
            <a:pPr algn="l"/>
            <a:r>
              <a:rPr lang="en-US" sz="3600" dirty="0"/>
              <a:t>	Informed Consent</a:t>
            </a:r>
            <a:br>
              <a:rPr lang="en-US" sz="5400" dirty="0"/>
            </a:br>
            <a:r>
              <a:rPr lang="en-US" sz="2800" dirty="0"/>
              <a:t>	(Minn. Stat. §13.05, </a:t>
            </a:r>
            <a:r>
              <a:rPr lang="en-US" sz="2800" dirty="0" err="1"/>
              <a:t>subd</a:t>
            </a:r>
            <a:r>
              <a:rPr lang="en-US" sz="2800" dirty="0"/>
              <a:t>. 4 &amp; Minn. R. 1205.1400)</a:t>
            </a:r>
          </a:p>
        </p:txBody>
      </p:sp>
      <p:sp>
        <p:nvSpPr>
          <p:cNvPr id="3" name="Content Placeholder 2"/>
          <p:cNvSpPr>
            <a:spLocks noGrp="1"/>
          </p:cNvSpPr>
          <p:nvPr>
            <p:ph idx="1"/>
          </p:nvPr>
        </p:nvSpPr>
        <p:spPr>
          <a:xfrm>
            <a:off x="312821" y="1636295"/>
            <a:ext cx="8202529" cy="4443391"/>
          </a:xfrm>
        </p:spPr>
        <p:txBody>
          <a:bodyPr>
            <a:noAutofit/>
          </a:bodyPr>
          <a:lstStyle/>
          <a:p>
            <a:pPr marL="457200" lvl="1" indent="0" defTabSz="914400">
              <a:lnSpc>
                <a:spcPct val="90000"/>
              </a:lnSpc>
              <a:spcBef>
                <a:spcPct val="20000"/>
              </a:spcBef>
              <a:spcAft>
                <a:spcPts val="0"/>
              </a:spcAft>
              <a:buClr>
                <a:srgbClr val="0054A6"/>
              </a:buClr>
              <a:buNone/>
            </a:pPr>
            <a:r>
              <a:rPr lang="en-US" sz="2800" dirty="0"/>
              <a:t>Informed consent is necessary when:</a:t>
            </a:r>
          </a:p>
          <a:p>
            <a:pPr marL="1143000" lvl="2" indent="-228600" defTabSz="914400">
              <a:spcBef>
                <a:spcPct val="20000"/>
              </a:spcBef>
              <a:spcAft>
                <a:spcPts val="0"/>
              </a:spcAft>
              <a:buClr>
                <a:srgbClr val="0054A6"/>
              </a:buClr>
              <a:buFont typeface="Wingdings" panose="05000000000000000000" pitchFamily="2" charset="2"/>
              <a:buChar char="§"/>
            </a:pPr>
            <a:r>
              <a:rPr lang="en-US" sz="2400" dirty="0"/>
              <a:t>The individual asks the entity to release private data to another entity or person</a:t>
            </a:r>
          </a:p>
          <a:p>
            <a:pPr marL="1143000" lvl="2" indent="-228600" defTabSz="914400">
              <a:spcBef>
                <a:spcPct val="20000"/>
              </a:spcBef>
              <a:spcAft>
                <a:spcPts val="0"/>
              </a:spcAft>
              <a:buClr>
                <a:srgbClr val="0054A6"/>
              </a:buClr>
              <a:buFont typeface="Wingdings" panose="05000000000000000000" pitchFamily="2" charset="2"/>
              <a:buChar char="§"/>
            </a:pPr>
            <a:r>
              <a:rPr lang="en-US" sz="2400" dirty="0"/>
              <a:t>The entity wants to release private data to another entity or person</a:t>
            </a:r>
            <a:endParaRPr lang="en-US" altLang="en-US" sz="2400" dirty="0"/>
          </a:p>
          <a:p>
            <a:pPr marL="1143000" lvl="2" indent="-228600" defTabSz="914400">
              <a:spcBef>
                <a:spcPct val="20000"/>
              </a:spcBef>
              <a:spcAft>
                <a:spcPts val="0"/>
              </a:spcAft>
              <a:buClr>
                <a:srgbClr val="0054A6"/>
              </a:buClr>
              <a:buFont typeface="Wingdings" panose="05000000000000000000" pitchFamily="2" charset="2"/>
              <a:buChar char="§"/>
            </a:pPr>
            <a:r>
              <a:rPr lang="en-US" altLang="en-US" sz="2400" dirty="0"/>
              <a:t>The data subject received a Tennessen warning, and the entity now wants to use or release the data in a different way</a:t>
            </a:r>
          </a:p>
          <a:p>
            <a:pPr marL="457200" lvl="1" indent="0" defTabSz="914400">
              <a:lnSpc>
                <a:spcPct val="90000"/>
              </a:lnSpc>
              <a:spcBef>
                <a:spcPct val="20000"/>
              </a:spcBef>
              <a:spcAft>
                <a:spcPts val="0"/>
              </a:spcAft>
              <a:buClr>
                <a:srgbClr val="0054A6"/>
              </a:buClr>
              <a:buNone/>
            </a:pPr>
            <a:br>
              <a:rPr lang="en-US" sz="2800" dirty="0"/>
            </a:br>
            <a:r>
              <a:rPr lang="en-US" sz="2800" b="1" dirty="0"/>
              <a:t>Informed consent must be in writing and cannot be coerced</a:t>
            </a:r>
          </a:p>
        </p:txBody>
      </p:sp>
    </p:spTree>
    <p:extLst>
      <p:ext uri="{BB962C8B-B14F-4D97-AF65-F5344CB8AC3E}">
        <p14:creationId xmlns:p14="http://schemas.microsoft.com/office/powerpoint/2010/main" val="26912290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1"/>
            <a:ext cx="9144000" cy="1228725"/>
          </a:xfrm>
        </p:spPr>
        <p:txBody>
          <a:bodyPr>
            <a:normAutofit/>
          </a:bodyPr>
          <a:lstStyle/>
          <a:p>
            <a:pPr algn="l"/>
            <a:r>
              <a:rPr lang="en-US" sz="3600" dirty="0"/>
              <a:t>	Penalties and Remedies</a:t>
            </a:r>
          </a:p>
        </p:txBody>
      </p:sp>
      <p:sp>
        <p:nvSpPr>
          <p:cNvPr id="3" name="Content Placeholder 2"/>
          <p:cNvSpPr>
            <a:spLocks noGrp="1"/>
          </p:cNvSpPr>
          <p:nvPr>
            <p:ph idx="1"/>
          </p:nvPr>
        </p:nvSpPr>
        <p:spPr/>
        <p:txBody>
          <a:bodyPr>
            <a:normAutofit fontScale="85000" lnSpcReduction="20000"/>
          </a:bodyPr>
          <a:lstStyle/>
          <a:p>
            <a:pPr>
              <a:lnSpc>
                <a:spcPct val="90000"/>
              </a:lnSpc>
              <a:buClr>
                <a:srgbClr val="0054A6"/>
              </a:buClr>
            </a:pPr>
            <a:r>
              <a:rPr lang="en-US" sz="3000" b="1" dirty="0"/>
              <a:t>Civil Remedies </a:t>
            </a:r>
            <a:r>
              <a:rPr lang="en-US" sz="2400" dirty="0"/>
              <a:t>(Minn. Stat. §13.08)</a:t>
            </a:r>
          </a:p>
          <a:p>
            <a:pPr lvl="1">
              <a:lnSpc>
                <a:spcPct val="90000"/>
              </a:lnSpc>
              <a:buClr>
                <a:srgbClr val="0054A6"/>
              </a:buClr>
              <a:buFont typeface="Wingdings" panose="05000000000000000000" pitchFamily="2" charset="2"/>
              <a:buChar char="§"/>
            </a:pPr>
            <a:r>
              <a:rPr lang="en-US" sz="2400" dirty="0"/>
              <a:t>Action for damages, costs, and attorney fees</a:t>
            </a:r>
          </a:p>
          <a:p>
            <a:pPr lvl="1">
              <a:lnSpc>
                <a:spcPct val="90000"/>
              </a:lnSpc>
              <a:buClr>
                <a:srgbClr val="0054A6"/>
              </a:buClr>
              <a:buFont typeface="Wingdings" panose="05000000000000000000" pitchFamily="2" charset="2"/>
              <a:buChar char="§"/>
            </a:pPr>
            <a:r>
              <a:rPr lang="en-US" sz="2400" dirty="0"/>
              <a:t>Action to compel compliance</a:t>
            </a:r>
          </a:p>
          <a:p>
            <a:pPr>
              <a:lnSpc>
                <a:spcPct val="90000"/>
              </a:lnSpc>
              <a:buClr>
                <a:srgbClr val="0054A6"/>
              </a:buClr>
            </a:pPr>
            <a:r>
              <a:rPr lang="en-US" sz="3000" b="1" dirty="0"/>
              <a:t>Administrative Remedy </a:t>
            </a:r>
            <a:r>
              <a:rPr lang="en-US" sz="2400" dirty="0"/>
              <a:t>(Minn. Stat. §13.085)</a:t>
            </a:r>
          </a:p>
          <a:p>
            <a:pPr lvl="1">
              <a:lnSpc>
                <a:spcPct val="90000"/>
              </a:lnSpc>
              <a:buClr>
                <a:srgbClr val="0054A6"/>
              </a:buClr>
              <a:buFont typeface="Wingdings" panose="05000000000000000000" pitchFamily="2" charset="2"/>
              <a:buChar char="§"/>
            </a:pPr>
            <a:r>
              <a:rPr lang="en-US" sz="2400" dirty="0"/>
              <a:t>Complaint must be filed within 2 years of alleged violation</a:t>
            </a:r>
          </a:p>
          <a:p>
            <a:pPr lvl="1">
              <a:lnSpc>
                <a:spcPct val="90000"/>
              </a:lnSpc>
              <a:buClr>
                <a:srgbClr val="0054A6"/>
              </a:buClr>
              <a:buFont typeface="Wingdings" panose="05000000000000000000" pitchFamily="2" charset="2"/>
              <a:buChar char="§"/>
            </a:pPr>
            <a:r>
              <a:rPr lang="en-US" sz="2400" dirty="0"/>
              <a:t>Action to compel compliance, attorney fees</a:t>
            </a:r>
          </a:p>
          <a:p>
            <a:pPr>
              <a:lnSpc>
                <a:spcPct val="90000"/>
              </a:lnSpc>
              <a:buClr>
                <a:srgbClr val="0054A6"/>
              </a:buClr>
            </a:pPr>
            <a:r>
              <a:rPr lang="en-US" sz="3000" b="1" dirty="0"/>
              <a:t>Penalties</a:t>
            </a:r>
            <a:r>
              <a:rPr lang="en-US" sz="3000" dirty="0"/>
              <a:t> </a:t>
            </a:r>
            <a:r>
              <a:rPr lang="en-US" sz="2400" dirty="0"/>
              <a:t>(Minn. Stat. §13.09)</a:t>
            </a:r>
          </a:p>
          <a:p>
            <a:pPr lvl="1">
              <a:lnSpc>
                <a:spcPct val="90000"/>
              </a:lnSpc>
              <a:buClr>
                <a:srgbClr val="0054A6"/>
              </a:buClr>
              <a:buFont typeface="Wingdings" panose="05000000000000000000" pitchFamily="2" charset="2"/>
              <a:buChar char="§"/>
            </a:pPr>
            <a:r>
              <a:rPr lang="en-US" sz="2400" dirty="0"/>
              <a:t>Willful violation or knowing unauthorized acquisition of not public data = misdemeanor</a:t>
            </a:r>
          </a:p>
          <a:p>
            <a:pPr lvl="1">
              <a:lnSpc>
                <a:spcPct val="90000"/>
              </a:lnSpc>
              <a:buClr>
                <a:srgbClr val="0054A6"/>
              </a:buClr>
              <a:buFont typeface="Wingdings" panose="05000000000000000000" pitchFamily="2" charset="2"/>
              <a:buChar char="§"/>
            </a:pPr>
            <a:r>
              <a:rPr lang="en-US" sz="2400" dirty="0"/>
              <a:t>Dismissal or suspension of public employee</a:t>
            </a:r>
          </a:p>
          <a:p>
            <a:pPr>
              <a:lnSpc>
                <a:spcPct val="90000"/>
              </a:lnSpc>
              <a:buClr>
                <a:srgbClr val="0054A6"/>
              </a:buClr>
            </a:pPr>
            <a:r>
              <a:rPr lang="en-US" sz="3000" b="1" dirty="0"/>
              <a:t>Advisory opinions </a:t>
            </a:r>
            <a:r>
              <a:rPr lang="en-US" sz="2400" dirty="0"/>
              <a:t>(Minn. Stat. §13.072)</a:t>
            </a:r>
          </a:p>
        </p:txBody>
      </p:sp>
    </p:spTree>
    <p:extLst>
      <p:ext uri="{BB962C8B-B14F-4D97-AF65-F5344CB8AC3E}">
        <p14:creationId xmlns:p14="http://schemas.microsoft.com/office/powerpoint/2010/main" val="14609869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6"/>
          <p:cNvSpPr>
            <a:spLocks noGrp="1"/>
          </p:cNvSpPr>
          <p:nvPr>
            <p:ph type="title"/>
          </p:nvPr>
        </p:nvSpPr>
        <p:spPr bwMode="ltGray">
          <a:xfrm>
            <a:off x="0" y="2095785"/>
            <a:ext cx="9144000" cy="1299950"/>
          </a:xfrm>
        </p:spPr>
        <p:txBody>
          <a:bodyPr/>
          <a:lstStyle/>
          <a:p>
            <a:r>
              <a:rPr lang="en-US" sz="4800" dirty="0"/>
              <a:t>Data Challenges and Appeals</a:t>
            </a:r>
            <a:br>
              <a:rPr lang="en-US" sz="4800" dirty="0"/>
            </a:br>
            <a:r>
              <a:rPr lang="en-US" sz="2400" dirty="0"/>
              <a:t>Minnesota Stat. § 13.04, subd. 4; Minn. R. 1205.1600</a:t>
            </a:r>
          </a:p>
        </p:txBody>
      </p:sp>
    </p:spTree>
    <p:extLst>
      <p:ext uri="{BB962C8B-B14F-4D97-AF65-F5344CB8AC3E}">
        <p14:creationId xmlns:p14="http://schemas.microsoft.com/office/powerpoint/2010/main" val="34953384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bwMode="ltGray">
          <a:xfrm>
            <a:off x="141510" y="152399"/>
            <a:ext cx="8001000" cy="838201"/>
          </a:xfrm>
        </p:spPr>
        <p:txBody>
          <a:bodyPr>
            <a:normAutofit fontScale="90000"/>
          </a:bodyPr>
          <a:lstStyle/>
          <a:p>
            <a:pPr algn="l"/>
            <a:r>
              <a:rPr lang="en-US" sz="3600" dirty="0"/>
              <a:t>	Challenging the Accuracy and </a:t>
            </a:r>
            <a:br>
              <a:rPr lang="en-US" sz="3600" dirty="0"/>
            </a:br>
            <a:r>
              <a:rPr lang="en-US" sz="3600" dirty="0"/>
              <a:t>	Completeness of Data</a:t>
            </a:r>
          </a:p>
        </p:txBody>
      </p:sp>
      <p:sp>
        <p:nvSpPr>
          <p:cNvPr id="3" name="Content Placeholder 2"/>
          <p:cNvSpPr>
            <a:spLocks noGrp="1"/>
          </p:cNvSpPr>
          <p:nvPr>
            <p:ph idx="1"/>
          </p:nvPr>
        </p:nvSpPr>
        <p:spPr/>
        <p:txBody>
          <a:bodyPr/>
          <a:lstStyle/>
          <a:p>
            <a:r>
              <a:rPr lang="en-US" sz="2800" dirty="0"/>
              <a:t>Data being challenged must be:</a:t>
            </a:r>
          </a:p>
          <a:p>
            <a:pPr lvl="1">
              <a:buFont typeface="Wingdings" panose="05000000000000000000" pitchFamily="2" charset="2"/>
              <a:buChar char="§"/>
            </a:pPr>
            <a:r>
              <a:rPr lang="en-US" sz="2400" dirty="0"/>
              <a:t>Public or private</a:t>
            </a:r>
          </a:p>
          <a:p>
            <a:pPr lvl="1">
              <a:buFont typeface="Wingdings" panose="05000000000000000000" pitchFamily="2" charset="2"/>
              <a:buChar char="§"/>
            </a:pPr>
            <a:r>
              <a:rPr lang="en-US" sz="2400" dirty="0"/>
              <a:t>Data about the person submitting the challenge (or their minor child)</a:t>
            </a:r>
          </a:p>
          <a:p>
            <a:r>
              <a:rPr lang="en-US" sz="2800" dirty="0"/>
              <a:t>The data challenge itself must be:</a:t>
            </a:r>
          </a:p>
          <a:p>
            <a:pPr lvl="1">
              <a:buFont typeface="Wingdings" panose="05000000000000000000" pitchFamily="2" charset="2"/>
              <a:buChar char="§"/>
            </a:pPr>
            <a:r>
              <a:rPr lang="en-US" sz="2400" dirty="0"/>
              <a:t>In writing</a:t>
            </a:r>
          </a:p>
          <a:p>
            <a:pPr lvl="1">
              <a:buFont typeface="Wingdings" panose="05000000000000000000" pitchFamily="2" charset="2"/>
              <a:buChar char="§"/>
            </a:pPr>
            <a:r>
              <a:rPr lang="en-US" sz="2400" dirty="0"/>
              <a:t>Addressed to the Responsible Authority </a:t>
            </a:r>
          </a:p>
          <a:p>
            <a:pPr lvl="1"/>
            <a:endParaRPr lang="en-US" dirty="0"/>
          </a:p>
        </p:txBody>
      </p:sp>
    </p:spTree>
    <p:extLst>
      <p:ext uri="{BB962C8B-B14F-4D97-AF65-F5344CB8AC3E}">
        <p14:creationId xmlns:p14="http://schemas.microsoft.com/office/powerpoint/2010/main" val="10173502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bwMode="ltGray">
          <a:xfrm>
            <a:off x="89262" y="152399"/>
            <a:ext cx="8001000" cy="838201"/>
          </a:xfrm>
        </p:spPr>
        <p:txBody>
          <a:bodyPr>
            <a:normAutofit fontScale="90000"/>
          </a:bodyPr>
          <a:lstStyle/>
          <a:p>
            <a:pPr algn="l"/>
            <a:r>
              <a:rPr lang="en-US" sz="3600" dirty="0"/>
              <a:t>	What to do when you receive a data</a:t>
            </a:r>
            <a:br>
              <a:rPr lang="en-US" sz="3600" dirty="0"/>
            </a:br>
            <a:r>
              <a:rPr lang="en-US" sz="3600" dirty="0"/>
              <a:t>	challenge</a:t>
            </a:r>
          </a:p>
        </p:txBody>
      </p:sp>
      <p:sp>
        <p:nvSpPr>
          <p:cNvPr id="3" name="Content Placeholder 2"/>
          <p:cNvSpPr>
            <a:spLocks noGrp="1"/>
          </p:cNvSpPr>
          <p:nvPr>
            <p:ph idx="1"/>
          </p:nvPr>
        </p:nvSpPr>
        <p:spPr/>
        <p:txBody>
          <a:bodyPr>
            <a:normAutofit/>
          </a:bodyPr>
          <a:lstStyle/>
          <a:p>
            <a:r>
              <a:rPr lang="en-US" sz="2800" dirty="0"/>
              <a:t>RA must respond within </a:t>
            </a:r>
            <a:r>
              <a:rPr lang="en-US" sz="2800" u="sng" dirty="0"/>
              <a:t>30</a:t>
            </a:r>
            <a:r>
              <a:rPr lang="en-US" sz="2800" dirty="0"/>
              <a:t> days</a:t>
            </a:r>
          </a:p>
          <a:p>
            <a:pPr lvl="1">
              <a:buFont typeface="Wingdings" panose="05000000000000000000" pitchFamily="2" charset="2"/>
              <a:buChar char="§"/>
            </a:pPr>
            <a:r>
              <a:rPr lang="en-US" sz="2400" dirty="0"/>
              <a:t>Correct data if it is inaccurate/incomplete and notify past recipients of the inaccurate/incomplete data, OR</a:t>
            </a:r>
          </a:p>
          <a:p>
            <a:pPr lvl="1">
              <a:buFont typeface="Wingdings" panose="05000000000000000000" pitchFamily="2" charset="2"/>
              <a:buChar char="§"/>
            </a:pPr>
            <a:r>
              <a:rPr lang="en-US" sz="2400" dirty="0"/>
              <a:t>Notify the data subject that it is the RA’s position that the data are accurate and complete</a:t>
            </a:r>
          </a:p>
          <a:p>
            <a:r>
              <a:rPr lang="en-US" sz="2800" dirty="0"/>
              <a:t>Disputed data can only be disclosed if a statement of disagreement is included with the data</a:t>
            </a:r>
          </a:p>
          <a:p>
            <a:pPr lvl="1"/>
            <a:endParaRPr lang="en-US" sz="1500" dirty="0"/>
          </a:p>
        </p:txBody>
      </p:sp>
    </p:spTree>
    <p:extLst>
      <p:ext uri="{BB962C8B-B14F-4D97-AF65-F5344CB8AC3E}">
        <p14:creationId xmlns:p14="http://schemas.microsoft.com/office/powerpoint/2010/main" val="34726391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bwMode="ltGray">
          <a:xfrm>
            <a:off x="128447" y="152399"/>
            <a:ext cx="8001000" cy="838201"/>
          </a:xfrm>
        </p:spPr>
        <p:txBody>
          <a:bodyPr>
            <a:normAutofit fontScale="90000"/>
          </a:bodyPr>
          <a:lstStyle/>
          <a:p>
            <a:pPr algn="l"/>
            <a:r>
              <a:rPr lang="en-US" sz="3600" dirty="0"/>
              <a:t>	Data Challenge Appeals </a:t>
            </a:r>
            <a:br>
              <a:rPr lang="en-US" sz="3600" dirty="0"/>
            </a:br>
            <a:r>
              <a:rPr lang="en-US" sz="3600" dirty="0"/>
              <a:t>	</a:t>
            </a:r>
            <a:r>
              <a:rPr lang="en-US" sz="3100" dirty="0"/>
              <a:t>(Minn. Stat. § 13.04, subd. 4(d)-(e))</a:t>
            </a:r>
          </a:p>
        </p:txBody>
      </p:sp>
      <p:sp>
        <p:nvSpPr>
          <p:cNvPr id="3" name="Content Placeholder 2"/>
          <p:cNvSpPr>
            <a:spLocks noGrp="1"/>
          </p:cNvSpPr>
          <p:nvPr>
            <p:ph idx="1"/>
          </p:nvPr>
        </p:nvSpPr>
        <p:spPr>
          <a:xfrm>
            <a:off x="406545" y="1524000"/>
            <a:ext cx="8037368" cy="4495800"/>
          </a:xfrm>
        </p:spPr>
        <p:txBody>
          <a:bodyPr>
            <a:noAutofit/>
          </a:bodyPr>
          <a:lstStyle/>
          <a:p>
            <a:pPr marL="257175" lvl="1" indent="-257175">
              <a:buClr>
                <a:srgbClr val="0054A6"/>
              </a:buClr>
            </a:pPr>
            <a:r>
              <a:rPr lang="en-US" sz="3200" dirty="0"/>
              <a:t>Data subject can appeal to the Commissioner of Administration</a:t>
            </a:r>
          </a:p>
          <a:p>
            <a:pPr>
              <a:buClr>
                <a:srgbClr val="0054A6"/>
              </a:buClr>
            </a:pPr>
            <a:r>
              <a:rPr lang="en-US" sz="3200" dirty="0"/>
              <a:t>Entities must inform data subjects of right to appeal</a:t>
            </a:r>
          </a:p>
          <a:p>
            <a:pPr>
              <a:buClr>
                <a:srgbClr val="0054A6"/>
              </a:buClr>
            </a:pPr>
            <a:r>
              <a:rPr lang="en-US" sz="3200" dirty="0"/>
              <a:t>Commissioner may dismiss appeal if:</a:t>
            </a:r>
          </a:p>
          <a:p>
            <a:pPr lvl="1">
              <a:buClr>
                <a:srgbClr val="0054A6"/>
              </a:buClr>
              <a:buFont typeface="Wingdings" panose="05000000000000000000" pitchFamily="2" charset="2"/>
              <a:buChar char="§"/>
            </a:pPr>
            <a:r>
              <a:rPr lang="en-US" sz="2400" dirty="0"/>
              <a:t>it is not timely,</a:t>
            </a:r>
          </a:p>
          <a:p>
            <a:pPr lvl="1">
              <a:buClr>
                <a:srgbClr val="0054A6"/>
              </a:buClr>
              <a:buFont typeface="Wingdings" panose="05000000000000000000" pitchFamily="2" charset="2"/>
              <a:buChar char="§"/>
            </a:pPr>
            <a:r>
              <a:rPr lang="en-US" sz="2400" dirty="0"/>
              <a:t>data was presented as evidence in court, or</a:t>
            </a:r>
          </a:p>
          <a:p>
            <a:pPr lvl="1">
              <a:buClr>
                <a:srgbClr val="0054A6"/>
              </a:buClr>
              <a:buFont typeface="Wingdings" panose="05000000000000000000" pitchFamily="2" charset="2"/>
              <a:buChar char="§"/>
            </a:pPr>
            <a:r>
              <a:rPr lang="en-US" sz="2400" dirty="0"/>
              <a:t>appellant is not the data subject.</a:t>
            </a:r>
          </a:p>
        </p:txBody>
      </p:sp>
    </p:spTree>
    <p:extLst>
      <p:ext uri="{BB962C8B-B14F-4D97-AF65-F5344CB8AC3E}">
        <p14:creationId xmlns:p14="http://schemas.microsoft.com/office/powerpoint/2010/main" val="103179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B9F92-CC3A-C047-5CAE-45D5F3735EC4}"/>
              </a:ext>
            </a:extLst>
          </p:cNvPr>
          <p:cNvSpPr>
            <a:spLocks noGrp="1"/>
          </p:cNvSpPr>
          <p:nvPr>
            <p:ph type="title"/>
          </p:nvPr>
        </p:nvSpPr>
        <p:spPr>
          <a:xfrm>
            <a:off x="0" y="112058"/>
            <a:ext cx="7886700" cy="914400"/>
          </a:xfrm>
        </p:spPr>
        <p:txBody>
          <a:bodyPr>
            <a:normAutofit fontScale="90000"/>
          </a:bodyPr>
          <a:lstStyle/>
          <a:p>
            <a:pPr algn="l"/>
            <a:r>
              <a:rPr lang="en-US" sz="3600" dirty="0"/>
              <a:t>	Data Challenge Appeals continued</a:t>
            </a:r>
            <a:br>
              <a:rPr lang="en-US" sz="3600" dirty="0"/>
            </a:br>
            <a:r>
              <a:rPr lang="en-US" sz="3600" dirty="0"/>
              <a:t>	</a:t>
            </a:r>
            <a:r>
              <a:rPr lang="en-US" sz="3100" dirty="0"/>
              <a:t> (Minn. Stat. § 13.04, subd. 4(f))</a:t>
            </a:r>
          </a:p>
        </p:txBody>
      </p:sp>
      <p:sp>
        <p:nvSpPr>
          <p:cNvPr id="3" name="Content Placeholder 2">
            <a:extLst>
              <a:ext uri="{FF2B5EF4-FFF2-40B4-BE49-F238E27FC236}">
                <a16:creationId xmlns:a16="http://schemas.microsoft.com/office/drawing/2014/main" id="{16989EE2-5DDA-630E-4F82-837CC65A5899}"/>
              </a:ext>
            </a:extLst>
          </p:cNvPr>
          <p:cNvSpPr>
            <a:spLocks noGrp="1"/>
          </p:cNvSpPr>
          <p:nvPr>
            <p:ph idx="1"/>
          </p:nvPr>
        </p:nvSpPr>
        <p:spPr/>
        <p:txBody>
          <a:bodyPr>
            <a:noAutofit/>
          </a:bodyPr>
          <a:lstStyle/>
          <a:p>
            <a:r>
              <a:rPr lang="en-US" sz="2400" dirty="0"/>
              <a:t>Data submitted to the Commissioner, and the data subject's descriptions of the challenged data, have the same classification as maintained by the government entity</a:t>
            </a:r>
          </a:p>
          <a:p>
            <a:r>
              <a:rPr lang="en-US" sz="2400" dirty="0"/>
              <a:t>RA may submit private data to the Commissioner</a:t>
            </a:r>
          </a:p>
          <a:p>
            <a:r>
              <a:rPr lang="en-US" sz="2400" dirty="0"/>
              <a:t>Commissioner may disclose private data within the appeal record to the Court of Administrative Hearings</a:t>
            </a:r>
          </a:p>
          <a:p>
            <a:r>
              <a:rPr lang="en-US" sz="2400" dirty="0"/>
              <a:t>Data maintained by the Commissioner that have been completed, corrected, or destroyed by an RA as a result of an appeal are private</a:t>
            </a:r>
          </a:p>
        </p:txBody>
      </p:sp>
    </p:spTree>
    <p:extLst>
      <p:ext uri="{BB962C8B-B14F-4D97-AF65-F5344CB8AC3E}">
        <p14:creationId xmlns:p14="http://schemas.microsoft.com/office/powerpoint/2010/main" val="26376280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6"/>
          <p:cNvSpPr>
            <a:spLocks noGrp="1"/>
          </p:cNvSpPr>
          <p:nvPr>
            <p:ph type="title"/>
          </p:nvPr>
        </p:nvSpPr>
        <p:spPr bwMode="ltGray">
          <a:xfrm>
            <a:off x="0" y="2095785"/>
            <a:ext cx="9144000" cy="1299950"/>
          </a:xfrm>
        </p:spPr>
        <p:txBody>
          <a:bodyPr/>
          <a:lstStyle/>
          <a:p>
            <a:r>
              <a:rPr lang="en-US" sz="4800" dirty="0"/>
              <a:t>Data Breaches</a:t>
            </a:r>
          </a:p>
        </p:txBody>
      </p:sp>
    </p:spTree>
    <p:extLst>
      <p:ext uri="{BB962C8B-B14F-4D97-AF65-F5344CB8AC3E}">
        <p14:creationId xmlns:p14="http://schemas.microsoft.com/office/powerpoint/2010/main" val="41326377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1"/>
            <a:ext cx="9144000" cy="1247775"/>
          </a:xfrm>
        </p:spPr>
        <p:txBody>
          <a:bodyPr>
            <a:normAutofit/>
          </a:bodyPr>
          <a:lstStyle/>
          <a:p>
            <a:pPr algn="l"/>
            <a:r>
              <a:rPr lang="en-US" sz="3600" dirty="0"/>
              <a:t>	Breach in Data Security</a:t>
            </a:r>
            <a:br>
              <a:rPr lang="en-US" sz="5400" dirty="0"/>
            </a:br>
            <a:r>
              <a:rPr lang="en-US" sz="3600" dirty="0"/>
              <a:t>	</a:t>
            </a:r>
            <a:r>
              <a:rPr lang="en-US" sz="2800" dirty="0"/>
              <a:t>(Minn. Stat. §13.055)</a:t>
            </a:r>
          </a:p>
        </p:txBody>
      </p:sp>
      <p:sp>
        <p:nvSpPr>
          <p:cNvPr id="3" name="Content Placeholder 2"/>
          <p:cNvSpPr>
            <a:spLocks noGrp="1"/>
          </p:cNvSpPr>
          <p:nvPr>
            <p:ph idx="1"/>
          </p:nvPr>
        </p:nvSpPr>
        <p:spPr>
          <a:xfrm>
            <a:off x="108489" y="1514476"/>
            <a:ext cx="8619555" cy="5124508"/>
          </a:xfrm>
        </p:spPr>
        <p:txBody>
          <a:bodyPr>
            <a:normAutofit/>
          </a:bodyPr>
          <a:lstStyle/>
          <a:p>
            <a:pPr lvl="1">
              <a:buClr>
                <a:srgbClr val="1F497D"/>
              </a:buClr>
            </a:pPr>
            <a:r>
              <a:rPr lang="en-US" sz="2800" dirty="0"/>
              <a:t>Applies to all government entities</a:t>
            </a:r>
          </a:p>
          <a:p>
            <a:pPr lvl="1">
              <a:buClr>
                <a:srgbClr val="1F497D"/>
              </a:buClr>
            </a:pPr>
            <a:r>
              <a:rPr lang="en-US" sz="2800" dirty="0"/>
              <a:t>Defines “breach of the security of the data”</a:t>
            </a:r>
          </a:p>
          <a:p>
            <a:pPr lvl="2">
              <a:buClr>
                <a:srgbClr val="1F497D"/>
              </a:buClr>
              <a:buFont typeface="Wingdings" panose="05000000000000000000" pitchFamily="2" charset="2"/>
              <a:buChar char="§"/>
            </a:pPr>
            <a:r>
              <a:rPr lang="en-US" sz="2400" dirty="0"/>
              <a:t>Unauthorized acquisition/unauthorized person accesses</a:t>
            </a:r>
          </a:p>
          <a:p>
            <a:pPr lvl="2">
              <a:buClr>
                <a:srgbClr val="1F497D"/>
              </a:buClr>
              <a:buFont typeface="Wingdings" panose="05000000000000000000" pitchFamily="2" charset="2"/>
              <a:buChar char="§"/>
            </a:pPr>
            <a:r>
              <a:rPr lang="en-US" sz="2400" dirty="0"/>
              <a:t>Private or confidential data, with</a:t>
            </a:r>
          </a:p>
          <a:p>
            <a:pPr lvl="2">
              <a:buClr>
                <a:srgbClr val="1F497D"/>
              </a:buClr>
              <a:buFont typeface="Wingdings" panose="05000000000000000000" pitchFamily="2" charset="2"/>
              <a:buChar char="§"/>
            </a:pPr>
            <a:r>
              <a:rPr lang="en-US" sz="2400" b="1" dirty="0"/>
              <a:t>Intent</a:t>
            </a:r>
            <a:r>
              <a:rPr lang="en-US" sz="2400" dirty="0"/>
              <a:t> to use data for nongovernmental purposes</a:t>
            </a:r>
          </a:p>
          <a:p>
            <a:pPr lvl="1">
              <a:buClr>
                <a:srgbClr val="1F497D"/>
              </a:buClr>
            </a:pPr>
            <a:r>
              <a:rPr lang="en-US" sz="2800" dirty="0"/>
              <a:t>RA must investigate and create a report that details any data breach</a:t>
            </a:r>
          </a:p>
          <a:p>
            <a:pPr lvl="1">
              <a:buClr>
                <a:srgbClr val="1F497D"/>
              </a:buClr>
            </a:pPr>
            <a:r>
              <a:rPr lang="en-US" sz="2800" dirty="0"/>
              <a:t>Annual security assessment for </a:t>
            </a:r>
            <a:br>
              <a:rPr lang="en-US" sz="2800" dirty="0"/>
            </a:br>
            <a:r>
              <a:rPr lang="en-US" sz="2800" dirty="0"/>
              <a:t>“personal information” </a:t>
            </a:r>
            <a:br>
              <a:rPr lang="en-US" sz="2800" dirty="0"/>
            </a:br>
            <a:r>
              <a:rPr lang="en-US" sz="2400" dirty="0"/>
              <a:t>(defined in § 325E.61)</a:t>
            </a:r>
          </a:p>
        </p:txBody>
      </p:sp>
      <p:pic>
        <p:nvPicPr>
          <p:cNvPr id="4" name="Picture 3" descr="Picture of padlocks, with 1 unlocked"/>
          <p:cNvPicPr>
            <a:picLocks noChangeAspect="1"/>
          </p:cNvPicPr>
          <p:nvPr/>
        </p:nvPicPr>
        <p:blipFill>
          <a:blip r:embed="rId3">
            <a:alphaModFix amt="90000"/>
          </a:blip>
          <a:stretch>
            <a:fillRect/>
          </a:stretch>
        </p:blipFill>
        <p:spPr>
          <a:xfrm>
            <a:off x="5542244" y="4736084"/>
            <a:ext cx="3393618" cy="1902900"/>
          </a:xfrm>
          <a:prstGeom prst="rect">
            <a:avLst/>
          </a:prstGeom>
        </p:spPr>
      </p:pic>
    </p:spTree>
    <p:extLst>
      <p:ext uri="{BB962C8B-B14F-4D97-AF65-F5344CB8AC3E}">
        <p14:creationId xmlns:p14="http://schemas.microsoft.com/office/powerpoint/2010/main" val="1371959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bwMode="ltGray">
          <a:xfrm>
            <a:off x="0" y="0"/>
            <a:ext cx="9144000" cy="1219199"/>
          </a:xfrm>
        </p:spPr>
        <p:txBody>
          <a:bodyPr>
            <a:normAutofit/>
          </a:bodyPr>
          <a:lstStyle/>
          <a:p>
            <a:pPr algn="l"/>
            <a:r>
              <a:rPr lang="en-US" sz="3600" dirty="0"/>
              <a:t>	OLA notification</a:t>
            </a:r>
            <a:br>
              <a:rPr lang="en-US" sz="3600" dirty="0"/>
            </a:br>
            <a:r>
              <a:rPr lang="en-US" sz="3600" dirty="0"/>
              <a:t>	</a:t>
            </a:r>
            <a:r>
              <a:rPr lang="en-US" sz="2800" dirty="0"/>
              <a:t>(Minn. Stat. § 3.971, subd. 9)</a:t>
            </a:r>
            <a:endParaRPr lang="en-US" sz="3600" dirty="0"/>
          </a:p>
        </p:txBody>
      </p:sp>
      <p:sp>
        <p:nvSpPr>
          <p:cNvPr id="8" name="Content Placeholder 7"/>
          <p:cNvSpPr>
            <a:spLocks noGrp="1"/>
          </p:cNvSpPr>
          <p:nvPr>
            <p:ph sz="half" idx="1"/>
          </p:nvPr>
        </p:nvSpPr>
        <p:spPr>
          <a:xfrm>
            <a:off x="458275" y="1520869"/>
            <a:ext cx="8019176" cy="4796242"/>
          </a:xfrm>
        </p:spPr>
        <p:txBody>
          <a:bodyPr>
            <a:noAutofit/>
          </a:bodyPr>
          <a:lstStyle/>
          <a:p>
            <a:pPr defTabSz="914400">
              <a:spcBef>
                <a:spcPct val="20000"/>
              </a:spcBef>
              <a:spcAft>
                <a:spcPts val="0"/>
              </a:spcAft>
              <a:buClr>
                <a:srgbClr val="0054A6"/>
              </a:buClr>
            </a:pPr>
            <a:r>
              <a:rPr lang="en-US" sz="2800" dirty="0"/>
              <a:t>Only applies to state-level entities</a:t>
            </a:r>
          </a:p>
          <a:p>
            <a:pPr defTabSz="914400">
              <a:spcBef>
                <a:spcPct val="20000"/>
              </a:spcBef>
              <a:spcAft>
                <a:spcPts val="0"/>
              </a:spcAft>
              <a:buClr>
                <a:srgbClr val="0054A6"/>
              </a:buClr>
            </a:pPr>
            <a:r>
              <a:rPr lang="en-US" sz="2800" dirty="0"/>
              <a:t>Agencies subject to OLA audit must notify OLA when not public government data </a:t>
            </a:r>
            <a:r>
              <a:rPr lang="en-US" sz="2800" i="1" dirty="0"/>
              <a:t>may </a:t>
            </a:r>
            <a:r>
              <a:rPr lang="en-US" sz="2800" dirty="0"/>
              <a:t>have been:</a:t>
            </a:r>
          </a:p>
          <a:p>
            <a:pPr lvl="1" defTabSz="914400">
              <a:spcBef>
                <a:spcPct val="20000"/>
              </a:spcBef>
              <a:spcAft>
                <a:spcPts val="0"/>
              </a:spcAft>
              <a:buClr>
                <a:srgbClr val="0054A6"/>
              </a:buClr>
              <a:buFont typeface="Wingdings" panose="05000000000000000000" pitchFamily="2" charset="2"/>
              <a:buChar char="§"/>
            </a:pPr>
            <a:r>
              <a:rPr lang="en-US" sz="2400" dirty="0"/>
              <a:t>Accessed or</a:t>
            </a:r>
          </a:p>
          <a:p>
            <a:pPr lvl="1" defTabSz="914400">
              <a:spcBef>
                <a:spcPct val="20000"/>
              </a:spcBef>
              <a:spcAft>
                <a:spcPts val="0"/>
              </a:spcAft>
              <a:buClr>
                <a:srgbClr val="0054A6"/>
              </a:buClr>
              <a:buFont typeface="Wingdings" panose="05000000000000000000" pitchFamily="2" charset="2"/>
              <a:buChar char="§"/>
            </a:pPr>
            <a:r>
              <a:rPr lang="en-US" sz="2400" dirty="0"/>
              <a:t>Provided to a person,</a:t>
            </a:r>
          </a:p>
          <a:p>
            <a:pPr lvl="1" defTabSz="914400">
              <a:spcBef>
                <a:spcPct val="20000"/>
              </a:spcBef>
              <a:spcAft>
                <a:spcPts val="0"/>
              </a:spcAft>
              <a:buClr>
                <a:srgbClr val="0054A6"/>
              </a:buClr>
              <a:buFont typeface="Wingdings" panose="05000000000000000000" pitchFamily="2" charset="2"/>
              <a:buChar char="§"/>
            </a:pPr>
            <a:r>
              <a:rPr lang="en-US" sz="2400" dirty="0"/>
              <a:t>Without lawful authorization</a:t>
            </a:r>
          </a:p>
          <a:p>
            <a:pPr defTabSz="914400">
              <a:spcBef>
                <a:spcPct val="20000"/>
              </a:spcBef>
              <a:spcAft>
                <a:spcPts val="0"/>
              </a:spcAft>
              <a:buClr>
                <a:srgbClr val="0054A6"/>
              </a:buClr>
            </a:pPr>
            <a:r>
              <a:rPr lang="en-US" sz="2800" dirty="0"/>
              <a:t>Broader reporting obligation than is required by Minn. Stat. § 13.055</a:t>
            </a:r>
          </a:p>
          <a:p>
            <a:pPr defTabSz="914400">
              <a:spcBef>
                <a:spcPct val="20000"/>
              </a:spcBef>
              <a:spcAft>
                <a:spcPts val="0"/>
              </a:spcAft>
              <a:buClr>
                <a:srgbClr val="0054A6"/>
              </a:buClr>
            </a:pPr>
            <a:r>
              <a:rPr lang="en-US" sz="2800" dirty="0"/>
              <a:t>Reporting Guide available on OLA website: </a:t>
            </a:r>
            <a:r>
              <a:rPr lang="en-US" sz="2800" dirty="0">
                <a:hlinkClick r:id="rId3"/>
              </a:rPr>
              <a:t>https://www.auditor.leg.state.mn.us/sreview/reporting-guide.htm</a:t>
            </a:r>
            <a:endParaRPr lang="en-US" sz="2800" dirty="0"/>
          </a:p>
          <a:p>
            <a:pPr defTabSz="914400">
              <a:spcBef>
                <a:spcPct val="20000"/>
              </a:spcBef>
              <a:spcAft>
                <a:spcPts val="0"/>
              </a:spcAft>
              <a:buClr>
                <a:srgbClr val="0054A6"/>
              </a:buClr>
            </a:pPr>
            <a:endParaRPr lang="en-US" sz="2800" dirty="0"/>
          </a:p>
        </p:txBody>
      </p:sp>
    </p:spTree>
    <p:extLst>
      <p:ext uri="{BB962C8B-B14F-4D97-AF65-F5344CB8AC3E}">
        <p14:creationId xmlns:p14="http://schemas.microsoft.com/office/powerpoint/2010/main" val="28858522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F09B3-A4BB-5C17-2C37-BC2CDB88C36E}"/>
              </a:ext>
            </a:extLst>
          </p:cNvPr>
          <p:cNvSpPr>
            <a:spLocks noGrp="1"/>
          </p:cNvSpPr>
          <p:nvPr>
            <p:ph type="title"/>
          </p:nvPr>
        </p:nvSpPr>
        <p:spPr/>
        <p:txBody>
          <a:bodyPr>
            <a:normAutofit/>
          </a:bodyPr>
          <a:lstStyle/>
          <a:p>
            <a:pPr algn="l"/>
            <a:r>
              <a:rPr lang="en-US" sz="4000" dirty="0"/>
              <a:t>What do you think? (#3)</a:t>
            </a:r>
          </a:p>
        </p:txBody>
      </p:sp>
      <p:sp>
        <p:nvSpPr>
          <p:cNvPr id="3" name="Content Placeholder 2">
            <a:extLst>
              <a:ext uri="{FF2B5EF4-FFF2-40B4-BE49-F238E27FC236}">
                <a16:creationId xmlns:a16="http://schemas.microsoft.com/office/drawing/2014/main" id="{4FA8FEAC-4C3D-B6A5-C204-6E406B777574}"/>
              </a:ext>
            </a:extLst>
          </p:cNvPr>
          <p:cNvSpPr>
            <a:spLocks noGrp="1"/>
          </p:cNvSpPr>
          <p:nvPr>
            <p:ph idx="1"/>
          </p:nvPr>
        </p:nvSpPr>
        <p:spPr/>
        <p:txBody>
          <a:bodyPr/>
          <a:lstStyle/>
          <a:p>
            <a:pPr marL="0" indent="0">
              <a:buNone/>
            </a:pPr>
            <a:r>
              <a:rPr lang="en-US" sz="4000" dirty="0">
                <a:latin typeface="Calibri" panose="020F0502020204030204" pitchFamily="34" charset="0"/>
                <a:ea typeface="Calibri" panose="020F0502020204030204" pitchFamily="34" charset="0"/>
                <a:cs typeface="Calibri" panose="020F0502020204030204" pitchFamily="34" charset="0"/>
              </a:rPr>
              <a:t>What action is required for each of the following events at a state agency?</a:t>
            </a:r>
          </a:p>
          <a:p>
            <a:endParaRPr lang="en-US" dirty="0"/>
          </a:p>
        </p:txBody>
      </p:sp>
    </p:spTree>
    <p:extLst>
      <p:ext uri="{BB962C8B-B14F-4D97-AF65-F5344CB8AC3E}">
        <p14:creationId xmlns:p14="http://schemas.microsoft.com/office/powerpoint/2010/main" val="16816698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2B829-449B-C104-A944-ACC73B6F8E97}"/>
              </a:ext>
            </a:extLst>
          </p:cNvPr>
          <p:cNvSpPr>
            <a:spLocks noGrp="1"/>
          </p:cNvSpPr>
          <p:nvPr>
            <p:ph type="title"/>
          </p:nvPr>
        </p:nvSpPr>
        <p:spPr/>
        <p:txBody>
          <a:bodyPr>
            <a:normAutofit/>
          </a:bodyPr>
          <a:lstStyle/>
          <a:p>
            <a:pPr algn="l"/>
            <a:r>
              <a:rPr lang="en-US" sz="4000" dirty="0">
                <a:ea typeface="Calibri" panose="020F0502020204030204" pitchFamily="34" charset="0"/>
                <a:cs typeface="Calibri" panose="020F0502020204030204" pitchFamily="34" charset="0"/>
              </a:rPr>
              <a:t>Event #1</a:t>
            </a:r>
          </a:p>
        </p:txBody>
      </p:sp>
      <p:sp>
        <p:nvSpPr>
          <p:cNvPr id="3" name="Content Placeholder 2">
            <a:extLst>
              <a:ext uri="{FF2B5EF4-FFF2-40B4-BE49-F238E27FC236}">
                <a16:creationId xmlns:a16="http://schemas.microsoft.com/office/drawing/2014/main" id="{D47ED976-E349-D9BB-6765-CCB37DC0172A}"/>
              </a:ext>
            </a:extLst>
          </p:cNvPr>
          <p:cNvSpPr>
            <a:spLocks noGrp="1"/>
          </p:cNvSpPr>
          <p:nvPr>
            <p:ph idx="1"/>
          </p:nvPr>
        </p:nvSpPr>
        <p:spPr/>
        <p:txBody>
          <a:bodyPr/>
          <a:lstStyle/>
          <a:p>
            <a:r>
              <a:rPr lang="en-US" sz="2400" b="1" dirty="0">
                <a:latin typeface="Calibri" panose="020F0502020204030204" pitchFamily="34" charset="0"/>
                <a:ea typeface="Calibri" panose="020F0502020204030204" pitchFamily="34" charset="0"/>
                <a:cs typeface="Calibri" panose="020F0502020204030204" pitchFamily="34" charset="0"/>
              </a:rPr>
              <a:t>Employee accidentally accesses not public database </a:t>
            </a:r>
          </a:p>
          <a:p>
            <a:pPr lvl="1">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Corrective action?</a:t>
            </a:r>
          </a:p>
          <a:p>
            <a:pPr lvl="1">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Notice to OLA?</a:t>
            </a:r>
          </a:p>
          <a:p>
            <a:pPr lvl="1">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13.055 notice?</a:t>
            </a:r>
          </a:p>
          <a:p>
            <a:endParaRPr lang="en-US" dirty="0"/>
          </a:p>
        </p:txBody>
      </p:sp>
    </p:spTree>
    <p:extLst>
      <p:ext uri="{BB962C8B-B14F-4D97-AF65-F5344CB8AC3E}">
        <p14:creationId xmlns:p14="http://schemas.microsoft.com/office/powerpoint/2010/main" val="26086797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5FB27-14C8-31DB-606D-4A36D9C545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8E60D1-D158-8DD4-B9EA-B1A374D69F70}"/>
              </a:ext>
            </a:extLst>
          </p:cNvPr>
          <p:cNvSpPr>
            <a:spLocks noGrp="1"/>
          </p:cNvSpPr>
          <p:nvPr>
            <p:ph type="title"/>
          </p:nvPr>
        </p:nvSpPr>
        <p:spPr/>
        <p:txBody>
          <a:bodyPr>
            <a:normAutofit/>
          </a:bodyPr>
          <a:lstStyle/>
          <a:p>
            <a:pPr algn="l"/>
            <a:r>
              <a:rPr lang="en-US" sz="4000" dirty="0">
                <a:ea typeface="Calibri" panose="020F0502020204030204" pitchFamily="34" charset="0"/>
                <a:cs typeface="Calibri" panose="020F0502020204030204" pitchFamily="34" charset="0"/>
              </a:rPr>
              <a:t>Event #1 answers</a:t>
            </a:r>
            <a:endParaRPr lang="en-US" sz="4000" dirty="0"/>
          </a:p>
        </p:txBody>
      </p:sp>
      <p:sp>
        <p:nvSpPr>
          <p:cNvPr id="3" name="Content Placeholder 2">
            <a:extLst>
              <a:ext uri="{FF2B5EF4-FFF2-40B4-BE49-F238E27FC236}">
                <a16:creationId xmlns:a16="http://schemas.microsoft.com/office/drawing/2014/main" id="{AB8A749B-B4AA-BC41-CB24-7FFE20906C99}"/>
              </a:ext>
            </a:extLst>
          </p:cNvPr>
          <p:cNvSpPr>
            <a:spLocks noGrp="1"/>
          </p:cNvSpPr>
          <p:nvPr>
            <p:ph idx="1"/>
          </p:nvPr>
        </p:nvSpPr>
        <p:spPr>
          <a:xfrm>
            <a:off x="822673" y="1999894"/>
            <a:ext cx="7305327" cy="3399420"/>
          </a:xfrm>
        </p:spPr>
        <p:txBody>
          <a:bodyPr>
            <a:normAutofit fontScale="25000" lnSpcReduction="20000"/>
          </a:bodyPr>
          <a:lstStyle/>
          <a:p>
            <a:r>
              <a:rPr lang="en-US" sz="9600" b="1" dirty="0">
                <a:latin typeface="Calibri" panose="020F0502020204030204" pitchFamily="34" charset="0"/>
                <a:ea typeface="Calibri" panose="020F0502020204030204" pitchFamily="34" charset="0"/>
                <a:cs typeface="Calibri" panose="020F0502020204030204" pitchFamily="34" charset="0"/>
              </a:rPr>
              <a:t>Employee accidentally accesses not public database </a:t>
            </a:r>
          </a:p>
          <a:p>
            <a:pPr lvl="1">
              <a:buFont typeface="Wingdings" panose="05000000000000000000" pitchFamily="2" charset="2"/>
              <a:buChar char="§"/>
            </a:pPr>
            <a:r>
              <a:rPr lang="en-US" sz="9600" dirty="0">
                <a:latin typeface="Calibri" panose="020F0502020204030204" pitchFamily="34" charset="0"/>
                <a:ea typeface="Calibri" panose="020F0502020204030204" pitchFamily="34" charset="0"/>
                <a:cs typeface="Calibri" panose="020F0502020204030204" pitchFamily="34" charset="0"/>
              </a:rPr>
              <a:t>Corrective action?</a:t>
            </a:r>
          </a:p>
          <a:p>
            <a:pPr lvl="2">
              <a:buFont typeface="Wingdings" panose="05000000000000000000" pitchFamily="2" charset="2"/>
              <a:buChar char="§"/>
            </a:pPr>
            <a:r>
              <a:rPr lang="en-US" sz="9600" b="1" dirty="0">
                <a:latin typeface="Calibri" panose="020F0502020204030204" pitchFamily="34" charset="0"/>
                <a:ea typeface="Calibri" panose="020F0502020204030204" pitchFamily="34" charset="0"/>
                <a:cs typeface="Calibri" panose="020F0502020204030204" pitchFamily="34" charset="0"/>
              </a:rPr>
              <a:t>YES</a:t>
            </a:r>
          </a:p>
          <a:p>
            <a:pPr lvl="1">
              <a:buFont typeface="Wingdings" panose="05000000000000000000" pitchFamily="2" charset="2"/>
              <a:buChar char="§"/>
            </a:pPr>
            <a:r>
              <a:rPr lang="en-US" sz="9600" dirty="0">
                <a:latin typeface="Calibri" panose="020F0502020204030204" pitchFamily="34" charset="0"/>
                <a:ea typeface="Calibri" panose="020F0502020204030204" pitchFamily="34" charset="0"/>
                <a:cs typeface="Calibri" panose="020F0502020204030204" pitchFamily="34" charset="0"/>
              </a:rPr>
              <a:t>Notice to OLA?</a:t>
            </a:r>
          </a:p>
          <a:p>
            <a:pPr lvl="2">
              <a:buFont typeface="Wingdings" panose="05000000000000000000" pitchFamily="2" charset="2"/>
              <a:buChar char="§"/>
            </a:pPr>
            <a:r>
              <a:rPr lang="en-US" sz="9600" b="1" dirty="0">
                <a:latin typeface="Calibri" panose="020F0502020204030204" pitchFamily="34" charset="0"/>
                <a:ea typeface="Calibri" panose="020F0502020204030204" pitchFamily="34" charset="0"/>
                <a:cs typeface="Calibri" panose="020F0502020204030204" pitchFamily="34" charset="0"/>
              </a:rPr>
              <a:t>YES</a:t>
            </a:r>
          </a:p>
          <a:p>
            <a:pPr lvl="1">
              <a:buFont typeface="Wingdings" panose="05000000000000000000" pitchFamily="2" charset="2"/>
              <a:buChar char="§"/>
            </a:pPr>
            <a:r>
              <a:rPr lang="en-US" sz="9600" dirty="0">
                <a:latin typeface="Calibri" panose="020F0502020204030204" pitchFamily="34" charset="0"/>
                <a:ea typeface="Calibri" panose="020F0502020204030204" pitchFamily="34" charset="0"/>
                <a:cs typeface="Calibri" panose="020F0502020204030204" pitchFamily="34" charset="0"/>
              </a:rPr>
              <a:t>13.055 notice?</a:t>
            </a:r>
          </a:p>
          <a:p>
            <a:pPr lvl="2">
              <a:buFont typeface="Wingdings" panose="05000000000000000000" pitchFamily="2" charset="2"/>
              <a:buChar char="§"/>
            </a:pPr>
            <a:r>
              <a:rPr lang="en-US" sz="9600" b="1" dirty="0">
                <a:latin typeface="Calibri" panose="020F0502020204030204" pitchFamily="34" charset="0"/>
                <a:ea typeface="Calibri" panose="020F0502020204030204" pitchFamily="34" charset="0"/>
                <a:cs typeface="Calibri" panose="020F0502020204030204" pitchFamily="34" charset="0"/>
              </a:rPr>
              <a:t>NO</a:t>
            </a:r>
          </a:p>
          <a:p>
            <a:endParaRPr lang="en-US" dirty="0"/>
          </a:p>
        </p:txBody>
      </p:sp>
    </p:spTree>
    <p:extLst>
      <p:ext uri="{BB962C8B-B14F-4D97-AF65-F5344CB8AC3E}">
        <p14:creationId xmlns:p14="http://schemas.microsoft.com/office/powerpoint/2010/main" val="12691761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6BB40-C734-E0F7-5B96-19BEC7E7E9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E7BBD7-EBD6-1650-9481-50BA80C9C9A9}"/>
              </a:ext>
            </a:extLst>
          </p:cNvPr>
          <p:cNvSpPr>
            <a:spLocks noGrp="1"/>
          </p:cNvSpPr>
          <p:nvPr>
            <p:ph type="title"/>
          </p:nvPr>
        </p:nvSpPr>
        <p:spPr/>
        <p:txBody>
          <a:bodyPr>
            <a:normAutofit/>
          </a:bodyPr>
          <a:lstStyle/>
          <a:p>
            <a:pPr algn="l"/>
            <a:r>
              <a:rPr lang="en-US" sz="4000" dirty="0">
                <a:ea typeface="Calibri" panose="020F0502020204030204" pitchFamily="34" charset="0"/>
                <a:cs typeface="Calibri" panose="020F0502020204030204" pitchFamily="34" charset="0"/>
              </a:rPr>
              <a:t>Event #2</a:t>
            </a:r>
            <a:endParaRPr lang="en-US" sz="4000" dirty="0"/>
          </a:p>
        </p:txBody>
      </p:sp>
      <p:sp>
        <p:nvSpPr>
          <p:cNvPr id="3" name="Content Placeholder 2">
            <a:extLst>
              <a:ext uri="{FF2B5EF4-FFF2-40B4-BE49-F238E27FC236}">
                <a16:creationId xmlns:a16="http://schemas.microsoft.com/office/drawing/2014/main" id="{F0CB8540-B912-9FC5-D12B-A75FCA2AEDE6}"/>
              </a:ext>
            </a:extLst>
          </p:cNvPr>
          <p:cNvSpPr>
            <a:spLocks noGrp="1"/>
          </p:cNvSpPr>
          <p:nvPr>
            <p:ph idx="1"/>
          </p:nvPr>
        </p:nvSpPr>
        <p:spPr/>
        <p:txBody>
          <a:bodyPr>
            <a:normAutofit/>
          </a:bodyPr>
          <a:lstStyle/>
          <a:p>
            <a:r>
              <a:rPr lang="en-US" sz="2400" b="1" dirty="0">
                <a:latin typeface="Calibri" panose="020F0502020204030204" pitchFamily="34" charset="0"/>
                <a:ea typeface="Calibri" panose="020F0502020204030204" pitchFamily="34" charset="0"/>
                <a:cs typeface="Calibri" panose="020F0502020204030204" pitchFamily="34" charset="0"/>
              </a:rPr>
              <a:t>Employee incorrectly types email address and sends not public data to wrong government employee</a:t>
            </a:r>
          </a:p>
          <a:p>
            <a:pPr lvl="1">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Corrective action?</a:t>
            </a:r>
          </a:p>
          <a:p>
            <a:pPr lvl="1">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Notice to OLA?</a:t>
            </a:r>
          </a:p>
          <a:p>
            <a:pPr lvl="1">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13.055 notice?</a:t>
            </a:r>
          </a:p>
          <a:p>
            <a:endParaRPr lang="en-US" dirty="0"/>
          </a:p>
        </p:txBody>
      </p:sp>
    </p:spTree>
    <p:extLst>
      <p:ext uri="{BB962C8B-B14F-4D97-AF65-F5344CB8AC3E}">
        <p14:creationId xmlns:p14="http://schemas.microsoft.com/office/powerpoint/2010/main" val="11484136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6F3A4-3F6D-A462-53F6-18608625AA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5FB61D-312B-AB52-E736-9269AB8FD7FE}"/>
              </a:ext>
            </a:extLst>
          </p:cNvPr>
          <p:cNvSpPr>
            <a:spLocks noGrp="1"/>
          </p:cNvSpPr>
          <p:nvPr>
            <p:ph type="title"/>
          </p:nvPr>
        </p:nvSpPr>
        <p:spPr/>
        <p:txBody>
          <a:bodyPr>
            <a:normAutofit/>
          </a:bodyPr>
          <a:lstStyle/>
          <a:p>
            <a:pPr algn="l"/>
            <a:r>
              <a:rPr lang="en-US" sz="4000" dirty="0">
                <a:ea typeface="Calibri" panose="020F0502020204030204" pitchFamily="34" charset="0"/>
                <a:cs typeface="Calibri" panose="020F0502020204030204" pitchFamily="34" charset="0"/>
              </a:rPr>
              <a:t>Event #2 answers</a:t>
            </a:r>
            <a:endParaRPr lang="en-US" sz="4000" dirty="0"/>
          </a:p>
        </p:txBody>
      </p:sp>
      <p:sp>
        <p:nvSpPr>
          <p:cNvPr id="3" name="Content Placeholder 2">
            <a:extLst>
              <a:ext uri="{FF2B5EF4-FFF2-40B4-BE49-F238E27FC236}">
                <a16:creationId xmlns:a16="http://schemas.microsoft.com/office/drawing/2014/main" id="{F30AB032-217C-3565-63FC-D27872055352}"/>
              </a:ext>
            </a:extLst>
          </p:cNvPr>
          <p:cNvSpPr>
            <a:spLocks noGrp="1"/>
          </p:cNvSpPr>
          <p:nvPr>
            <p:ph idx="1"/>
          </p:nvPr>
        </p:nvSpPr>
        <p:spPr>
          <a:xfrm>
            <a:off x="735587" y="1999894"/>
            <a:ext cx="7494013" cy="4081592"/>
          </a:xfrm>
        </p:spPr>
        <p:txBody>
          <a:bodyPr>
            <a:normAutofit/>
          </a:bodyPr>
          <a:lstStyle/>
          <a:p>
            <a:r>
              <a:rPr lang="en-US" sz="2400" b="1" dirty="0">
                <a:latin typeface="Calibri" panose="020F0502020204030204" pitchFamily="34" charset="0"/>
                <a:ea typeface="Calibri" panose="020F0502020204030204" pitchFamily="34" charset="0"/>
                <a:cs typeface="Calibri" panose="020F0502020204030204" pitchFamily="34" charset="0"/>
              </a:rPr>
              <a:t>Employee incorrectly types email address and sends not public data to wrong government employee </a:t>
            </a:r>
          </a:p>
          <a:p>
            <a:pPr lvl="1">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Corrective action?</a:t>
            </a:r>
          </a:p>
          <a:p>
            <a:pPr lvl="2">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YES</a:t>
            </a:r>
          </a:p>
          <a:p>
            <a:pPr lvl="1">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Notice to OLA?</a:t>
            </a:r>
          </a:p>
          <a:p>
            <a:pPr lvl="2">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YES</a:t>
            </a:r>
          </a:p>
          <a:p>
            <a:pPr lvl="1">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13.055 notice?</a:t>
            </a:r>
          </a:p>
          <a:p>
            <a:pPr lvl="2">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NO</a:t>
            </a:r>
          </a:p>
          <a:p>
            <a:endParaRPr lang="en-US" dirty="0"/>
          </a:p>
        </p:txBody>
      </p:sp>
    </p:spTree>
    <p:extLst>
      <p:ext uri="{BB962C8B-B14F-4D97-AF65-F5344CB8AC3E}">
        <p14:creationId xmlns:p14="http://schemas.microsoft.com/office/powerpoint/2010/main" val="22537135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494F3-5C58-997A-B25A-129F9DFFA3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E7C879-5E72-5104-BA87-4902E237ABDC}"/>
              </a:ext>
            </a:extLst>
          </p:cNvPr>
          <p:cNvSpPr>
            <a:spLocks noGrp="1"/>
          </p:cNvSpPr>
          <p:nvPr>
            <p:ph type="title"/>
          </p:nvPr>
        </p:nvSpPr>
        <p:spPr/>
        <p:txBody>
          <a:bodyPr>
            <a:normAutofit/>
          </a:bodyPr>
          <a:lstStyle/>
          <a:p>
            <a:pPr algn="l"/>
            <a:r>
              <a:rPr lang="en-US" sz="4000" dirty="0">
                <a:ea typeface="Calibri" panose="020F0502020204030204" pitchFamily="34" charset="0"/>
                <a:cs typeface="Calibri" panose="020F0502020204030204" pitchFamily="34" charset="0"/>
              </a:rPr>
              <a:t>Event #3</a:t>
            </a:r>
            <a:endParaRPr lang="en-US" sz="4000" dirty="0"/>
          </a:p>
        </p:txBody>
      </p:sp>
      <p:sp>
        <p:nvSpPr>
          <p:cNvPr id="3" name="Content Placeholder 2">
            <a:extLst>
              <a:ext uri="{FF2B5EF4-FFF2-40B4-BE49-F238E27FC236}">
                <a16:creationId xmlns:a16="http://schemas.microsoft.com/office/drawing/2014/main" id="{931CB713-FF52-5807-FCB1-115E43C1EFD3}"/>
              </a:ext>
            </a:extLst>
          </p:cNvPr>
          <p:cNvSpPr>
            <a:spLocks noGrp="1"/>
          </p:cNvSpPr>
          <p:nvPr>
            <p:ph idx="1"/>
          </p:nvPr>
        </p:nvSpPr>
        <p:spPr/>
        <p:txBody>
          <a:bodyPr/>
          <a:lstStyle/>
          <a:p>
            <a:r>
              <a:rPr lang="en-US" sz="2400" b="1" dirty="0">
                <a:latin typeface="Calibri" panose="020F0502020204030204" pitchFamily="34" charset="0"/>
                <a:ea typeface="Calibri" panose="020F0502020204030204" pitchFamily="34" charset="0"/>
                <a:cs typeface="Calibri" panose="020F0502020204030204" pitchFamily="34" charset="0"/>
              </a:rPr>
              <a:t>Employee inadvertently reads report with not public data without appropriate work assignment</a:t>
            </a:r>
          </a:p>
          <a:p>
            <a:pPr lvl="1">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Corrective action?</a:t>
            </a:r>
          </a:p>
          <a:p>
            <a:pPr lvl="1">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Notice to OLA?</a:t>
            </a:r>
          </a:p>
          <a:p>
            <a:pPr lvl="1">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13.055 notice?</a:t>
            </a:r>
          </a:p>
          <a:p>
            <a:endParaRPr lang="en-US" dirty="0"/>
          </a:p>
        </p:txBody>
      </p:sp>
    </p:spTree>
    <p:extLst>
      <p:ext uri="{BB962C8B-B14F-4D97-AF65-F5344CB8AC3E}">
        <p14:creationId xmlns:p14="http://schemas.microsoft.com/office/powerpoint/2010/main" val="29914488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416DF-0F09-7B6F-6754-D84EC75ADB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CB11C6-B9DB-6E71-A7C0-67CD6E910F48}"/>
              </a:ext>
            </a:extLst>
          </p:cNvPr>
          <p:cNvSpPr>
            <a:spLocks noGrp="1"/>
          </p:cNvSpPr>
          <p:nvPr>
            <p:ph type="title"/>
          </p:nvPr>
        </p:nvSpPr>
        <p:spPr/>
        <p:txBody>
          <a:bodyPr>
            <a:normAutofit/>
          </a:bodyPr>
          <a:lstStyle/>
          <a:p>
            <a:pPr algn="l"/>
            <a:r>
              <a:rPr lang="en-US" sz="4000" dirty="0">
                <a:ea typeface="Calibri" panose="020F0502020204030204" pitchFamily="34" charset="0"/>
                <a:cs typeface="Calibri" panose="020F0502020204030204" pitchFamily="34" charset="0"/>
              </a:rPr>
              <a:t>Event #3 answers</a:t>
            </a:r>
            <a:endParaRPr lang="en-US" sz="4000" dirty="0"/>
          </a:p>
        </p:txBody>
      </p:sp>
      <p:sp>
        <p:nvSpPr>
          <p:cNvPr id="3" name="Content Placeholder 2">
            <a:extLst>
              <a:ext uri="{FF2B5EF4-FFF2-40B4-BE49-F238E27FC236}">
                <a16:creationId xmlns:a16="http://schemas.microsoft.com/office/drawing/2014/main" id="{432E799F-C793-4242-84CA-D171F85077B3}"/>
              </a:ext>
            </a:extLst>
          </p:cNvPr>
          <p:cNvSpPr>
            <a:spLocks noGrp="1"/>
          </p:cNvSpPr>
          <p:nvPr>
            <p:ph idx="1"/>
          </p:nvPr>
        </p:nvSpPr>
        <p:spPr>
          <a:xfrm>
            <a:off x="822674" y="1895475"/>
            <a:ext cx="7692676" cy="4432754"/>
          </a:xfrm>
        </p:spPr>
        <p:txBody>
          <a:bodyPr>
            <a:normAutofit/>
          </a:bodyPr>
          <a:lstStyle/>
          <a:p>
            <a:r>
              <a:rPr lang="en-US" sz="2400" b="1" dirty="0">
                <a:latin typeface="Calibri" panose="020F0502020204030204" pitchFamily="34" charset="0"/>
                <a:ea typeface="Calibri" panose="020F0502020204030204" pitchFamily="34" charset="0"/>
                <a:cs typeface="Calibri" panose="020F0502020204030204" pitchFamily="34" charset="0"/>
              </a:rPr>
              <a:t>Employee inadvertently reads report with not public data without appropriate work assignment</a:t>
            </a:r>
          </a:p>
          <a:p>
            <a:pPr lvl="1">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Corrective action?</a:t>
            </a:r>
          </a:p>
          <a:p>
            <a:pPr lvl="2">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YES</a:t>
            </a:r>
          </a:p>
          <a:p>
            <a:pPr lvl="1">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Notice to OLA?</a:t>
            </a:r>
          </a:p>
          <a:p>
            <a:pPr lvl="2">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YES</a:t>
            </a:r>
          </a:p>
          <a:p>
            <a:pPr lvl="1">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13.055 notice?</a:t>
            </a:r>
          </a:p>
          <a:p>
            <a:pPr lvl="2">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NO</a:t>
            </a:r>
          </a:p>
          <a:p>
            <a:endParaRPr lang="en-US" dirty="0"/>
          </a:p>
        </p:txBody>
      </p:sp>
    </p:spTree>
    <p:extLst>
      <p:ext uri="{BB962C8B-B14F-4D97-AF65-F5344CB8AC3E}">
        <p14:creationId xmlns:p14="http://schemas.microsoft.com/office/powerpoint/2010/main" val="14335608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7066F-DAED-D9FD-18A2-B72460D295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16BFF7-6942-A144-180A-5FE0A2EC95E3}"/>
              </a:ext>
            </a:extLst>
          </p:cNvPr>
          <p:cNvSpPr>
            <a:spLocks noGrp="1"/>
          </p:cNvSpPr>
          <p:nvPr>
            <p:ph type="title"/>
          </p:nvPr>
        </p:nvSpPr>
        <p:spPr/>
        <p:txBody>
          <a:bodyPr>
            <a:normAutofit/>
          </a:bodyPr>
          <a:lstStyle/>
          <a:p>
            <a:pPr algn="l"/>
            <a:r>
              <a:rPr lang="en-US" sz="4000" dirty="0">
                <a:ea typeface="Calibri" panose="020F0502020204030204" pitchFamily="34" charset="0"/>
                <a:cs typeface="Calibri" panose="020F0502020204030204" pitchFamily="34" charset="0"/>
              </a:rPr>
              <a:t>Event #4</a:t>
            </a:r>
            <a:endParaRPr lang="en-US" sz="4000" dirty="0"/>
          </a:p>
        </p:txBody>
      </p:sp>
      <p:sp>
        <p:nvSpPr>
          <p:cNvPr id="3" name="Content Placeholder 2">
            <a:extLst>
              <a:ext uri="{FF2B5EF4-FFF2-40B4-BE49-F238E27FC236}">
                <a16:creationId xmlns:a16="http://schemas.microsoft.com/office/drawing/2014/main" id="{55B448E0-DACC-4D5C-EE7F-75B7255DBC2B}"/>
              </a:ext>
            </a:extLst>
          </p:cNvPr>
          <p:cNvSpPr>
            <a:spLocks noGrp="1"/>
          </p:cNvSpPr>
          <p:nvPr>
            <p:ph idx="1"/>
          </p:nvPr>
        </p:nvSpPr>
        <p:spPr/>
        <p:txBody>
          <a:bodyPr/>
          <a:lstStyle/>
          <a:p>
            <a:r>
              <a:rPr lang="en-US" sz="2400" b="1" dirty="0">
                <a:latin typeface="Calibri" panose="020F0502020204030204" pitchFamily="34" charset="0"/>
                <a:ea typeface="Calibri" panose="020F0502020204030204" pitchFamily="34" charset="0"/>
                <a:cs typeface="Calibri" panose="020F0502020204030204" pitchFamily="34" charset="0"/>
              </a:rPr>
              <a:t>Employee looks up driver’s license data about new neighbor without appropriate work assignment</a:t>
            </a:r>
          </a:p>
          <a:p>
            <a:pPr lvl="1">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Corrective action?</a:t>
            </a:r>
          </a:p>
          <a:p>
            <a:pPr lvl="1">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Notice to OLA?</a:t>
            </a:r>
          </a:p>
          <a:p>
            <a:pPr lvl="1">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13.055 notice?</a:t>
            </a:r>
          </a:p>
          <a:p>
            <a:endParaRPr lang="en-US" dirty="0"/>
          </a:p>
        </p:txBody>
      </p:sp>
    </p:spTree>
    <p:extLst>
      <p:ext uri="{BB962C8B-B14F-4D97-AF65-F5344CB8AC3E}">
        <p14:creationId xmlns:p14="http://schemas.microsoft.com/office/powerpoint/2010/main" val="17303867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EBBC5-CC46-B30C-3664-279B9E7673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8CB0EB-71F6-73A7-7520-CB19C9BAA93B}"/>
              </a:ext>
            </a:extLst>
          </p:cNvPr>
          <p:cNvSpPr>
            <a:spLocks noGrp="1"/>
          </p:cNvSpPr>
          <p:nvPr>
            <p:ph type="title"/>
          </p:nvPr>
        </p:nvSpPr>
        <p:spPr/>
        <p:txBody>
          <a:bodyPr>
            <a:normAutofit/>
          </a:bodyPr>
          <a:lstStyle/>
          <a:p>
            <a:pPr algn="l"/>
            <a:r>
              <a:rPr lang="en-US" sz="4000" dirty="0">
                <a:ea typeface="Calibri" panose="020F0502020204030204" pitchFamily="34" charset="0"/>
                <a:cs typeface="Calibri" panose="020F0502020204030204" pitchFamily="34" charset="0"/>
              </a:rPr>
              <a:t>Event #4 answers</a:t>
            </a:r>
            <a:endParaRPr lang="en-US" sz="4000" dirty="0"/>
          </a:p>
        </p:txBody>
      </p:sp>
      <p:sp>
        <p:nvSpPr>
          <p:cNvPr id="3" name="Content Placeholder 2">
            <a:extLst>
              <a:ext uri="{FF2B5EF4-FFF2-40B4-BE49-F238E27FC236}">
                <a16:creationId xmlns:a16="http://schemas.microsoft.com/office/drawing/2014/main" id="{09635A02-A0F5-59A1-628A-B17A151E72E8}"/>
              </a:ext>
            </a:extLst>
          </p:cNvPr>
          <p:cNvSpPr>
            <a:spLocks noGrp="1"/>
          </p:cNvSpPr>
          <p:nvPr>
            <p:ph idx="1"/>
          </p:nvPr>
        </p:nvSpPr>
        <p:spPr>
          <a:xfrm>
            <a:off x="793644" y="1999894"/>
            <a:ext cx="7610127" cy="4284792"/>
          </a:xfrm>
        </p:spPr>
        <p:txBody>
          <a:bodyPr>
            <a:normAutofit/>
          </a:bodyPr>
          <a:lstStyle/>
          <a:p>
            <a:r>
              <a:rPr lang="en-US" sz="2400" b="1" dirty="0">
                <a:latin typeface="Calibri" panose="020F0502020204030204" pitchFamily="34" charset="0"/>
                <a:ea typeface="Calibri" panose="020F0502020204030204" pitchFamily="34" charset="0"/>
                <a:cs typeface="Calibri" panose="020F0502020204030204" pitchFamily="34" charset="0"/>
              </a:rPr>
              <a:t>Employee looks up driver’s license data about new neighbor without appropriate work assignment</a:t>
            </a:r>
          </a:p>
          <a:p>
            <a:pPr lvl="1">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Corrective action?</a:t>
            </a:r>
          </a:p>
          <a:p>
            <a:pPr lvl="2">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YES</a:t>
            </a:r>
          </a:p>
          <a:p>
            <a:pPr lvl="1">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Notice to OLA?</a:t>
            </a:r>
          </a:p>
          <a:p>
            <a:pPr lvl="2">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YES</a:t>
            </a:r>
          </a:p>
          <a:p>
            <a:pPr lvl="1">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13.055 notice?</a:t>
            </a:r>
          </a:p>
          <a:p>
            <a:pPr lvl="2">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YES</a:t>
            </a:r>
          </a:p>
          <a:p>
            <a:endParaRPr lang="en-US" dirty="0"/>
          </a:p>
        </p:txBody>
      </p:sp>
    </p:spTree>
    <p:extLst>
      <p:ext uri="{BB962C8B-B14F-4D97-AF65-F5344CB8AC3E}">
        <p14:creationId xmlns:p14="http://schemas.microsoft.com/office/powerpoint/2010/main" val="12652485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CAB38-73E9-00AF-948E-727EC18E758F}"/>
              </a:ext>
            </a:extLst>
          </p:cNvPr>
          <p:cNvSpPr>
            <a:spLocks noGrp="1"/>
          </p:cNvSpPr>
          <p:nvPr>
            <p:ph type="title"/>
          </p:nvPr>
        </p:nvSpPr>
        <p:spPr>
          <a:xfrm>
            <a:off x="0" y="152400"/>
            <a:ext cx="9144000" cy="914400"/>
          </a:xfrm>
        </p:spPr>
        <p:txBody>
          <a:bodyPr>
            <a:normAutofit fontScale="90000"/>
          </a:bodyPr>
          <a:lstStyle/>
          <a:p>
            <a:pPr algn="l"/>
            <a:r>
              <a:rPr lang="en-US" sz="3600" dirty="0"/>
              <a:t>	Cybersecurity Incidents </a:t>
            </a:r>
            <a:br>
              <a:rPr lang="en-US" sz="3600" dirty="0"/>
            </a:br>
            <a:r>
              <a:rPr lang="en-US" sz="3100" dirty="0"/>
              <a:t>	</a:t>
            </a:r>
            <a:r>
              <a:rPr lang="en-US" sz="2800" dirty="0"/>
              <a:t>(Minn. Stat. § 16E.36)</a:t>
            </a:r>
          </a:p>
        </p:txBody>
      </p:sp>
      <p:sp>
        <p:nvSpPr>
          <p:cNvPr id="3" name="Content Placeholder 2">
            <a:extLst>
              <a:ext uri="{FF2B5EF4-FFF2-40B4-BE49-F238E27FC236}">
                <a16:creationId xmlns:a16="http://schemas.microsoft.com/office/drawing/2014/main" id="{A0699A5E-F224-17B0-A621-EE97A040B72F}"/>
              </a:ext>
            </a:extLst>
          </p:cNvPr>
          <p:cNvSpPr>
            <a:spLocks noGrp="1"/>
          </p:cNvSpPr>
          <p:nvPr>
            <p:ph idx="1"/>
          </p:nvPr>
        </p:nvSpPr>
        <p:spPr>
          <a:xfrm>
            <a:off x="412124" y="1648496"/>
            <a:ext cx="8103226" cy="4816698"/>
          </a:xfrm>
        </p:spPr>
        <p:txBody>
          <a:bodyPr>
            <a:normAutofit/>
          </a:bodyPr>
          <a:lstStyle/>
          <a:p>
            <a:r>
              <a:rPr lang="en-US" sz="2800" dirty="0"/>
              <a:t>Requires notification of any cybersecurity incidents to MNIT </a:t>
            </a:r>
          </a:p>
          <a:p>
            <a:r>
              <a:rPr lang="en-US" sz="2800" dirty="0"/>
              <a:t>Applies to all public agencies</a:t>
            </a:r>
          </a:p>
          <a:p>
            <a:r>
              <a:rPr lang="en-US" sz="2800" dirty="0"/>
              <a:t>Cybersecurity incident:</a:t>
            </a:r>
          </a:p>
          <a:p>
            <a:pPr lvl="1">
              <a:buFont typeface="Wingdings" panose="05000000000000000000" pitchFamily="2" charset="2"/>
              <a:buChar char="§"/>
            </a:pPr>
            <a:r>
              <a:rPr lang="en-US" sz="2500" dirty="0"/>
              <a:t>An action taken through the use of an information system or network</a:t>
            </a:r>
          </a:p>
          <a:p>
            <a:pPr lvl="1">
              <a:buFont typeface="Wingdings" panose="05000000000000000000" pitchFamily="2" charset="2"/>
              <a:buChar char="§"/>
            </a:pPr>
            <a:r>
              <a:rPr lang="en-US" sz="2500" dirty="0"/>
              <a:t>That results in an actual or potentially adverse effect on an information system, network, or information residing therein</a:t>
            </a:r>
          </a:p>
          <a:p>
            <a:pPr lvl="1"/>
            <a:endParaRPr lang="en-US" sz="2500" dirty="0"/>
          </a:p>
        </p:txBody>
      </p:sp>
    </p:spTree>
    <p:extLst>
      <p:ext uri="{BB962C8B-B14F-4D97-AF65-F5344CB8AC3E}">
        <p14:creationId xmlns:p14="http://schemas.microsoft.com/office/powerpoint/2010/main" val="12545896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6"/>
          <p:cNvSpPr>
            <a:spLocks noGrp="1"/>
          </p:cNvSpPr>
          <p:nvPr>
            <p:ph type="title"/>
          </p:nvPr>
        </p:nvSpPr>
        <p:spPr bwMode="ltGray">
          <a:xfrm>
            <a:off x="0" y="2095785"/>
            <a:ext cx="9144000" cy="1299950"/>
          </a:xfrm>
        </p:spPr>
        <p:txBody>
          <a:bodyPr/>
          <a:lstStyle/>
          <a:p>
            <a:r>
              <a:rPr lang="en-US" sz="4800" dirty="0"/>
              <a:t>Questions/Break #2</a:t>
            </a:r>
          </a:p>
        </p:txBody>
      </p:sp>
    </p:spTree>
    <p:extLst>
      <p:ext uri="{BB962C8B-B14F-4D97-AF65-F5344CB8AC3E}">
        <p14:creationId xmlns:p14="http://schemas.microsoft.com/office/powerpoint/2010/main" val="20677801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6"/>
          <p:cNvSpPr>
            <a:spLocks noGrp="1"/>
          </p:cNvSpPr>
          <p:nvPr>
            <p:ph type="title"/>
          </p:nvPr>
        </p:nvSpPr>
        <p:spPr bwMode="ltGray">
          <a:xfrm>
            <a:off x="0" y="2095785"/>
            <a:ext cx="9144000" cy="1299950"/>
          </a:xfrm>
        </p:spPr>
        <p:txBody>
          <a:bodyPr/>
          <a:lstStyle/>
          <a:p>
            <a:r>
              <a:rPr lang="en-US" sz="4400" dirty="0"/>
              <a:t>Data Access Policies</a:t>
            </a:r>
            <a:br>
              <a:rPr lang="en-US" sz="4400" dirty="0"/>
            </a:br>
            <a:r>
              <a:rPr lang="en-US" sz="3200" dirty="0"/>
              <a:t>Handouts 5-8</a:t>
            </a:r>
            <a:endParaRPr lang="en-US" sz="4400" dirty="0"/>
          </a:p>
        </p:txBody>
      </p:sp>
      <p:pic>
        <p:nvPicPr>
          <p:cNvPr id="4" name="Picture 3" descr="QR code for the handouts">
            <a:extLst>
              <a:ext uri="{FF2B5EF4-FFF2-40B4-BE49-F238E27FC236}">
                <a16:creationId xmlns:a16="http://schemas.microsoft.com/office/drawing/2014/main" id="{2EA61FF4-356B-2505-3E58-C0E68256BA7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52484" y="3813242"/>
            <a:ext cx="2639032" cy="2639032"/>
          </a:xfrm>
          <a:prstGeom prst="rect">
            <a:avLst/>
          </a:prstGeom>
        </p:spPr>
      </p:pic>
    </p:spTree>
    <p:extLst>
      <p:ext uri="{BB962C8B-B14F-4D97-AF65-F5344CB8AC3E}">
        <p14:creationId xmlns:p14="http://schemas.microsoft.com/office/powerpoint/2010/main" val="12967662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1"/>
            <a:ext cx="9144000" cy="1209674"/>
          </a:xfrm>
        </p:spPr>
        <p:txBody>
          <a:bodyPr>
            <a:normAutofit/>
          </a:bodyPr>
          <a:lstStyle/>
          <a:p>
            <a:pPr algn="l"/>
            <a:r>
              <a:rPr lang="en-US" sz="3600" dirty="0"/>
              <a:t>	Policies, Procedures, Inventory</a:t>
            </a:r>
          </a:p>
        </p:txBody>
      </p:sp>
      <p:sp>
        <p:nvSpPr>
          <p:cNvPr id="3" name="Content Placeholder 2"/>
          <p:cNvSpPr>
            <a:spLocks noGrp="1"/>
          </p:cNvSpPr>
          <p:nvPr>
            <p:ph idx="1"/>
          </p:nvPr>
        </p:nvSpPr>
        <p:spPr>
          <a:xfrm>
            <a:off x="225193" y="1781502"/>
            <a:ext cx="8693614" cy="5076497"/>
          </a:xfrm>
        </p:spPr>
        <p:txBody>
          <a:bodyPr>
            <a:normAutofit fontScale="70000" lnSpcReduction="20000"/>
          </a:bodyPr>
          <a:lstStyle/>
          <a:p>
            <a:pPr marL="0" lvl="0" indent="0" defTabSz="914400">
              <a:spcBef>
                <a:spcPct val="20000"/>
              </a:spcBef>
              <a:spcAft>
                <a:spcPts val="0"/>
              </a:spcAft>
              <a:buClr>
                <a:srgbClr val="0054A6"/>
              </a:buClr>
              <a:buNone/>
            </a:pPr>
            <a:r>
              <a:rPr lang="en-US" sz="4000" dirty="0"/>
              <a:t>Government entities must have:</a:t>
            </a:r>
          </a:p>
          <a:p>
            <a:pPr marL="742950" lvl="1" indent="-285750" defTabSz="914400">
              <a:lnSpc>
                <a:spcPct val="120000"/>
              </a:lnSpc>
              <a:spcBef>
                <a:spcPct val="20000"/>
              </a:spcBef>
              <a:spcAft>
                <a:spcPts val="150"/>
              </a:spcAft>
              <a:buClr>
                <a:srgbClr val="0054A6"/>
              </a:buClr>
            </a:pPr>
            <a:r>
              <a:rPr lang="en-US" sz="3600" dirty="0"/>
              <a:t>Public data access policy (Minn. Stat. § 13.025)</a:t>
            </a:r>
          </a:p>
          <a:p>
            <a:pPr marL="742950" lvl="1" indent="-285750" defTabSz="914400">
              <a:lnSpc>
                <a:spcPct val="120000"/>
              </a:lnSpc>
              <a:spcBef>
                <a:spcPct val="20000"/>
              </a:spcBef>
              <a:spcAft>
                <a:spcPts val="150"/>
              </a:spcAft>
              <a:buClr>
                <a:srgbClr val="0054A6"/>
              </a:buClr>
            </a:pPr>
            <a:r>
              <a:rPr lang="en-US" sz="3600" dirty="0"/>
              <a:t>Data access policy for data subjects (Minn. Stat. § 13.025)</a:t>
            </a:r>
          </a:p>
          <a:p>
            <a:pPr marL="742950" lvl="1" indent="-285750" defTabSz="914400">
              <a:lnSpc>
                <a:spcPct val="120000"/>
              </a:lnSpc>
              <a:spcBef>
                <a:spcPct val="20000"/>
              </a:spcBef>
              <a:spcAft>
                <a:spcPts val="150"/>
              </a:spcAft>
              <a:buClr>
                <a:srgbClr val="0054A6"/>
              </a:buClr>
            </a:pPr>
            <a:r>
              <a:rPr lang="en-US" sz="3600" dirty="0"/>
              <a:t>Procedures to ensure data requests are received and complied with in an appropriate &amp; prompt manner (Minn. Stat. § 13.03)</a:t>
            </a:r>
          </a:p>
          <a:p>
            <a:pPr marL="742950" lvl="1" indent="-285750" defTabSz="914400">
              <a:lnSpc>
                <a:spcPct val="120000"/>
              </a:lnSpc>
              <a:spcBef>
                <a:spcPct val="20000"/>
              </a:spcBef>
              <a:spcAft>
                <a:spcPts val="150"/>
              </a:spcAft>
              <a:buClr>
                <a:srgbClr val="0054A6"/>
              </a:buClr>
            </a:pPr>
            <a:r>
              <a:rPr lang="en-US" sz="3600" dirty="0"/>
              <a:t>Procedures to ensure that only those who have a work assignment can access not public data (Minn. Stat. § 13.05)</a:t>
            </a:r>
          </a:p>
          <a:p>
            <a:pPr marL="742950" lvl="1" indent="-285750" defTabSz="914400">
              <a:lnSpc>
                <a:spcPct val="120000"/>
              </a:lnSpc>
              <a:spcBef>
                <a:spcPct val="20000"/>
              </a:spcBef>
              <a:spcAft>
                <a:spcPts val="0"/>
              </a:spcAft>
              <a:buClr>
                <a:srgbClr val="0054A6"/>
              </a:buClr>
            </a:pPr>
            <a:r>
              <a:rPr lang="en-US" sz="3600" dirty="0"/>
              <a:t>Inventory listing private and confidential data (Minn. Stat. § 13.025)</a:t>
            </a:r>
          </a:p>
        </p:txBody>
      </p:sp>
    </p:spTree>
    <p:extLst>
      <p:ext uri="{BB962C8B-B14F-4D97-AF65-F5344CB8AC3E}">
        <p14:creationId xmlns:p14="http://schemas.microsoft.com/office/powerpoint/2010/main" val="40628760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0"/>
            <a:ext cx="9144000" cy="1238250"/>
          </a:xfrm>
        </p:spPr>
        <p:txBody>
          <a:bodyPr>
            <a:normAutofit/>
          </a:bodyPr>
          <a:lstStyle/>
          <a:p>
            <a:pPr algn="l"/>
            <a:r>
              <a:rPr lang="en-US" sz="3600" dirty="0"/>
              <a:t>	Model Policies/Procedures</a:t>
            </a:r>
          </a:p>
        </p:txBody>
      </p:sp>
      <p:sp>
        <p:nvSpPr>
          <p:cNvPr id="3" name="Content Placeholder 2"/>
          <p:cNvSpPr>
            <a:spLocks noGrp="1"/>
          </p:cNvSpPr>
          <p:nvPr>
            <p:ph idx="1"/>
          </p:nvPr>
        </p:nvSpPr>
        <p:spPr>
          <a:xfrm>
            <a:off x="199894" y="1721570"/>
            <a:ext cx="8744211" cy="5235880"/>
          </a:xfrm>
        </p:spPr>
        <p:txBody>
          <a:bodyPr>
            <a:normAutofit/>
          </a:bodyPr>
          <a:lstStyle/>
          <a:p>
            <a:pPr marL="0" lvl="0" indent="0" defTabSz="914400">
              <a:spcBef>
                <a:spcPct val="20000"/>
              </a:spcBef>
              <a:spcAft>
                <a:spcPts val="0"/>
              </a:spcAft>
              <a:buClr>
                <a:srgbClr val="0054A6"/>
              </a:buClr>
              <a:buNone/>
            </a:pPr>
            <a:r>
              <a:rPr lang="en-US" sz="2800" dirty="0"/>
              <a:t>Model documents:</a:t>
            </a:r>
          </a:p>
          <a:p>
            <a:pPr marL="0" lvl="0" indent="0" defTabSz="914400">
              <a:spcBef>
                <a:spcPct val="20000"/>
              </a:spcBef>
              <a:spcAft>
                <a:spcPts val="0"/>
              </a:spcAft>
              <a:buClr>
                <a:srgbClr val="0054A6"/>
              </a:buClr>
              <a:buNone/>
            </a:pPr>
            <a:r>
              <a:rPr lang="en-US" sz="2200" dirty="0">
                <a:hlinkClick r:id="rId3"/>
              </a:rPr>
              <a:t>https://mn.gov/admin/data-practices/data/rules/policies/</a:t>
            </a:r>
            <a:r>
              <a:rPr lang="en-US" sz="2200" dirty="0"/>
              <a:t> </a:t>
            </a:r>
          </a:p>
          <a:p>
            <a:pPr marL="342900" lvl="0" indent="-342900" defTabSz="914400">
              <a:spcBef>
                <a:spcPct val="20000"/>
              </a:spcBef>
              <a:spcAft>
                <a:spcPts val="0"/>
              </a:spcAft>
              <a:buClr>
                <a:srgbClr val="0054A6"/>
              </a:buClr>
            </a:pPr>
            <a:r>
              <a:rPr lang="en-US" sz="2800" dirty="0"/>
              <a:t>Model Data Access Policies</a:t>
            </a:r>
          </a:p>
          <a:p>
            <a:pPr marL="742950" lvl="1" indent="-285750" defTabSz="914400">
              <a:spcBef>
                <a:spcPct val="20000"/>
              </a:spcBef>
              <a:spcAft>
                <a:spcPts val="0"/>
              </a:spcAft>
              <a:buClr>
                <a:srgbClr val="0054A6"/>
              </a:buClr>
              <a:buFont typeface="Arial" panose="020B0604020202020204" pitchFamily="34" charset="0"/>
              <a:buChar char="–"/>
            </a:pPr>
            <a:r>
              <a:rPr lang="en-US" sz="2000" dirty="0"/>
              <a:t>Model Policy for the Public </a:t>
            </a:r>
          </a:p>
          <a:p>
            <a:pPr marL="742950" lvl="1" indent="-285750" defTabSz="914400">
              <a:spcBef>
                <a:spcPct val="20000"/>
              </a:spcBef>
              <a:spcAft>
                <a:spcPts val="0"/>
              </a:spcAft>
              <a:buClr>
                <a:srgbClr val="0054A6"/>
              </a:buClr>
              <a:buFont typeface="Arial" panose="020B0604020202020204" pitchFamily="34" charset="0"/>
              <a:buChar char="–"/>
            </a:pPr>
            <a:r>
              <a:rPr lang="en-US" sz="2000" dirty="0"/>
              <a:t>Model Policy for Data Subjects</a:t>
            </a:r>
            <a:endParaRPr lang="en-US" sz="1600" dirty="0"/>
          </a:p>
          <a:p>
            <a:pPr marL="342900" lvl="0" indent="-342900" defTabSz="914400">
              <a:spcBef>
                <a:spcPct val="20000"/>
              </a:spcBef>
              <a:spcAft>
                <a:spcPts val="0"/>
              </a:spcAft>
              <a:buClr>
                <a:srgbClr val="0054A6"/>
              </a:buClr>
            </a:pPr>
            <a:r>
              <a:rPr lang="en-US" sz="2800" dirty="0"/>
              <a:t>Example Data Inventory</a:t>
            </a:r>
          </a:p>
          <a:p>
            <a:pPr marL="742950" lvl="1" indent="-285750" defTabSz="914400">
              <a:spcBef>
                <a:spcPct val="20000"/>
              </a:spcBef>
              <a:spcAft>
                <a:spcPts val="0"/>
              </a:spcAft>
              <a:buClr>
                <a:srgbClr val="0054A6"/>
              </a:buClr>
              <a:buFont typeface="Arial" panose="020B0604020202020204" pitchFamily="34" charset="0"/>
              <a:buChar char="–"/>
            </a:pPr>
            <a:r>
              <a:rPr lang="en-US" sz="2000" dirty="0"/>
              <a:t>Identifies and describes private and confidential data maintained by the entity</a:t>
            </a:r>
            <a:endParaRPr lang="en-US" sz="1600" dirty="0"/>
          </a:p>
          <a:p>
            <a:pPr marL="342900" lvl="0" indent="-342900" defTabSz="914400">
              <a:spcBef>
                <a:spcPct val="20000"/>
              </a:spcBef>
              <a:spcAft>
                <a:spcPts val="0"/>
              </a:spcAft>
              <a:buClr>
                <a:srgbClr val="0054A6"/>
              </a:buClr>
            </a:pPr>
            <a:r>
              <a:rPr lang="en-US" sz="2800" dirty="0"/>
              <a:t>Example Policy for Ensuring the Security of Not Public Data</a:t>
            </a:r>
          </a:p>
          <a:p>
            <a:pPr marL="742950" lvl="1" indent="-285750" defTabSz="914400">
              <a:spcBef>
                <a:spcPct val="20000"/>
              </a:spcBef>
              <a:spcAft>
                <a:spcPts val="0"/>
              </a:spcAft>
              <a:buClr>
                <a:srgbClr val="0054A6"/>
              </a:buClr>
              <a:buFont typeface="Arial" panose="020B0604020202020204" pitchFamily="34" charset="0"/>
              <a:buChar char="–"/>
            </a:pPr>
            <a:r>
              <a:rPr lang="en-US" sz="2000" dirty="0"/>
              <a:t>Methods of incorporating access policy into position descriptions</a:t>
            </a:r>
          </a:p>
          <a:p>
            <a:endParaRPr lang="en-US" dirty="0"/>
          </a:p>
        </p:txBody>
      </p:sp>
    </p:spTree>
    <p:extLst>
      <p:ext uri="{BB962C8B-B14F-4D97-AF65-F5344CB8AC3E}">
        <p14:creationId xmlns:p14="http://schemas.microsoft.com/office/powerpoint/2010/main" val="26782637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6"/>
          <p:cNvSpPr>
            <a:spLocks noGrp="1"/>
          </p:cNvSpPr>
          <p:nvPr>
            <p:ph type="title"/>
          </p:nvPr>
        </p:nvSpPr>
        <p:spPr bwMode="ltGray">
          <a:xfrm>
            <a:off x="0" y="2095785"/>
            <a:ext cx="9144000" cy="1299950"/>
          </a:xfrm>
        </p:spPr>
        <p:txBody>
          <a:bodyPr/>
          <a:lstStyle/>
          <a:p>
            <a:r>
              <a:rPr lang="en-US" dirty="0"/>
              <a:t>Questions?</a:t>
            </a:r>
          </a:p>
        </p:txBody>
      </p:sp>
      <p:sp>
        <p:nvSpPr>
          <p:cNvPr id="12" name="Text Placeholder 7"/>
          <p:cNvSpPr>
            <a:spLocks noGrp="1"/>
          </p:cNvSpPr>
          <p:nvPr>
            <p:ph type="body" sz="quarter" idx="13"/>
          </p:nvPr>
        </p:nvSpPr>
        <p:spPr>
          <a:xfrm>
            <a:off x="628650" y="3498092"/>
            <a:ext cx="7886700" cy="3010992"/>
          </a:xfrm>
        </p:spPr>
        <p:txBody>
          <a:bodyPr>
            <a:normAutofit/>
          </a:bodyPr>
          <a:lstStyle/>
          <a:p>
            <a:r>
              <a:rPr lang="en-US" sz="2800" b="1" dirty="0"/>
              <a:t>Data Practices Office</a:t>
            </a:r>
          </a:p>
          <a:p>
            <a:r>
              <a:rPr lang="en-US" sz="2800" dirty="0"/>
              <a:t>651-296-6733</a:t>
            </a:r>
          </a:p>
          <a:p>
            <a:r>
              <a:rPr lang="en-US" sz="2400" dirty="0">
                <a:hlinkClick r:id="rId3"/>
              </a:rPr>
              <a:t>info.dpo@state.mn.us</a:t>
            </a:r>
            <a:r>
              <a:rPr lang="en-US" sz="2400" dirty="0"/>
              <a:t> </a:t>
            </a:r>
          </a:p>
          <a:p>
            <a:r>
              <a:rPr lang="en-US" sz="2400" dirty="0">
                <a:hlinkClick r:id="rId4"/>
              </a:rPr>
              <a:t>https://mn.gov/admin/data-practices/</a:t>
            </a:r>
            <a:endParaRPr lang="en-US" sz="2400" dirty="0"/>
          </a:p>
          <a:p>
            <a:r>
              <a:rPr lang="en-US" sz="2400" dirty="0"/>
              <a:t>YouTube: @INFOIPAD</a:t>
            </a:r>
          </a:p>
        </p:txBody>
      </p:sp>
    </p:spTree>
    <p:extLst>
      <p:ext uri="{BB962C8B-B14F-4D97-AF65-F5344CB8AC3E}">
        <p14:creationId xmlns:p14="http://schemas.microsoft.com/office/powerpoint/2010/main" val="160328516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0.0&quot;&gt;&lt;object type=&quot;1&quot; unique_id=&quot;10001&quot;&gt;&lt;object type=&quot;2&quot; unique_id=&quot;10002&quot;&gt;&lt;object type=&quot;3&quot; unique_id=&quot;10004&quot;&gt;&lt;property id=&quot;20148&quot; value=&quot;5&quot;/&gt;&lt;property id=&quot;20300&quot; value=&quot;Slide 2 - &amp;quot;Section Title Slide (One Line)&amp;quot;&quot;/&gt;&lt;property id=&quot;20307&quot; value=&quot;406&quot;/&gt;&lt;/object&gt;&lt;object type=&quot;3&quot; unique_id=&quot;10005&quot;&gt;&lt;property id=&quot;20148&quot; value=&quot;5&quot;/&gt;&lt;property id=&quot;20300&quot; value=&quot;Slide 3 - &amp;quot;Agenda&amp;quot;&quot;/&gt;&lt;property id=&quot;20307&quot; value=&quot;456&quot;/&gt;&lt;/object&gt;&lt;object type=&quot;3&quot; unique_id=&quot;10006&quot;&gt;&lt;property id=&quot;20148&quot; value=&quot;5&quot;/&gt;&lt;property id=&quot;20300&quot; value=&quot;Slide 4 - &amp;quot;Using Images&amp;quot;&quot;/&gt;&lt;property id=&quot;20307&quot; value=&quot;458&quot;/&gt;&lt;/object&gt;&lt;object type=&quot;3&quot; unique_id=&quot;10007&quot;&gt;&lt;property id=&quot;20148&quot; value=&quot;5&quot;/&gt;&lt;property id=&quot;20300&quot; value=&quot;Slide 5 - &amp;quot;Thank you again!&amp;quot;&quot;/&gt;&lt;property id=&quot;20307&quot; value=&quot;481&quot;/&gt;&lt;/object&gt;&lt;object type=&quot;3&quot; unique_id=&quot;10176&quot;&gt;&lt;property id=&quot;20148&quot; value=&quot;5&quot;/&gt;&lt;property id=&quot;20300&quot; value=&quot;Slide 1&quot;/&gt;&lt;property id=&quot;20307&quot; value=&quot;482&quot;/&gt;&lt;/object&gt;&lt;/object&gt;&lt;object type=&quot;8&quot; unique_id=&quot;10014&quot;&gt;&lt;/object&gt;&lt;/object&gt;&lt;/database&gt;"/>
  <p:tag name="SECTOMILLISECCONVERTED" val="1"/>
</p:tagLst>
</file>

<file path=ppt/theme/theme1.xml><?xml version="1.0" encoding="utf-8"?>
<a:theme xmlns:a="http://schemas.openxmlformats.org/drawingml/2006/main" name="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N.IT" id="{43004C98-5B53-4D58-92B4-D334E886AB92}" vid="{BCC84AB3-760B-4B29-9458-5FA6845EC3C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C2959CFDCE4774BA1D09DA1FDC4C8F8" ma:contentTypeVersion="1" ma:contentTypeDescription="Create a new document." ma:contentTypeScope="" ma:versionID="1f7f5663cad6477919742dd766e17e7a">
  <xsd:schema xmlns:xsd="http://www.w3.org/2001/XMLSchema" xmlns:xs="http://www.w3.org/2001/XMLSchema" xmlns:p="http://schemas.microsoft.com/office/2006/metadata/properties" xmlns:ns2="b0c110eb-2bf3-4d9a-8ca9-e269e048f20f" targetNamespace="http://schemas.microsoft.com/office/2006/metadata/properties" ma:root="true" ma:fieldsID="c662c0886d9acbf7a9fe6fc7fea3baca" ns2:_="">
    <xsd:import namespace="b0c110eb-2bf3-4d9a-8ca9-e269e048f20f"/>
    <xsd:element name="properties">
      <xsd:complexType>
        <xsd:sequence>
          <xsd:element name="documentManagement">
            <xsd:complexType>
              <xsd:all>
                <xsd:element ref="ns2:Doc_x0020_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0c110eb-2bf3-4d9a-8ca9-e269e048f20f" elementFormDefault="qualified">
    <xsd:import namespace="http://schemas.microsoft.com/office/2006/documentManagement/types"/>
    <xsd:import namespace="http://schemas.microsoft.com/office/infopath/2007/PartnerControls"/>
    <xsd:element name="Doc_x0020_Type" ma:index="8" nillable="true" ma:displayName="Doc Type" ma:format="RadioButtons" ma:internalName="Doc_x0020_Type">
      <xsd:simpleType>
        <xsd:restriction base="dms:Choice">
          <xsd:enumeration value="Logo"/>
          <xsd:enumeration value="Templa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oc_x0020_Type xmlns="b0c110eb-2bf3-4d9a-8ca9-e269e048f20f">Template</Doc_x0020_Type>
  </documentManagement>
</p:properties>
</file>

<file path=customXml/itemProps1.xml><?xml version="1.0" encoding="utf-8"?>
<ds:datastoreItem xmlns:ds="http://schemas.openxmlformats.org/officeDocument/2006/customXml" ds:itemID="{3B153553-7048-44C0-962D-31C90BA4FF73}">
  <ds:schemaRefs>
    <ds:schemaRef ds:uri="http://schemas.microsoft.com/sharepoint/v3/contenttype/forms"/>
  </ds:schemaRefs>
</ds:datastoreItem>
</file>

<file path=customXml/itemProps2.xml><?xml version="1.0" encoding="utf-8"?>
<ds:datastoreItem xmlns:ds="http://schemas.openxmlformats.org/officeDocument/2006/customXml" ds:itemID="{DD4EF8E2-3139-418A-9FDB-BACD075AE4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0c110eb-2bf3-4d9a-8ca9-e269e048f20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E8389D6-E0FD-469D-8587-EA39AB285030}">
  <ds:schemaRefs>
    <ds:schemaRef ds:uri="http://purl.org/dc/term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b0c110eb-2bf3-4d9a-8ca9-e269e048f20f"/>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MN.IT</Template>
  <TotalTime>28005</TotalTime>
  <Words>5190</Words>
  <Application>Microsoft Office PowerPoint</Application>
  <PresentationFormat>On-screen Show (4:3)</PresentationFormat>
  <Paragraphs>535</Paragraphs>
  <Slides>63</Slides>
  <Notes>57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63</vt:i4>
      </vt:variant>
    </vt:vector>
  </HeadingPairs>
  <TitlesOfParts>
    <vt:vector size="70" baseType="lpstr">
      <vt:lpstr>Arial</vt:lpstr>
      <vt:lpstr>Calibri</vt:lpstr>
      <vt:lpstr>NeueHaasGroteskText Std</vt:lpstr>
      <vt:lpstr>Open Sans</vt:lpstr>
      <vt:lpstr>times new roman</vt:lpstr>
      <vt:lpstr>Wingdings</vt:lpstr>
      <vt:lpstr>MN.IT</vt:lpstr>
      <vt:lpstr>Introduction to Data Practices</vt:lpstr>
      <vt:lpstr>WebEx Walkthrough</vt:lpstr>
      <vt:lpstr>Introductions</vt:lpstr>
      <vt:lpstr>Who we are and what we do</vt:lpstr>
      <vt:lpstr> Agenda</vt:lpstr>
      <vt:lpstr> Today’s Objectives</vt:lpstr>
      <vt:lpstr>Data Practices Act Overview</vt:lpstr>
      <vt:lpstr> Data practices policy</vt:lpstr>
      <vt:lpstr> Minnesota Government Data Practices Act</vt:lpstr>
      <vt:lpstr> Minnesota Government Data Practices Act  continued</vt:lpstr>
      <vt:lpstr> Government data defined</vt:lpstr>
      <vt:lpstr>Exception: Personal Data</vt:lpstr>
      <vt:lpstr> Other data practices related laws</vt:lpstr>
      <vt:lpstr>Lifecycle of government data</vt:lpstr>
      <vt:lpstr> Official records vs. government data</vt:lpstr>
      <vt:lpstr> What do you think? (# 1)</vt:lpstr>
      <vt:lpstr> What do you think? (#1) Answer</vt:lpstr>
      <vt:lpstr> Maintaining government data</vt:lpstr>
      <vt:lpstr>Government data</vt:lpstr>
      <vt:lpstr>Classification of government data</vt:lpstr>
      <vt:lpstr>Staff with data practices duties</vt:lpstr>
      <vt:lpstr> Responsible authority  (Minn. Stat. § 13.02, subd. 16 &amp; Minn. R. 1205.0200)</vt:lpstr>
      <vt:lpstr>Requests for data (Minn. Stat. §§ 13.03 and 13.04)</vt:lpstr>
      <vt:lpstr>Disability Accommodations (42 U.S.C. §§ 12131-12150; Minn. Stat. § 363A.42)</vt:lpstr>
      <vt:lpstr> Responding to data requests  Members of the public (Minn. Stat. § 13.03)</vt:lpstr>
      <vt:lpstr> Responding to data requests  Data subjects (§ 13.04)</vt:lpstr>
      <vt:lpstr> Handling large data requests</vt:lpstr>
      <vt:lpstr> Suspension of Response  (Minn. Stat. § 13.03, subd. 3(g))</vt:lpstr>
      <vt:lpstr>Requests outside of the Data Practices Act</vt:lpstr>
      <vt:lpstr> Response Time  (Inspection or Copies)</vt:lpstr>
      <vt:lpstr>Charging for Government Data - Inspection</vt:lpstr>
      <vt:lpstr>Charging for Government Data - Copies</vt:lpstr>
      <vt:lpstr>Actual Cost does NOT include redaction time</vt:lpstr>
      <vt:lpstr> What Do You Think? (#2)</vt:lpstr>
      <vt:lpstr> What Do You Think? (#2) Answer</vt:lpstr>
      <vt:lpstr>Questions/Break #1</vt:lpstr>
      <vt:lpstr>Data Practices Act Overview, Cont.</vt:lpstr>
      <vt:lpstr> Tennessen Warning  (Minn. Stat. §13.04, subd. 2)</vt:lpstr>
      <vt:lpstr> Informed Consent  (Minn. Stat. §13.05, subd. 4 &amp; Minn. R. 1205.1400)</vt:lpstr>
      <vt:lpstr> Penalties and Remedies</vt:lpstr>
      <vt:lpstr>Data Challenges and Appeals Minnesota Stat. § 13.04, subd. 4; Minn. R. 1205.1600</vt:lpstr>
      <vt:lpstr> Challenging the Accuracy and   Completeness of Data</vt:lpstr>
      <vt:lpstr> What to do when you receive a data  challenge</vt:lpstr>
      <vt:lpstr> Data Challenge Appeals   (Minn. Stat. § 13.04, subd. 4(d)-(e))</vt:lpstr>
      <vt:lpstr> Data Challenge Appeals continued   (Minn. Stat. § 13.04, subd. 4(f))</vt:lpstr>
      <vt:lpstr>Data Breaches</vt:lpstr>
      <vt:lpstr> Breach in Data Security  (Minn. Stat. §13.055)</vt:lpstr>
      <vt:lpstr> OLA notification  (Minn. Stat. § 3.971, subd. 9)</vt:lpstr>
      <vt:lpstr>What do you think? (#3)</vt:lpstr>
      <vt:lpstr>Event #1</vt:lpstr>
      <vt:lpstr>Event #1 answers</vt:lpstr>
      <vt:lpstr>Event #2</vt:lpstr>
      <vt:lpstr>Event #2 answers</vt:lpstr>
      <vt:lpstr>Event #3</vt:lpstr>
      <vt:lpstr>Event #3 answers</vt:lpstr>
      <vt:lpstr>Event #4</vt:lpstr>
      <vt:lpstr>Event #4 answers</vt:lpstr>
      <vt:lpstr> Cybersecurity Incidents   (Minn. Stat. § 16E.36)</vt:lpstr>
      <vt:lpstr>Questions/Break #2</vt:lpstr>
      <vt:lpstr>Data Access Policies Handouts 5-8</vt:lpstr>
      <vt:lpstr> Policies, Procedures, Inventory</vt:lpstr>
      <vt:lpstr> Model Policies/Procedures</vt:lpstr>
      <vt:lpstr>Questions?</vt:lpstr>
    </vt:vector>
  </TitlesOfParts>
  <Company>Department of Administration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Data Practices Policies and Proceures</dc:title>
  <dc:subject>An overview of the Minnesota Government Data Practices Act </dc:subject>
  <dc:creator>Admin/Data Practices Office</dc:creator>
  <cp:keywords>PowerPoint, Template</cp:keywords>
  <dc:description>Version 1.1, Released 8-2016</dc:description>
  <cp:lastModifiedBy>Moxley-Goldsmith, Taya (ADM)</cp:lastModifiedBy>
  <cp:revision>907</cp:revision>
  <cp:lastPrinted>2025-01-31T22:01:14Z</cp:lastPrinted>
  <dcterms:created xsi:type="dcterms:W3CDTF">2016-01-06T16:54:03Z</dcterms:created>
  <dcterms:modified xsi:type="dcterms:W3CDTF">2026-09-09T21:31:45Z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0x0101000C2959CFDCE4774BA1D09DA1FDC4C8F8</vt:lpwstr>
  </property>
</Properties>
</file>