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46"/>
  </p:notesMasterIdLst>
  <p:handoutMasterIdLst>
    <p:handoutMasterId r:id="rId47"/>
  </p:handoutMasterIdLst>
  <p:sldIdLst>
    <p:sldId id="482" r:id="rId5"/>
    <p:sldId id="525" r:id="rId6"/>
    <p:sldId id="572" r:id="rId7"/>
    <p:sldId id="658" r:id="rId8"/>
    <p:sldId id="708" r:id="rId9"/>
    <p:sldId id="722" r:id="rId10"/>
    <p:sldId id="710" r:id="rId11"/>
    <p:sldId id="712" r:id="rId12"/>
    <p:sldId id="721" r:id="rId13"/>
    <p:sldId id="711" r:id="rId14"/>
    <p:sldId id="728" r:id="rId15"/>
    <p:sldId id="715" r:id="rId16"/>
    <p:sldId id="723" r:id="rId17"/>
    <p:sldId id="724" r:id="rId18"/>
    <p:sldId id="322" r:id="rId19"/>
    <p:sldId id="329" r:id="rId20"/>
    <p:sldId id="321" r:id="rId21"/>
    <p:sldId id="324" r:id="rId22"/>
    <p:sldId id="323" r:id="rId23"/>
    <p:sldId id="725" r:id="rId24"/>
    <p:sldId id="735" r:id="rId25"/>
    <p:sldId id="736" r:id="rId26"/>
    <p:sldId id="727" r:id="rId27"/>
    <p:sldId id="713" r:id="rId28"/>
    <p:sldId id="731" r:id="rId29"/>
    <p:sldId id="730" r:id="rId30"/>
    <p:sldId id="732" r:id="rId31"/>
    <p:sldId id="737" r:id="rId32"/>
    <p:sldId id="738" r:id="rId33"/>
    <p:sldId id="739" r:id="rId34"/>
    <p:sldId id="729" r:id="rId35"/>
    <p:sldId id="716" r:id="rId36"/>
    <p:sldId id="726" r:id="rId37"/>
    <p:sldId id="733" r:id="rId38"/>
    <p:sldId id="718" r:id="rId39"/>
    <p:sldId id="734" r:id="rId40"/>
    <p:sldId id="741" r:id="rId41"/>
    <p:sldId id="742" r:id="rId42"/>
    <p:sldId id="743" r:id="rId43"/>
    <p:sldId id="631" r:id="rId44"/>
    <p:sldId id="515"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A3E2"/>
    <a:srgbClr val="0D0D0D"/>
    <a:srgbClr val="000000"/>
    <a:srgbClr val="003865"/>
    <a:srgbClr val="E8E8E8"/>
    <a:srgbClr val="B20738"/>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67945" autoAdjust="0"/>
  </p:normalViewPr>
  <p:slideViewPr>
    <p:cSldViewPr snapToGrid="0">
      <p:cViewPr varScale="1">
        <p:scale>
          <a:sx n="75" d="100"/>
          <a:sy n="75" d="100"/>
        </p:scale>
        <p:origin x="1932" y="54"/>
      </p:cViewPr>
      <p:guideLst/>
    </p:cSldViewPr>
  </p:slideViewPr>
  <p:outlineViewPr>
    <p:cViewPr>
      <p:scale>
        <a:sx n="33" d="100"/>
        <a:sy n="33" d="100"/>
      </p:scale>
      <p:origin x="0" y="-12060"/>
    </p:cViewPr>
  </p:outlineViewPr>
  <p:notesTextViewPr>
    <p:cViewPr>
      <p:scale>
        <a:sx n="3" d="2"/>
        <a:sy n="3" d="2"/>
      </p:scale>
      <p:origin x="0" y="0"/>
    </p:cViewPr>
  </p:notesTextViewPr>
  <p:sorterViewPr>
    <p:cViewPr>
      <p:scale>
        <a:sx n="100" d="100"/>
        <a:sy n="100" d="100"/>
      </p:scale>
      <p:origin x="0" y="-2022"/>
    </p:cViewPr>
  </p:sorterViewPr>
  <p:notesViewPr>
    <p:cSldViewPr snapToGrid="0">
      <p:cViewPr varScale="1">
        <p:scale>
          <a:sx n="85" d="100"/>
          <a:sy n="85" d="100"/>
        </p:scale>
        <p:origin x="31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5"/>
          <p:cNvSpPr>
            <a:spLocks noGrp="1"/>
          </p:cNvSpPr>
          <p:nvPr>
            <p:ph type="dt" sz="quarter" idx="1"/>
          </p:nvPr>
        </p:nvSpPr>
        <p:spPr>
          <a:xfrm>
            <a:off x="4143958" y="1"/>
            <a:ext cx="3169589" cy="481534"/>
          </a:xfrm>
          <a:prstGeom prst="rect">
            <a:avLst/>
          </a:prstGeom>
        </p:spPr>
        <p:txBody>
          <a:bodyPr vert="horz" lIns="94737" tIns="47368" rIns="94737" bIns="47368" rtlCol="0"/>
          <a:lstStyle>
            <a:lvl1pPr algn="r">
              <a:defRPr sz="1200"/>
            </a:lvl1pPr>
          </a:lstStyle>
          <a:p>
            <a:fld id="{B53145E9-FB3E-47E9-9514-A8A4647F0FFE}" type="datetime6">
              <a:rPr lang="en-US" smtClean="0"/>
              <a:t>June 26</a:t>
            </a:fld>
            <a:endParaRPr lang="en-US"/>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0" tIns="48326" rIns="96650" bIns="48326" rtlCol="0"/>
          <a:lstStyle>
            <a:lvl1pPr algn="l">
              <a:defRPr sz="1200">
                <a:latin typeface="NeueHaasGroteskText Std" panose="020B0504020202020204" pitchFamily="34" charset="0"/>
              </a:defRPr>
            </a:lvl1pPr>
          </a:lstStyle>
          <a:p>
            <a:r>
              <a:rPr lang="en-US"/>
              <a:t>March 2018</a:t>
            </a:r>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0" tIns="48326" rIns="96650" bIns="48326" rtlCol="0"/>
          <a:lstStyle>
            <a:lvl1pPr algn="r">
              <a:defRPr sz="1200">
                <a:latin typeface="NeueHaasGroteskText Std" panose="020B0504020202020204" pitchFamily="34" charset="0"/>
              </a:defRPr>
            </a:lvl1pPr>
          </a:lstStyle>
          <a:p>
            <a:fld id="{DB9E95FC-A4AC-498E-ADF7-6654B0910F09}" type="datetime6">
              <a:rPr lang="en-US" smtClean="0"/>
              <a:t>June 26</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0" tIns="48326" rIns="96650" bIns="48326"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0" tIns="48326" rIns="96650" bIns="4832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0" tIns="48326" rIns="96650" bIns="48326"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0" tIns="48326" rIns="96650" bIns="4832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05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90E32-106A-E7EC-7EFF-2043474DA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FA5D2-94F9-FE81-C9DB-77579839B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64CC1-1D18-34D7-0D4B-E78DBF6638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50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7647-0B73-33FC-3A5A-0823C0ECA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887AB-D7B4-F6E2-814E-79E907BE8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382D6-568E-3818-9D61-B57104C7DF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07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58BA-B916-CF2E-A41C-12C4DECBF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87887-15AC-C713-F0FE-04D06F1C1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9B378-CC57-F3A5-1966-1F66747C798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95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7AC1-3D83-31DE-9BE7-A0871EE03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F4468-48A9-9A92-ADC1-FAACF889BD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AEA7769-5E86-CA35-91D0-010C0B03560C}"/>
              </a:ext>
            </a:extLst>
          </p:cNvPr>
          <p:cNvSpPr>
            <a:spLocks noGrp="1"/>
          </p:cNvSpPr>
          <p:nvPr>
            <p:ph type="body" idx="1"/>
          </p:nvPr>
        </p:nvSpPr>
        <p:spPr/>
        <p:txBody>
          <a:bodyPr/>
          <a:lstStyle/>
          <a:p>
            <a:r>
              <a:rPr lang="en-US" dirty="0"/>
              <a:t>Not going thru this training, but slides for editing and use</a:t>
            </a:r>
          </a:p>
        </p:txBody>
      </p:sp>
    </p:spTree>
    <p:extLst>
      <p:ext uri="{BB962C8B-B14F-4D97-AF65-F5344CB8AC3E}">
        <p14:creationId xmlns:p14="http://schemas.microsoft.com/office/powerpoint/2010/main" val="418620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A62C7404-9DA2-3270-B1EE-2A60BA5DB905}"/>
              </a:ext>
            </a:extLst>
          </p:cNvPr>
          <p:cNvSpPr>
            <a:spLocks noGrp="1" noRot="1" noChangeAspect="1" noChangeArrowheads="1" noTextEdit="1"/>
          </p:cNvSpPr>
          <p:nvPr>
            <p:ph type="sldImg"/>
          </p:nvPr>
        </p:nvSpPr>
        <p:spPr>
          <a:xfrm>
            <a:off x="1690688" y="0"/>
            <a:ext cx="3562350" cy="2671763"/>
          </a:xfrm>
          <a:ln/>
        </p:spPr>
      </p:sp>
      <p:sp>
        <p:nvSpPr>
          <p:cNvPr id="194563" name="Rectangle 3">
            <a:extLst>
              <a:ext uri="{FF2B5EF4-FFF2-40B4-BE49-F238E27FC236}">
                <a16:creationId xmlns:a16="http://schemas.microsoft.com/office/drawing/2014/main" id="{9880F841-F15A-8710-D2A1-92D94DE928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EE763FD-27C3-9021-C5EC-857C2046BA3C}"/>
              </a:ext>
            </a:extLst>
          </p:cNvPr>
          <p:cNvSpPr>
            <a:spLocks noGrp="1" noRot="1" noChangeAspect="1" noChangeArrowheads="1" noTextEdit="1"/>
          </p:cNvSpPr>
          <p:nvPr>
            <p:ph type="sldImg"/>
          </p:nvPr>
        </p:nvSpPr>
        <p:spPr>
          <a:xfrm>
            <a:off x="1690688" y="0"/>
            <a:ext cx="3562350" cy="2671763"/>
          </a:xfrm>
          <a:ln/>
        </p:spPr>
      </p:sp>
      <p:sp>
        <p:nvSpPr>
          <p:cNvPr id="195587" name="Rectangle 3">
            <a:extLst>
              <a:ext uri="{FF2B5EF4-FFF2-40B4-BE49-F238E27FC236}">
                <a16:creationId xmlns:a16="http://schemas.microsoft.com/office/drawing/2014/main" id="{0EE5F106-2CFF-3B8F-905D-90559D0429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74C9C9FD-7CAF-EE85-63AA-660131DFBE44}"/>
              </a:ext>
            </a:extLst>
          </p:cNvPr>
          <p:cNvSpPr>
            <a:spLocks noGrp="1" noRot="1" noChangeAspect="1" noChangeArrowheads="1" noTextEdit="1"/>
          </p:cNvSpPr>
          <p:nvPr>
            <p:ph type="sldImg"/>
          </p:nvPr>
        </p:nvSpPr>
        <p:spPr>
          <a:xfrm>
            <a:off x="1690688" y="0"/>
            <a:ext cx="3562350" cy="2671763"/>
          </a:xfrm>
          <a:ln/>
        </p:spPr>
      </p:sp>
      <p:sp>
        <p:nvSpPr>
          <p:cNvPr id="192515" name="Rectangle 3">
            <a:extLst>
              <a:ext uri="{FF2B5EF4-FFF2-40B4-BE49-F238E27FC236}">
                <a16:creationId xmlns:a16="http://schemas.microsoft.com/office/drawing/2014/main" id="{40DB9499-3A13-5CB1-4178-3A74D6233E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DA2265F-F6AA-A062-C6FF-9376F2A18F0B}"/>
              </a:ext>
            </a:extLst>
          </p:cNvPr>
          <p:cNvSpPr>
            <a:spLocks noGrp="1" noRot="1" noChangeAspect="1" noChangeArrowheads="1" noTextEdit="1"/>
          </p:cNvSpPr>
          <p:nvPr>
            <p:ph type="sldImg"/>
          </p:nvPr>
        </p:nvSpPr>
        <p:spPr>
          <a:xfrm>
            <a:off x="1690688" y="0"/>
            <a:ext cx="3562350" cy="2671763"/>
          </a:xfrm>
          <a:ln/>
        </p:spPr>
      </p:sp>
      <p:sp>
        <p:nvSpPr>
          <p:cNvPr id="193539" name="Rectangle 3">
            <a:extLst>
              <a:ext uri="{FF2B5EF4-FFF2-40B4-BE49-F238E27FC236}">
                <a16:creationId xmlns:a16="http://schemas.microsoft.com/office/drawing/2014/main" id="{A1300CDE-B649-F582-4836-A91C28B9195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DB03-4D67-3585-B7A4-909F22860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582F4-7615-6294-3D7E-720EE985F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6C64B-C943-78A5-80F6-95408CE0DE0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95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3E7A-B6EE-3A5B-DEBC-F739B0F94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AA562-91AB-EF3B-0527-5DE3E2758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F28FB-2AA5-A3C0-988E-515F9363343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590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BC9E86-23BD-414A-AD8D-64FF49728B1C}"/>
              </a:ext>
            </a:extLst>
          </p:cNvPr>
          <p:cNvSpPr>
            <a:spLocks noGrp="1"/>
          </p:cNvSpPr>
          <p:nvPr>
            <p:ph type="body" idx="1"/>
          </p:nvPr>
        </p:nvSpPr>
        <p:spPr/>
        <p:txBody>
          <a:bodyPr/>
          <a:lstStyle/>
          <a:p>
            <a:pPr>
              <a:lnSpc>
                <a:spcPct val="107000"/>
              </a:lnSpc>
            </a:pPr>
            <a:endParaRPr lang="en-US" sz="1400" dirty="0">
              <a:ea typeface="Calibri" panose="020F0502020204030204" pitchFamily="34" charset="0"/>
              <a:cs typeface="Times New Roman" panose="02020603050405020304" pitchFamily="18" charset="0"/>
            </a:endParaRPr>
          </a:p>
        </p:txBody>
      </p:sp>
      <p:sp>
        <p:nvSpPr>
          <p:cNvPr id="3" name="Slide Image Placeholder 2">
            <a:extLst>
              <a:ext uri="{FF2B5EF4-FFF2-40B4-BE49-F238E27FC236}">
                <a16:creationId xmlns:a16="http://schemas.microsoft.com/office/drawing/2014/main" id="{580596D5-CF83-2A5A-300A-B7D5B8E45C88}"/>
              </a:ext>
            </a:extLst>
          </p:cNvPr>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a portal, there still needs to be clear direction on who has access to the portal, who is monitoring responses…</a:t>
            </a:r>
          </a:p>
        </p:txBody>
      </p:sp>
    </p:spTree>
    <p:extLst>
      <p:ext uri="{BB962C8B-B14F-4D97-AF65-F5344CB8AC3E}">
        <p14:creationId xmlns:p14="http://schemas.microsoft.com/office/powerpoint/2010/main" val="87330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F19C-CC2A-C4EA-9805-D0B31A271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6C39C-9FB1-C11F-5857-108D620B8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9A22F-5E8C-6C9A-6F7C-700D20DCB0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17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60106-D2A8-0756-4691-0CBCAE307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8D651-6C63-B0C0-8C27-61D9344CF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E5961-6FF6-1B7F-9F96-63560C28B909}"/>
              </a:ext>
            </a:extLst>
          </p:cNvPr>
          <p:cNvSpPr>
            <a:spLocks noGrp="1"/>
          </p:cNvSpPr>
          <p:nvPr>
            <p:ph type="body" idx="1"/>
          </p:nvPr>
        </p:nvSpPr>
        <p:spPr/>
        <p:txBody>
          <a:bodyPr/>
          <a:lstStyle/>
          <a:p>
            <a:r>
              <a:rPr lang="en-US" dirty="0"/>
              <a:t>If you use a portal, there still needs to be clear direction on who has access to the portal, who is monitoring responses…</a:t>
            </a:r>
          </a:p>
        </p:txBody>
      </p:sp>
    </p:spTree>
    <p:extLst>
      <p:ext uri="{BB962C8B-B14F-4D97-AF65-F5344CB8AC3E}">
        <p14:creationId xmlns:p14="http://schemas.microsoft.com/office/powerpoint/2010/main" val="682519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787D-28EB-3110-96DA-E677E44D9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4777D-D081-1DE8-251A-7557037A6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29950-41AE-3C0A-09E4-0E662F23EC1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69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E33F6-8E6D-66FA-7F06-2E94FB8D0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BDF96-AE96-0B87-16A2-B5020C083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FBF39-942A-5EDA-C817-950BCAA520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28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7AC1-3D83-31DE-9BE7-A0871EE03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F4468-48A9-9A92-ADC1-FAACF889B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A7769-5E86-CA35-91D0-010C0B03560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6200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8E86E-90E4-5DCA-3A0C-D050341A3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BFD40-8E2F-B640-C3E6-95F1E6961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56696-83DC-456F-3182-173201ED4B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375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54B8-02FC-D2F2-6EFE-4D8664C3F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91DA7-3A4D-4A5D-D215-0E21E38EA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E62DF-F1C7-F8F1-9496-85311E243C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258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D391-E3FA-F556-EA63-9989E2634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7AAAE-C999-0B84-53BD-FAF6D890D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ED620-A66D-A943-3609-ED426715414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141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C442-B295-84F1-0B5D-57CADEE1E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894AF-B7A3-2C5D-9567-A4D42B57C0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27869-4428-9484-8BE4-73E9616A4B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857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991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34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4056A68C-B2B8-4636-9C3C-C6661393DBFC}"/>
              </a:ext>
            </a:extLst>
          </p:cNvPr>
          <p:cNvSpPr>
            <a:spLocks noGrp="1"/>
          </p:cNvSpPr>
          <p:nvPr>
            <p:ph type="body" idx="1"/>
          </p:nvPr>
        </p:nvSpPr>
        <p:spPr>
          <a:xfrm>
            <a:off x="748453" y="4697254"/>
            <a:ext cx="5980853" cy="3843814"/>
          </a:xfrm>
          <a:prstGeom prst="rect">
            <a:avLst/>
          </a:prstGeom>
        </p:spPr>
        <p:txBody>
          <a:bodyPr/>
          <a:lstStyle/>
          <a:p>
            <a:pPr>
              <a:lnSpc>
                <a:spcPct val="107000"/>
              </a:lnSpc>
            </a:pP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3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110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398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E429-CEE7-D2DD-80D5-337BD1974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F09D2-5EF2-DA72-3FE8-B86B73EFE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64736-F834-242A-2CA1-B88CC21F69E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88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D733-9CBF-681F-4B41-75D02E2CD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56B6C-359C-107E-D0EF-4E515BE37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0E7F0-EF9A-1BC5-0C14-1EB8CFFF53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2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DFA2-47F3-91F3-A7F6-007E7CBAC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810BF-A59D-5767-35EF-55EDCF6C6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29FBB-D134-EB3F-D145-61B692FE2D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037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23D3-FCA6-7985-9158-59B70AC49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CB9C8-CD3D-9927-4B0C-BA4496C01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01FF5-F184-D35E-3D98-72EEC5B53D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7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om/watch?v=laPwPOkll7I&amp;feature=share&amp;si=EMSIkaIECMiOmarE6JChQQ"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youtu.be/DH49QlViY2Y?si=2Xg9VbkAviSnxzy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n.gov/admin/data-practi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visor.mn.gov/statutes/cite/13.05#stat.13.05.1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revisor.mn.gov/statutes/cite/13.02#stat.13.02.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DH49QlViY2Y?si=9SqTEnzZ1tKoE1MX"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EiYAXTAwZsQ?si=6ZWlVWLoWYjzYKq5"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youtu.be/8vulI9RYmnM?si=EMEC7xLW_gtld4NX" TargetMode="External"/><Relationship Id="rId4" Type="http://schemas.openxmlformats.org/officeDocument/2006/relationships/hyperlink" Target="https://youtu.be/8vulI9RYmnM?si=MdTyENm52FByEyJ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mn.gov/admin/data-practices/news/trainings/ontheroad/" TargetMode="External"/><Relationship Id="rId3" Type="http://schemas.openxmlformats.org/officeDocument/2006/relationships/hyperlink" Target="https://www.youtube.com/@INFOIPAD" TargetMode="External"/><Relationship Id="rId7" Type="http://schemas.openxmlformats.org/officeDocument/2006/relationships/hyperlink" Target="https://mn.gov/admin/data-practices/news/trainings/webinar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mn.gov/admin/data-practices/news/trainings/workshops/" TargetMode="External"/><Relationship Id="rId5" Type="http://schemas.openxmlformats.org/officeDocument/2006/relationships/hyperlink" Target="https://mn.gov/admin/data-practices/resources/training-materials/handouts/" TargetMode="External"/><Relationship Id="rId4" Type="http://schemas.openxmlformats.org/officeDocument/2006/relationships/hyperlink" Target="https://mn.gov/admin/data-practices/resources/training-material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mn.gov/admin/data-practice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mn.gov/admin/data-practices/resources/training-material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mn.gov/admin/data-practices/trai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mn.gov/admin/data-practices/news/trainings/webinar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youtube.com/user/INFOIPA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info.dpo@state.mn.us" TargetMode="External"/><Relationship Id="rId2" Type="http://schemas.openxmlformats.org/officeDocument/2006/relationships/notesSlide" Target="../notesSlides/notesSlide31.xml"/><Relationship Id="rId1" Type="http://schemas.openxmlformats.org/officeDocument/2006/relationships/slideLayout" Target="../slideLayouts/slideLayout49.xml"/><Relationship Id="rId5" Type="http://schemas.openxmlformats.org/officeDocument/2006/relationships/hyperlink" Target="https://www.youtube.com/user/INFOIPAD" TargetMode="External"/><Relationship Id="rId4" Type="http://schemas.openxmlformats.org/officeDocument/2006/relationships/hyperlink" Target="https://mn.gov/admin/data-practi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200" dirty="0"/>
              <a:t>Developing Data Practices Training</a:t>
            </a:r>
          </a:p>
        </p:txBody>
      </p:sp>
      <p:sp>
        <p:nvSpPr>
          <p:cNvPr id="5" name="Text Placeholder 4"/>
          <p:cNvSpPr>
            <a:spLocks noGrp="1"/>
          </p:cNvSpPr>
          <p:nvPr>
            <p:ph type="body" sz="quarter" idx="14"/>
          </p:nvPr>
        </p:nvSpPr>
        <p:spPr>
          <a:xfrm>
            <a:off x="2101850" y="5512601"/>
            <a:ext cx="4940300" cy="1199222"/>
          </a:xfrm>
        </p:spPr>
        <p:txBody>
          <a:bodyPr>
            <a:normAutofit/>
          </a:bodyPr>
          <a:lstStyle/>
          <a:p>
            <a:r>
              <a:rPr lang="en-US" sz="2800" dirty="0"/>
              <a:t>Data Practices Office</a:t>
            </a:r>
          </a:p>
        </p:txBody>
      </p:sp>
    </p:spTree>
    <p:extLst>
      <p:ext uri="{BB962C8B-B14F-4D97-AF65-F5344CB8AC3E}">
        <p14:creationId xmlns:p14="http://schemas.microsoft.com/office/powerpoint/2010/main" val="417805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660A-60CA-5F49-5F25-DAE17AFBDE8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7F31A2B-C214-7D65-3AE1-7E8503C5C28C}"/>
              </a:ext>
            </a:extLst>
          </p:cNvPr>
          <p:cNvSpPr>
            <a:spLocks noGrp="1"/>
          </p:cNvSpPr>
          <p:nvPr>
            <p:ph type="title"/>
          </p:nvPr>
        </p:nvSpPr>
        <p:spPr bwMode="ltGray">
          <a:xfrm>
            <a:off x="0" y="-1"/>
            <a:ext cx="9144000" cy="1247775"/>
          </a:xfrm>
        </p:spPr>
        <p:txBody>
          <a:bodyPr>
            <a:normAutofit/>
          </a:bodyPr>
          <a:lstStyle/>
          <a:p>
            <a:pPr algn="l"/>
            <a:r>
              <a:rPr lang="en-US" sz="3600" dirty="0"/>
              <a:t>Components of training</a:t>
            </a:r>
            <a:endParaRPr lang="en-US" sz="3200" dirty="0"/>
          </a:p>
        </p:txBody>
      </p:sp>
      <p:sp>
        <p:nvSpPr>
          <p:cNvPr id="3" name="Content Placeholder 2">
            <a:extLst>
              <a:ext uri="{FF2B5EF4-FFF2-40B4-BE49-F238E27FC236}">
                <a16:creationId xmlns:a16="http://schemas.microsoft.com/office/drawing/2014/main" id="{D7DB5BC3-151F-927D-DA01-13B6710F16FB}"/>
              </a:ext>
            </a:extLst>
          </p:cNvPr>
          <p:cNvSpPr>
            <a:spLocks noGrp="1"/>
          </p:cNvSpPr>
          <p:nvPr>
            <p:ph idx="1"/>
          </p:nvPr>
        </p:nvSpPr>
        <p:spPr>
          <a:xfrm>
            <a:off x="647700" y="1755775"/>
            <a:ext cx="7848600" cy="4708526"/>
          </a:xfrm>
        </p:spPr>
        <p:txBody>
          <a:bodyPr>
            <a:normAutofit/>
          </a:bodyPr>
          <a:lstStyle/>
          <a:p>
            <a:pPr marL="571500" indent="-457200" defTabSz="914400">
              <a:spcBef>
                <a:spcPct val="20000"/>
              </a:spcBef>
              <a:spcAft>
                <a:spcPts val="0"/>
              </a:spcAft>
              <a:buClr>
                <a:srgbClr val="0054A6"/>
              </a:buClr>
            </a:pPr>
            <a:r>
              <a:rPr lang="en-US" sz="3500" dirty="0"/>
              <a:t>Tailor to audience</a:t>
            </a:r>
          </a:p>
          <a:p>
            <a:pPr marL="914400" lvl="1" indent="-457200" defTabSz="914400">
              <a:spcBef>
                <a:spcPct val="20000"/>
              </a:spcBef>
              <a:spcAft>
                <a:spcPts val="0"/>
              </a:spcAft>
              <a:buClr>
                <a:srgbClr val="0054A6"/>
              </a:buClr>
            </a:pPr>
            <a:r>
              <a:rPr lang="en-US" sz="3200" dirty="0"/>
              <a:t>Plain language and statutory language</a:t>
            </a:r>
          </a:p>
          <a:p>
            <a:pPr marL="571500" indent="-457200" defTabSz="914400">
              <a:spcBef>
                <a:spcPct val="20000"/>
              </a:spcBef>
              <a:spcAft>
                <a:spcPts val="0"/>
              </a:spcAft>
              <a:buClr>
                <a:srgbClr val="0054A6"/>
              </a:buClr>
            </a:pPr>
            <a:r>
              <a:rPr lang="en-US" sz="3500" dirty="0"/>
              <a:t>Overview of the law</a:t>
            </a:r>
            <a:endParaRPr lang="en-US" sz="3200" dirty="0"/>
          </a:p>
          <a:p>
            <a:pPr marL="571500" indent="-457200" defTabSz="914400">
              <a:spcBef>
                <a:spcPct val="20000"/>
              </a:spcBef>
              <a:spcAft>
                <a:spcPts val="0"/>
              </a:spcAft>
              <a:buClr>
                <a:srgbClr val="0054A6"/>
              </a:buClr>
            </a:pPr>
            <a:r>
              <a:rPr lang="en-US" sz="3500" dirty="0"/>
              <a:t>Expectations/requirements</a:t>
            </a:r>
          </a:p>
          <a:p>
            <a:pPr marL="571500" indent="-457200" defTabSz="914400">
              <a:spcBef>
                <a:spcPct val="20000"/>
              </a:spcBef>
              <a:spcAft>
                <a:spcPts val="0"/>
              </a:spcAft>
              <a:buClr>
                <a:srgbClr val="0054A6"/>
              </a:buClr>
            </a:pPr>
            <a:r>
              <a:rPr lang="en-US" sz="3500" dirty="0"/>
              <a:t>Consequences of non-compliance</a:t>
            </a:r>
          </a:p>
          <a:p>
            <a:pPr marL="571500" indent="-457200" defTabSz="914400">
              <a:spcBef>
                <a:spcPct val="20000"/>
              </a:spcBef>
              <a:spcAft>
                <a:spcPts val="0"/>
              </a:spcAft>
              <a:buClr>
                <a:srgbClr val="0054A6"/>
              </a:buClr>
            </a:pPr>
            <a:r>
              <a:rPr lang="en-US" sz="3500" dirty="0"/>
              <a:t>Where to go for help</a:t>
            </a:r>
          </a:p>
        </p:txBody>
      </p:sp>
    </p:spTree>
    <p:extLst>
      <p:ext uri="{BB962C8B-B14F-4D97-AF65-F5344CB8AC3E}">
        <p14:creationId xmlns:p14="http://schemas.microsoft.com/office/powerpoint/2010/main" val="233498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58C72-B694-4D1D-51B1-8A73103C4059}"/>
              </a:ext>
            </a:extLst>
          </p:cNvPr>
          <p:cNvSpPr>
            <a:spLocks noGrp="1"/>
          </p:cNvSpPr>
          <p:nvPr>
            <p:ph type="ctrTitle"/>
          </p:nvPr>
        </p:nvSpPr>
        <p:spPr/>
        <p:txBody>
          <a:bodyPr/>
          <a:lstStyle/>
          <a:p>
            <a:r>
              <a:rPr lang="en-US" dirty="0"/>
              <a:t>Training for all employees</a:t>
            </a:r>
          </a:p>
        </p:txBody>
      </p:sp>
      <p:sp>
        <p:nvSpPr>
          <p:cNvPr id="6" name="Text Placeholder 5">
            <a:extLst>
              <a:ext uri="{FF2B5EF4-FFF2-40B4-BE49-F238E27FC236}">
                <a16:creationId xmlns:a16="http://schemas.microsoft.com/office/drawing/2014/main" id="{46DE01E0-F380-776E-B976-9AD467FC8D8B}"/>
              </a:ext>
            </a:extLst>
          </p:cNvPr>
          <p:cNvSpPr>
            <a:spLocks noGrp="1"/>
          </p:cNvSpPr>
          <p:nvPr>
            <p:ph type="body" sz="quarter" idx="14"/>
          </p:nvPr>
        </p:nvSpPr>
        <p:spPr/>
        <p:txBody>
          <a:bodyPr/>
          <a:lstStyle/>
          <a:p>
            <a:endParaRPr lang="en-US"/>
          </a:p>
        </p:txBody>
      </p:sp>
      <p:sp>
        <p:nvSpPr>
          <p:cNvPr id="5" name="Picture Placeholder 4">
            <a:extLst>
              <a:ext uri="{FF2B5EF4-FFF2-40B4-BE49-F238E27FC236}">
                <a16:creationId xmlns:a16="http://schemas.microsoft.com/office/drawing/2014/main" id="{01B03A92-4929-C02F-119E-8E96EF55D94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90273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0ACB4-6474-7054-3317-14598A8CA13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EBB556E-A6D1-09F3-C006-A797E55A66C3}"/>
              </a:ext>
            </a:extLst>
          </p:cNvPr>
          <p:cNvSpPr>
            <a:spLocks noGrp="1"/>
          </p:cNvSpPr>
          <p:nvPr>
            <p:ph type="title"/>
          </p:nvPr>
        </p:nvSpPr>
        <p:spPr bwMode="ltGray">
          <a:xfrm>
            <a:off x="0" y="-1"/>
            <a:ext cx="9144000" cy="1247775"/>
          </a:xfrm>
        </p:spPr>
        <p:txBody>
          <a:bodyPr>
            <a:normAutofit/>
          </a:bodyPr>
          <a:lstStyle/>
          <a:p>
            <a:pPr algn="l"/>
            <a:r>
              <a:rPr lang="en-US" sz="3600" dirty="0"/>
              <a:t>Components and considerations</a:t>
            </a:r>
            <a:endParaRPr lang="en-US" sz="3200" dirty="0"/>
          </a:p>
        </p:txBody>
      </p:sp>
      <p:sp>
        <p:nvSpPr>
          <p:cNvPr id="3" name="Content Placeholder 2">
            <a:extLst>
              <a:ext uri="{FF2B5EF4-FFF2-40B4-BE49-F238E27FC236}">
                <a16:creationId xmlns:a16="http://schemas.microsoft.com/office/drawing/2014/main" id="{42639F89-BF04-9FA7-2750-10A60C282A37}"/>
              </a:ext>
            </a:extLst>
          </p:cNvPr>
          <p:cNvSpPr>
            <a:spLocks noGrp="1"/>
          </p:cNvSpPr>
          <p:nvPr>
            <p:ph idx="1"/>
          </p:nvPr>
        </p:nvSpPr>
        <p:spPr>
          <a:xfrm>
            <a:off x="647700" y="1755775"/>
            <a:ext cx="7848600" cy="4708526"/>
          </a:xfrm>
        </p:spPr>
        <p:txBody>
          <a:bodyPr>
            <a:normAutofit/>
          </a:bodyPr>
          <a:lstStyle/>
          <a:p>
            <a:pPr marL="342900" indent="-342900" defTabSz="914400">
              <a:spcBef>
                <a:spcPct val="20000"/>
              </a:spcBef>
              <a:spcAft>
                <a:spcPts val="0"/>
              </a:spcAft>
              <a:buClr>
                <a:srgbClr val="0054A6"/>
              </a:buClr>
            </a:pPr>
            <a:r>
              <a:rPr lang="en-US" sz="2800" dirty="0"/>
              <a:t>At on-boarding</a:t>
            </a:r>
          </a:p>
          <a:p>
            <a:pPr marL="342900" indent="-342900" defTabSz="914400">
              <a:spcBef>
                <a:spcPct val="20000"/>
              </a:spcBef>
              <a:spcAft>
                <a:spcPts val="0"/>
              </a:spcAft>
              <a:buClr>
                <a:srgbClr val="0054A6"/>
              </a:buClr>
            </a:pPr>
            <a:r>
              <a:rPr lang="en-US" sz="2800" dirty="0"/>
              <a:t>Then 5-15 minutes/year and as needed</a:t>
            </a:r>
          </a:p>
          <a:p>
            <a:pPr marL="342900" indent="-342900" defTabSz="914400">
              <a:spcBef>
                <a:spcPct val="20000"/>
              </a:spcBef>
              <a:spcAft>
                <a:spcPts val="0"/>
              </a:spcAft>
              <a:buClr>
                <a:srgbClr val="0054A6"/>
              </a:buClr>
            </a:pPr>
            <a:r>
              <a:rPr lang="en-US" sz="2800" dirty="0"/>
              <a:t>Data requests </a:t>
            </a:r>
          </a:p>
          <a:p>
            <a:pPr marL="342900" indent="-342900" defTabSz="914400">
              <a:spcBef>
                <a:spcPct val="20000"/>
              </a:spcBef>
              <a:spcAft>
                <a:spcPts val="0"/>
              </a:spcAft>
              <a:buClr>
                <a:srgbClr val="0054A6"/>
              </a:buClr>
            </a:pPr>
            <a:r>
              <a:rPr lang="en-US" sz="2800" dirty="0"/>
              <a:t>Location of access policies and procedures</a:t>
            </a:r>
          </a:p>
          <a:p>
            <a:pPr marL="342900" indent="-342900" defTabSz="914400">
              <a:spcBef>
                <a:spcPct val="20000"/>
              </a:spcBef>
              <a:spcAft>
                <a:spcPts val="0"/>
              </a:spcAft>
              <a:buClr>
                <a:srgbClr val="0054A6"/>
              </a:buClr>
            </a:pPr>
            <a:r>
              <a:rPr lang="en-US" sz="2800" dirty="0"/>
              <a:t>Key staff for data practices questions &amp; requests</a:t>
            </a:r>
          </a:p>
          <a:p>
            <a:pPr marL="342900" indent="-342900" defTabSz="914400">
              <a:spcBef>
                <a:spcPct val="20000"/>
              </a:spcBef>
              <a:spcAft>
                <a:spcPts val="0"/>
              </a:spcAft>
              <a:buClr>
                <a:srgbClr val="0054A6"/>
              </a:buClr>
            </a:pPr>
            <a:r>
              <a:rPr lang="en-US" sz="2800" dirty="0"/>
              <a:t>Consequences for not complying</a:t>
            </a:r>
            <a:endParaRPr lang="en-US" sz="3200" dirty="0"/>
          </a:p>
          <a:p>
            <a:pPr marL="457200" lvl="1" indent="0" defTabSz="914400">
              <a:spcBef>
                <a:spcPct val="20000"/>
              </a:spcBef>
              <a:spcAft>
                <a:spcPts val="0"/>
              </a:spcAft>
              <a:buClr>
                <a:srgbClr val="0054A6"/>
              </a:buClr>
              <a:buNone/>
            </a:pPr>
            <a:endParaRPr lang="en-US" sz="3200" dirty="0"/>
          </a:p>
        </p:txBody>
      </p:sp>
    </p:spTree>
    <p:extLst>
      <p:ext uri="{BB962C8B-B14F-4D97-AF65-F5344CB8AC3E}">
        <p14:creationId xmlns:p14="http://schemas.microsoft.com/office/powerpoint/2010/main" val="283074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A010-4D6B-E64E-166A-C6F13EC8235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7BC6C6F-65A3-56B0-67A9-6A1DA42EE66B}"/>
              </a:ext>
            </a:extLst>
          </p:cNvPr>
          <p:cNvSpPr>
            <a:spLocks noGrp="1"/>
          </p:cNvSpPr>
          <p:nvPr>
            <p:ph type="title"/>
          </p:nvPr>
        </p:nvSpPr>
        <p:spPr bwMode="ltGray">
          <a:xfrm>
            <a:off x="0" y="-1"/>
            <a:ext cx="9144000" cy="1247775"/>
          </a:xfrm>
        </p:spPr>
        <p:txBody>
          <a:bodyPr>
            <a:normAutofit/>
          </a:bodyPr>
          <a:lstStyle/>
          <a:p>
            <a:pPr algn="l"/>
            <a:r>
              <a:rPr lang="en-US" sz="3200" dirty="0"/>
              <a:t>Training for all employees</a:t>
            </a:r>
            <a:br>
              <a:rPr lang="en-US" sz="3200" dirty="0"/>
            </a:br>
            <a:r>
              <a:rPr lang="en-US" sz="3200" dirty="0"/>
              <a:t>Sample training 1</a:t>
            </a:r>
            <a:endParaRPr lang="en-US" sz="2800" dirty="0"/>
          </a:p>
        </p:txBody>
      </p:sp>
      <p:sp>
        <p:nvSpPr>
          <p:cNvPr id="3" name="Content Placeholder 2">
            <a:extLst>
              <a:ext uri="{FF2B5EF4-FFF2-40B4-BE49-F238E27FC236}">
                <a16:creationId xmlns:a16="http://schemas.microsoft.com/office/drawing/2014/main" id="{A522CCED-CFD3-BD6C-9F68-B1F0ECED9D98}"/>
              </a:ext>
            </a:extLst>
          </p:cNvPr>
          <p:cNvSpPr>
            <a:spLocks noGrp="1"/>
          </p:cNvSpPr>
          <p:nvPr>
            <p:ph idx="1"/>
          </p:nvPr>
        </p:nvSpPr>
        <p:spPr>
          <a:xfrm>
            <a:off x="647700" y="1755775"/>
            <a:ext cx="7848600" cy="4708526"/>
          </a:xfrm>
        </p:spPr>
        <p:txBody>
          <a:bodyPr>
            <a:normAutofit/>
          </a:bodyPr>
          <a:lstStyle/>
          <a:p>
            <a:pPr marL="342900" indent="-342900" defTabSz="914400">
              <a:spcBef>
                <a:spcPct val="20000"/>
              </a:spcBef>
              <a:spcAft>
                <a:spcPts val="0"/>
              </a:spcAft>
              <a:buClr>
                <a:srgbClr val="0054A6"/>
              </a:buClr>
            </a:pPr>
            <a:r>
              <a:rPr lang="en-US" sz="2800" dirty="0"/>
              <a:t>Play a video</a:t>
            </a:r>
          </a:p>
          <a:p>
            <a:pPr marL="685800" lvl="1" indent="-342900" defTabSz="914400">
              <a:spcBef>
                <a:spcPct val="20000"/>
              </a:spcBef>
              <a:spcAft>
                <a:spcPts val="0"/>
              </a:spcAft>
              <a:buClr>
                <a:srgbClr val="0054A6"/>
              </a:buClr>
            </a:pPr>
            <a:r>
              <a:rPr lang="en-US" sz="2600" dirty="0">
                <a:hlinkClick r:id="rId3"/>
              </a:rPr>
              <a:t>Data Practices Act: What All Employees Need to Know</a:t>
            </a:r>
            <a:r>
              <a:rPr lang="en-US" sz="2600" dirty="0"/>
              <a:t> (9 minutes)</a:t>
            </a:r>
          </a:p>
          <a:p>
            <a:pPr marL="685800" lvl="1" indent="-342900" defTabSz="914400">
              <a:spcBef>
                <a:spcPct val="20000"/>
              </a:spcBef>
              <a:spcAft>
                <a:spcPts val="0"/>
              </a:spcAft>
              <a:buClr>
                <a:srgbClr val="0054A6"/>
              </a:buClr>
            </a:pPr>
            <a:r>
              <a:rPr lang="en-US" sz="2600" dirty="0">
                <a:hlinkClick r:id="rId4"/>
              </a:rPr>
              <a:t>Data Practices Basics</a:t>
            </a:r>
            <a:r>
              <a:rPr lang="en-US" sz="2600" dirty="0"/>
              <a:t> (30 minutes)</a:t>
            </a:r>
          </a:p>
          <a:p>
            <a:pPr marL="342900" indent="-342900" defTabSz="914400">
              <a:spcBef>
                <a:spcPct val="20000"/>
              </a:spcBef>
              <a:spcAft>
                <a:spcPts val="0"/>
              </a:spcAft>
              <a:buClr>
                <a:srgbClr val="0054A6"/>
              </a:buClr>
            </a:pPr>
            <a:r>
              <a:rPr lang="en-US" sz="2800" dirty="0"/>
              <a:t>Reiterate that team members may be asked to help respond to data requests</a:t>
            </a:r>
          </a:p>
          <a:p>
            <a:pPr marL="342900" indent="-342900" defTabSz="914400">
              <a:spcBef>
                <a:spcPct val="20000"/>
              </a:spcBef>
              <a:spcAft>
                <a:spcPts val="0"/>
              </a:spcAft>
              <a:buClr>
                <a:srgbClr val="0054A6"/>
              </a:buClr>
            </a:pPr>
            <a:r>
              <a:rPr lang="en-US" sz="2800" dirty="0"/>
              <a:t>Provide access policies</a:t>
            </a:r>
          </a:p>
          <a:p>
            <a:pPr marL="342900" indent="-342900" defTabSz="914400">
              <a:spcBef>
                <a:spcPct val="20000"/>
              </a:spcBef>
              <a:spcAft>
                <a:spcPts val="0"/>
              </a:spcAft>
              <a:buClr>
                <a:srgbClr val="0054A6"/>
              </a:buClr>
            </a:pPr>
            <a:r>
              <a:rPr lang="en-US" sz="2800" dirty="0"/>
              <a:t>Identify your data practices contacts</a:t>
            </a:r>
            <a:endParaRPr lang="en-US" sz="3200" dirty="0"/>
          </a:p>
        </p:txBody>
      </p:sp>
    </p:spTree>
    <p:extLst>
      <p:ext uri="{BB962C8B-B14F-4D97-AF65-F5344CB8AC3E}">
        <p14:creationId xmlns:p14="http://schemas.microsoft.com/office/powerpoint/2010/main" val="216978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6005-DADF-8F89-BF7A-E3333970F3D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EDA741-62E8-21F9-6A58-514D22A24A86}"/>
              </a:ext>
            </a:extLst>
          </p:cNvPr>
          <p:cNvSpPr>
            <a:spLocks noGrp="1"/>
          </p:cNvSpPr>
          <p:nvPr>
            <p:ph type="title"/>
          </p:nvPr>
        </p:nvSpPr>
        <p:spPr bwMode="ltGray">
          <a:xfrm>
            <a:off x="0" y="-1"/>
            <a:ext cx="9144000" cy="1247775"/>
          </a:xfrm>
        </p:spPr>
        <p:txBody>
          <a:bodyPr>
            <a:normAutofit/>
          </a:bodyPr>
          <a:lstStyle/>
          <a:p>
            <a:pPr algn="l"/>
            <a:r>
              <a:rPr lang="en-US" sz="3200" dirty="0"/>
              <a:t>Training for all employees </a:t>
            </a:r>
            <a:br>
              <a:rPr lang="en-US" sz="3200" dirty="0"/>
            </a:br>
            <a:r>
              <a:rPr lang="en-US" sz="3200" dirty="0"/>
              <a:t>Sample 2 (7 slides)</a:t>
            </a:r>
          </a:p>
        </p:txBody>
      </p:sp>
      <p:sp>
        <p:nvSpPr>
          <p:cNvPr id="3" name="Content Placeholder 2">
            <a:extLst>
              <a:ext uri="{FF2B5EF4-FFF2-40B4-BE49-F238E27FC236}">
                <a16:creationId xmlns:a16="http://schemas.microsoft.com/office/drawing/2014/main" id="{F4574427-6191-1EA0-DE08-14457717F462}"/>
              </a:ext>
            </a:extLst>
          </p:cNvPr>
          <p:cNvSpPr>
            <a:spLocks noGrp="1"/>
          </p:cNvSpPr>
          <p:nvPr>
            <p:ph idx="1"/>
          </p:nvPr>
        </p:nvSpPr>
        <p:spPr>
          <a:xfrm>
            <a:off x="647700" y="1755775"/>
            <a:ext cx="7848600" cy="4708526"/>
          </a:xfrm>
        </p:spPr>
        <p:txBody>
          <a:bodyPr>
            <a:normAutofit/>
          </a:bodyPr>
          <a:lstStyle/>
          <a:p>
            <a:pPr marL="114300" indent="0" defTabSz="914400">
              <a:spcBef>
                <a:spcPct val="20000"/>
              </a:spcBef>
              <a:spcAft>
                <a:spcPts val="0"/>
              </a:spcAft>
              <a:buClr>
                <a:srgbClr val="0054A6"/>
              </a:buClr>
              <a:buNone/>
            </a:pPr>
            <a:r>
              <a:rPr lang="en-US" sz="2800" dirty="0"/>
              <a:t>The Minnesota Government Data Practices Act</a:t>
            </a:r>
          </a:p>
          <a:p>
            <a:pPr marL="571500" indent="-457200" defTabSz="914400">
              <a:spcBef>
                <a:spcPct val="20000"/>
              </a:spcBef>
              <a:spcAft>
                <a:spcPts val="0"/>
              </a:spcAft>
              <a:buClr>
                <a:srgbClr val="0054A6"/>
              </a:buClr>
            </a:pPr>
            <a:r>
              <a:rPr lang="en-US" sz="2800" dirty="0"/>
              <a:t>Regulates how government handles information</a:t>
            </a:r>
          </a:p>
          <a:p>
            <a:pPr marL="571500" indent="-457200" defTabSz="914400">
              <a:spcBef>
                <a:spcPct val="20000"/>
              </a:spcBef>
              <a:spcAft>
                <a:spcPts val="0"/>
              </a:spcAft>
              <a:buClr>
                <a:srgbClr val="0054A6"/>
              </a:buClr>
            </a:pPr>
            <a:r>
              <a:rPr lang="en-US" sz="2800" dirty="0"/>
              <a:t>Helps to maintain a proper balance of:</a:t>
            </a:r>
          </a:p>
          <a:p>
            <a:pPr marL="914400" lvl="1" indent="-457200" defTabSz="914400">
              <a:spcBef>
                <a:spcPct val="20000"/>
              </a:spcBef>
              <a:spcAft>
                <a:spcPts val="0"/>
              </a:spcAft>
              <a:buClr>
                <a:srgbClr val="0054A6"/>
              </a:buClr>
            </a:pPr>
            <a:r>
              <a:rPr lang="en-US" sz="2400" dirty="0"/>
              <a:t>Government’s need to have and use data to do its work</a:t>
            </a:r>
          </a:p>
          <a:p>
            <a:pPr marL="914400" lvl="1" indent="-457200" defTabSz="914400">
              <a:spcBef>
                <a:spcPct val="20000"/>
              </a:spcBef>
              <a:spcAft>
                <a:spcPts val="0"/>
              </a:spcAft>
              <a:buClr>
                <a:srgbClr val="0054A6"/>
              </a:buClr>
            </a:pPr>
            <a:r>
              <a:rPr lang="en-US" sz="2400" dirty="0"/>
              <a:t>Public’s right to know about the activities of their government</a:t>
            </a:r>
          </a:p>
          <a:p>
            <a:pPr marL="914400" lvl="1" indent="-457200" defTabSz="914400">
              <a:spcBef>
                <a:spcPct val="20000"/>
              </a:spcBef>
              <a:spcAft>
                <a:spcPts val="0"/>
              </a:spcAft>
              <a:buClr>
                <a:srgbClr val="0054A6"/>
              </a:buClr>
            </a:pPr>
            <a:r>
              <a:rPr lang="en-US" sz="2400" dirty="0"/>
              <a:t>Privacy rights of individuals</a:t>
            </a:r>
          </a:p>
        </p:txBody>
      </p:sp>
    </p:spTree>
    <p:extLst>
      <p:ext uri="{BB962C8B-B14F-4D97-AF65-F5344CB8AC3E}">
        <p14:creationId xmlns:p14="http://schemas.microsoft.com/office/powerpoint/2010/main" val="183240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0B62FE93-D6D4-77A9-12F4-CADDD6280222}"/>
              </a:ext>
            </a:extLst>
          </p:cNvPr>
          <p:cNvSpPr>
            <a:spLocks noGrp="1" noChangeArrowheads="1"/>
          </p:cNvSpPr>
          <p:nvPr>
            <p:ph type="title"/>
          </p:nvPr>
        </p:nvSpPr>
        <p:spPr>
          <a:xfrm>
            <a:off x="48398" y="189969"/>
            <a:ext cx="7886700" cy="914400"/>
          </a:xfrm>
        </p:spPr>
        <p:txBody>
          <a:bodyPr>
            <a:normAutofit/>
          </a:bodyPr>
          <a:lstStyle/>
          <a:p>
            <a:pPr algn="l"/>
            <a:r>
              <a:rPr lang="en-US" altLang="en-US" sz="3600" dirty="0"/>
              <a:t>Public data vs. not public data</a:t>
            </a:r>
          </a:p>
        </p:txBody>
      </p:sp>
      <p:sp>
        <p:nvSpPr>
          <p:cNvPr id="182275" name="Rectangle 3">
            <a:extLst>
              <a:ext uri="{FF2B5EF4-FFF2-40B4-BE49-F238E27FC236}">
                <a16:creationId xmlns:a16="http://schemas.microsoft.com/office/drawing/2014/main" id="{2DA390B1-0C6D-EAE5-0B5E-4943C6238F8A}"/>
              </a:ext>
            </a:extLst>
          </p:cNvPr>
          <p:cNvSpPr>
            <a:spLocks noGrp="1" noChangeArrowheads="1"/>
          </p:cNvSpPr>
          <p:nvPr>
            <p:ph type="body" idx="1"/>
          </p:nvPr>
        </p:nvSpPr>
        <p:spPr/>
        <p:txBody>
          <a:bodyPr/>
          <a:lstStyle/>
          <a:p>
            <a:r>
              <a:rPr lang="en-US" altLang="en-US" sz="2400" dirty="0"/>
              <a:t>All government data (recorded information) are presumed to be public. </a:t>
            </a:r>
          </a:p>
          <a:p>
            <a:r>
              <a:rPr lang="en-US" altLang="en-US" sz="2400" dirty="0"/>
              <a:t>Access to public data</a:t>
            </a:r>
          </a:p>
          <a:p>
            <a:pPr lvl="1"/>
            <a:r>
              <a:rPr lang="en-US" altLang="en-US" sz="2000" dirty="0"/>
              <a:t>Anyone may access for any reason</a:t>
            </a:r>
          </a:p>
          <a:p>
            <a:pPr lvl="1"/>
            <a:r>
              <a:rPr lang="en-US" altLang="en-US" sz="2000" dirty="0"/>
              <a:t>Identification not required</a:t>
            </a:r>
          </a:p>
          <a:p>
            <a:r>
              <a:rPr lang="en-US" altLang="en-US" sz="2400" dirty="0"/>
              <a:t>Access to not public data</a:t>
            </a:r>
          </a:p>
          <a:p>
            <a:pPr lvl="1"/>
            <a:r>
              <a:rPr lang="en-US" altLang="en-US" sz="2000" dirty="0"/>
              <a:t>Release only to authorized people</a:t>
            </a:r>
          </a:p>
          <a:p>
            <a:pPr lvl="1"/>
            <a:r>
              <a:rPr lang="en-US" altLang="en-US" sz="2000" dirty="0"/>
              <a:t>Share with other staff only if related to their job responsibilities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0A0D91C0-B128-5084-BE37-8FD8A240E110}"/>
              </a:ext>
            </a:extLst>
          </p:cNvPr>
          <p:cNvSpPr>
            <a:spLocks noGrp="1" noChangeArrowheads="1"/>
          </p:cNvSpPr>
          <p:nvPr>
            <p:ph type="title"/>
          </p:nvPr>
        </p:nvSpPr>
        <p:spPr>
          <a:xfrm>
            <a:off x="0" y="86514"/>
            <a:ext cx="9144000" cy="1099611"/>
          </a:xfrm>
        </p:spPr>
        <p:txBody>
          <a:bodyPr>
            <a:normAutofit/>
          </a:bodyPr>
          <a:lstStyle/>
          <a:p>
            <a:pPr algn="l"/>
            <a:r>
              <a:rPr lang="en-US" altLang="en-US" sz="3600" dirty="0"/>
              <a:t>Examples of public and private government data</a:t>
            </a:r>
          </a:p>
        </p:txBody>
      </p:sp>
      <p:sp>
        <p:nvSpPr>
          <p:cNvPr id="199683" name="Rectangle 3">
            <a:extLst>
              <a:ext uri="{FF2B5EF4-FFF2-40B4-BE49-F238E27FC236}">
                <a16:creationId xmlns:a16="http://schemas.microsoft.com/office/drawing/2014/main" id="{E5D81EC7-6BD2-257B-9189-829B19FD7A4D}"/>
              </a:ext>
            </a:extLst>
          </p:cNvPr>
          <p:cNvSpPr>
            <a:spLocks noGrp="1" noChangeArrowheads="1"/>
          </p:cNvSpPr>
          <p:nvPr>
            <p:ph type="body" idx="1"/>
          </p:nvPr>
        </p:nvSpPr>
        <p:spPr/>
        <p:txBody>
          <a:bodyPr>
            <a:normAutofit/>
          </a:bodyPr>
          <a:lstStyle/>
          <a:p>
            <a:pPr>
              <a:lnSpc>
                <a:spcPct val="90000"/>
              </a:lnSpc>
            </a:pPr>
            <a:r>
              <a:rPr lang="en-US" altLang="en-US" sz="2800" dirty="0"/>
              <a:t>Some examples of </a:t>
            </a:r>
            <a:r>
              <a:rPr lang="en-US" altLang="en-US" sz="2800" b="1" dirty="0"/>
              <a:t>public</a:t>
            </a:r>
            <a:r>
              <a:rPr lang="en-US" altLang="en-US" sz="2800" dirty="0"/>
              <a:t> data about you</a:t>
            </a:r>
            <a:endParaRPr lang="en-US" altLang="en-US" sz="2000" dirty="0"/>
          </a:p>
          <a:p>
            <a:pPr lvl="1">
              <a:lnSpc>
                <a:spcPct val="90000"/>
              </a:lnSpc>
            </a:pPr>
            <a:r>
              <a:rPr lang="en-US" altLang="en-US" sz="2400" dirty="0"/>
              <a:t>Your name, salary, job title, and dates of employment</a:t>
            </a:r>
          </a:p>
          <a:p>
            <a:pPr lvl="1">
              <a:lnSpc>
                <a:spcPct val="90000"/>
              </a:lnSpc>
            </a:pPr>
            <a:r>
              <a:rPr lang="en-US" altLang="en-US" sz="2400" dirty="0"/>
              <a:t>Your work location, work phone number, and time sheets</a:t>
            </a:r>
            <a:endParaRPr lang="en-US" altLang="en-US" sz="2800" dirty="0"/>
          </a:p>
          <a:p>
            <a:pPr>
              <a:lnSpc>
                <a:spcPct val="90000"/>
              </a:lnSpc>
            </a:pPr>
            <a:r>
              <a:rPr lang="en-US" altLang="en-US" sz="2800" dirty="0"/>
              <a:t>Some examples of </a:t>
            </a:r>
            <a:r>
              <a:rPr lang="en-US" altLang="en-US" sz="2800" b="1" dirty="0"/>
              <a:t>not public </a:t>
            </a:r>
            <a:r>
              <a:rPr lang="en-US" altLang="en-US" sz="2800" dirty="0"/>
              <a:t>data about you</a:t>
            </a:r>
          </a:p>
          <a:p>
            <a:pPr lvl="1">
              <a:lnSpc>
                <a:spcPct val="90000"/>
              </a:lnSpc>
            </a:pPr>
            <a:r>
              <a:rPr lang="en-US" altLang="en-US" sz="2400" dirty="0"/>
              <a:t>Your home address and home phone number</a:t>
            </a:r>
          </a:p>
          <a:p>
            <a:pPr lvl="1">
              <a:lnSpc>
                <a:spcPct val="90000"/>
              </a:lnSpc>
            </a:pPr>
            <a:r>
              <a:rPr lang="en-US" altLang="en-US" sz="2400" dirty="0"/>
              <a:t>The reason you used sick time or medical leave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D06702F4-775D-56DF-9B11-744BE2A0FA85}"/>
              </a:ext>
            </a:extLst>
          </p:cNvPr>
          <p:cNvSpPr>
            <a:spLocks noGrp="1" noChangeArrowheads="1"/>
          </p:cNvSpPr>
          <p:nvPr>
            <p:ph type="title"/>
          </p:nvPr>
        </p:nvSpPr>
        <p:spPr>
          <a:xfrm>
            <a:off x="90733" y="136522"/>
            <a:ext cx="7886700" cy="914400"/>
          </a:xfrm>
        </p:spPr>
        <p:txBody>
          <a:bodyPr/>
          <a:lstStyle/>
          <a:p>
            <a:pPr algn="l"/>
            <a:r>
              <a:rPr lang="en-US" altLang="en-US" sz="3900" dirty="0"/>
              <a:t>Your data practices responsibilities</a:t>
            </a:r>
          </a:p>
        </p:txBody>
      </p:sp>
      <p:sp>
        <p:nvSpPr>
          <p:cNvPr id="181251" name="Rectangle 3">
            <a:extLst>
              <a:ext uri="{FF2B5EF4-FFF2-40B4-BE49-F238E27FC236}">
                <a16:creationId xmlns:a16="http://schemas.microsoft.com/office/drawing/2014/main" id="{F5516464-2A48-0092-01A6-9CA828F7E80C}"/>
              </a:ext>
            </a:extLst>
          </p:cNvPr>
          <p:cNvSpPr>
            <a:spLocks noGrp="1" noChangeArrowheads="1"/>
          </p:cNvSpPr>
          <p:nvPr>
            <p:ph type="body" idx="1"/>
          </p:nvPr>
        </p:nvSpPr>
        <p:spPr/>
        <p:txBody>
          <a:bodyPr>
            <a:normAutofit lnSpcReduction="10000"/>
          </a:bodyPr>
          <a:lstStyle/>
          <a:p>
            <a:r>
              <a:rPr lang="en-US" altLang="en-US" sz="2800" dirty="0"/>
              <a:t>Create and keep official records</a:t>
            </a:r>
          </a:p>
          <a:p>
            <a:r>
              <a:rPr lang="en-US" altLang="en-US" sz="2800" dirty="0"/>
              <a:t>Protect not public data</a:t>
            </a:r>
          </a:p>
          <a:p>
            <a:r>
              <a:rPr lang="en-US" altLang="en-US" sz="2800" dirty="0"/>
              <a:t>Dispose of data appropriately</a:t>
            </a:r>
          </a:p>
          <a:p>
            <a:r>
              <a:rPr lang="en-US" altLang="en-US" sz="2800" dirty="0"/>
              <a:t>Assist in responding to data requests</a:t>
            </a:r>
          </a:p>
          <a:p>
            <a:r>
              <a:rPr lang="en-US" altLang="en-US" sz="2800" dirty="0"/>
              <a:t>Ask your supervisor/manager if you have data practices questions </a:t>
            </a:r>
          </a:p>
          <a:p>
            <a:r>
              <a:rPr lang="en-US" altLang="en-US" sz="2800" dirty="0"/>
              <a:t>Failure to comply may result in consequences for employees and [the entity]</a:t>
            </a:r>
          </a:p>
          <a:p>
            <a:endParaRPr lang="en-US"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E2C49E4-03B4-FFC6-3454-DC5AFBA5FAAB}"/>
              </a:ext>
            </a:extLst>
          </p:cNvPr>
          <p:cNvSpPr>
            <a:spLocks noGrp="1" noChangeArrowheads="1"/>
          </p:cNvSpPr>
          <p:nvPr>
            <p:ph type="title"/>
          </p:nvPr>
        </p:nvSpPr>
        <p:spPr>
          <a:xfrm>
            <a:off x="39931" y="136522"/>
            <a:ext cx="7886700" cy="914400"/>
          </a:xfrm>
        </p:spPr>
        <p:txBody>
          <a:bodyPr/>
          <a:lstStyle/>
          <a:p>
            <a:pPr algn="l"/>
            <a:r>
              <a:rPr lang="en-US" altLang="en-US" sz="3800" dirty="0"/>
              <a:t>Data requests</a:t>
            </a:r>
          </a:p>
        </p:txBody>
      </p:sp>
      <p:sp>
        <p:nvSpPr>
          <p:cNvPr id="184323" name="Rectangle 3">
            <a:extLst>
              <a:ext uri="{FF2B5EF4-FFF2-40B4-BE49-F238E27FC236}">
                <a16:creationId xmlns:a16="http://schemas.microsoft.com/office/drawing/2014/main" id="{5C966E89-24CB-24E7-3F70-3695DF706B52}"/>
              </a:ext>
            </a:extLst>
          </p:cNvPr>
          <p:cNvSpPr>
            <a:spLocks noGrp="1" noChangeArrowheads="1"/>
          </p:cNvSpPr>
          <p:nvPr>
            <p:ph type="body" idx="1"/>
          </p:nvPr>
        </p:nvSpPr>
        <p:spPr/>
        <p:txBody>
          <a:bodyPr>
            <a:normAutofit fontScale="92500" lnSpcReduction="10000"/>
          </a:bodyPr>
          <a:lstStyle/>
          <a:p>
            <a:r>
              <a:rPr lang="en-US" altLang="en-US" sz="2800" dirty="0"/>
              <a:t>When someone asks for access to data, it’s called a “data request”</a:t>
            </a:r>
          </a:p>
          <a:p>
            <a:r>
              <a:rPr lang="en-US" altLang="en-US" sz="2800" dirty="0"/>
              <a:t>You may review [the entity’s] access policies: [insert link/location of policies]</a:t>
            </a:r>
          </a:p>
          <a:p>
            <a:r>
              <a:rPr lang="en-US" altLang="en-US" sz="2800" dirty="0"/>
              <a:t>Follow instructions for fulfilling data requests</a:t>
            </a:r>
          </a:p>
          <a:p>
            <a:r>
              <a:rPr lang="en-US" altLang="en-US" sz="2800" dirty="0"/>
              <a:t>We must respond within a certain amount of time – 10 business days for data subjects</a:t>
            </a:r>
          </a:p>
          <a:p>
            <a:r>
              <a:rPr lang="en-US" altLang="en-US" sz="2800" dirty="0"/>
              <a:t>Connect your supervisor or manager if you get a “data request”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FF9169BF-53EA-1E94-D8A4-D885B802CC87}"/>
              </a:ext>
            </a:extLst>
          </p:cNvPr>
          <p:cNvSpPr>
            <a:spLocks noGrp="1" noChangeArrowheads="1"/>
          </p:cNvSpPr>
          <p:nvPr>
            <p:ph type="title"/>
          </p:nvPr>
        </p:nvSpPr>
        <p:spPr>
          <a:xfrm>
            <a:off x="10583" y="136522"/>
            <a:ext cx="7886700" cy="914400"/>
          </a:xfrm>
        </p:spPr>
        <p:txBody>
          <a:bodyPr/>
          <a:lstStyle/>
          <a:p>
            <a:pPr algn="l"/>
            <a:r>
              <a:rPr lang="en-US" altLang="en-US" sz="3800" dirty="0"/>
              <a:t>Tips for protecting not public data</a:t>
            </a:r>
          </a:p>
        </p:txBody>
      </p:sp>
      <p:sp>
        <p:nvSpPr>
          <p:cNvPr id="183299" name="Rectangle 3">
            <a:extLst>
              <a:ext uri="{FF2B5EF4-FFF2-40B4-BE49-F238E27FC236}">
                <a16:creationId xmlns:a16="http://schemas.microsoft.com/office/drawing/2014/main" id="{2000005F-1629-ABC2-E67B-473B81E06997}"/>
              </a:ext>
            </a:extLst>
          </p:cNvPr>
          <p:cNvSpPr>
            <a:spLocks noGrp="1" noChangeArrowheads="1"/>
          </p:cNvSpPr>
          <p:nvPr>
            <p:ph type="body" idx="1"/>
          </p:nvPr>
        </p:nvSpPr>
        <p:spPr>
          <a:xfrm>
            <a:off x="628650" y="1825624"/>
            <a:ext cx="8058150" cy="4622067"/>
          </a:xfrm>
        </p:spPr>
        <p:txBody>
          <a:bodyPr>
            <a:normAutofit fontScale="92500" lnSpcReduction="10000"/>
          </a:bodyPr>
          <a:lstStyle/>
          <a:p>
            <a:r>
              <a:rPr lang="en-US" altLang="en-US" sz="2800" dirty="0"/>
              <a:t>Electronic data</a:t>
            </a:r>
          </a:p>
          <a:p>
            <a:pPr lvl="1"/>
            <a:r>
              <a:rPr lang="en-US" altLang="en-US" sz="2200" dirty="0"/>
              <a:t>Lock computer screen when away from your desk</a:t>
            </a:r>
          </a:p>
          <a:p>
            <a:pPr lvl="1"/>
            <a:r>
              <a:rPr lang="en-US" altLang="en-US" sz="2200" dirty="0"/>
              <a:t>Create strong passwords and don’t share them</a:t>
            </a:r>
          </a:p>
          <a:p>
            <a:pPr lvl="1"/>
            <a:r>
              <a:rPr lang="en-US" altLang="en-US" sz="2200" dirty="0"/>
              <a:t>Limit access to shared drives</a:t>
            </a:r>
          </a:p>
          <a:p>
            <a:r>
              <a:rPr lang="en-US" altLang="en-US" sz="2400" dirty="0"/>
              <a:t>Paper data</a:t>
            </a:r>
          </a:p>
          <a:p>
            <a:pPr lvl="1"/>
            <a:r>
              <a:rPr lang="en-US" altLang="en-US" sz="2200" dirty="0"/>
              <a:t>Place copies of not public data outside of plain view</a:t>
            </a:r>
          </a:p>
          <a:p>
            <a:pPr lvl="1"/>
            <a:r>
              <a:rPr lang="en-US" altLang="en-US" sz="2200" dirty="0"/>
              <a:t>Use locked file cabinets for not public data</a:t>
            </a:r>
          </a:p>
          <a:p>
            <a:pPr lvl="1"/>
            <a:r>
              <a:rPr lang="en-US" altLang="en-US" sz="2200" dirty="0"/>
              <a:t>Do not leave copies of not public data on a shared printer/copier</a:t>
            </a:r>
          </a:p>
          <a:p>
            <a:r>
              <a:rPr lang="en-US" altLang="en-US" sz="2400" dirty="0"/>
              <a:t>Telework considerations</a:t>
            </a:r>
          </a:p>
          <a:p>
            <a:r>
              <a:rPr lang="en-US" altLang="en-US" sz="2400" dirty="0"/>
              <a:t>Proper disposal of both types of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61761"/>
            <a:ext cx="7886700" cy="914400"/>
          </a:xfrm>
        </p:spPr>
        <p:txBody>
          <a:bodyPr>
            <a:normAutofit/>
          </a:bodyPr>
          <a:lstStyle/>
          <a:p>
            <a:pPr algn="l"/>
            <a:r>
              <a:rPr lang="en-US" sz="3600" dirty="0"/>
              <a:t>We are a statewide resource</a:t>
            </a:r>
          </a:p>
        </p:txBody>
      </p:sp>
      <p:sp>
        <p:nvSpPr>
          <p:cNvPr id="3" name="Content Placeholder 2"/>
          <p:cNvSpPr>
            <a:spLocks noGrp="1"/>
          </p:cNvSpPr>
          <p:nvPr>
            <p:ph idx="1"/>
          </p:nvPr>
        </p:nvSpPr>
        <p:spPr>
          <a:xfrm>
            <a:off x="121920" y="1597460"/>
            <a:ext cx="7886700" cy="4351338"/>
          </a:xfrm>
        </p:spPr>
        <p:txBody>
          <a:bodyPr>
            <a:normAutofit fontScale="92500"/>
          </a:bodyPr>
          <a:lstStyle/>
          <a:p>
            <a:r>
              <a:rPr lang="en-US" sz="3600" dirty="0"/>
              <a:t>Data Practices Office</a:t>
            </a:r>
          </a:p>
          <a:p>
            <a:pPr lvl="1">
              <a:buClr>
                <a:srgbClr val="0054A6"/>
              </a:buClr>
            </a:pPr>
            <a:r>
              <a:rPr lang="en-US" sz="2800" dirty="0"/>
              <a:t>Informal advice/technical assistance</a:t>
            </a:r>
          </a:p>
          <a:p>
            <a:pPr lvl="1">
              <a:buClr>
                <a:srgbClr val="0054A6"/>
              </a:buClr>
            </a:pPr>
            <a:r>
              <a:rPr lang="en-US" sz="2800" dirty="0"/>
              <a:t>Commissioner of Administration advisory opinions</a:t>
            </a:r>
          </a:p>
          <a:p>
            <a:pPr lvl="1">
              <a:buClr>
                <a:srgbClr val="0054A6"/>
              </a:buClr>
            </a:pPr>
            <a:r>
              <a:rPr lang="en-US" sz="2800" dirty="0"/>
              <a:t>Website and info pages: </a:t>
            </a:r>
            <a:br>
              <a:rPr lang="en-US" sz="2800" dirty="0"/>
            </a:br>
            <a:r>
              <a:rPr lang="en-US" sz="2800" dirty="0">
                <a:hlinkClick r:id="rId3"/>
              </a:rPr>
              <a:t>https://mn.gov/admin/data-practices/</a:t>
            </a:r>
            <a:r>
              <a:rPr lang="en-US" sz="2800" dirty="0"/>
              <a:t> </a:t>
            </a:r>
          </a:p>
          <a:p>
            <a:pPr lvl="1">
              <a:buClr>
                <a:srgbClr val="0054A6"/>
              </a:buClr>
            </a:pPr>
            <a:r>
              <a:rPr lang="en-US" sz="2800" dirty="0"/>
              <a:t>Listserv and newsletters</a:t>
            </a:r>
          </a:p>
          <a:p>
            <a:pPr lvl="1">
              <a:buClr>
                <a:srgbClr val="0054A6"/>
              </a:buClr>
            </a:pPr>
            <a:r>
              <a:rPr lang="en-US" sz="2800" dirty="0"/>
              <a:t>Legislative assistance</a:t>
            </a:r>
          </a:p>
          <a:p>
            <a:pPr lvl="1">
              <a:buClr>
                <a:srgbClr val="0054A6"/>
              </a:buClr>
            </a:pPr>
            <a:r>
              <a:rPr lang="en-US" sz="2800" dirty="0"/>
              <a:t>Training</a:t>
            </a:r>
          </a:p>
        </p:txBody>
      </p:sp>
      <p:pic>
        <p:nvPicPr>
          <p:cNvPr id="4" name="Picture 3" descr="screenshot of Data Practices Office's website homepage &#10;"/>
          <p:cNvPicPr>
            <a:picLocks noChangeAspect="1"/>
          </p:cNvPicPr>
          <p:nvPr/>
        </p:nvPicPr>
        <p:blipFill>
          <a:blip r:embed="rId4"/>
          <a:stretch>
            <a:fillRect/>
          </a:stretch>
        </p:blipFill>
        <p:spPr>
          <a:xfrm>
            <a:off x="5035296" y="4282758"/>
            <a:ext cx="3986784" cy="2498825"/>
          </a:xfrm>
          <a:prstGeom prst="rect">
            <a:avLst/>
          </a:prstGeom>
        </p:spPr>
      </p:pic>
    </p:spTree>
    <p:extLst>
      <p:ext uri="{BB962C8B-B14F-4D97-AF65-F5344CB8AC3E}">
        <p14:creationId xmlns:p14="http://schemas.microsoft.com/office/powerpoint/2010/main" val="53832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2316-2626-7741-6ED0-9C543B52405C}"/>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CFF6B1E7-2E07-3C51-C181-1FC7F190046F}"/>
              </a:ext>
            </a:extLst>
          </p:cNvPr>
          <p:cNvSpPr>
            <a:spLocks noGrp="1" noChangeArrowheads="1"/>
          </p:cNvSpPr>
          <p:nvPr>
            <p:ph type="title"/>
          </p:nvPr>
        </p:nvSpPr>
        <p:spPr>
          <a:xfrm>
            <a:off x="-1" y="0"/>
            <a:ext cx="7886701" cy="1193800"/>
          </a:xfrm>
        </p:spPr>
        <p:txBody>
          <a:bodyPr>
            <a:normAutofit/>
          </a:bodyPr>
          <a:lstStyle/>
          <a:p>
            <a:pPr algn="l"/>
            <a:r>
              <a:rPr lang="en-US" altLang="en-US" sz="3600" dirty="0"/>
              <a:t>Data practices contacts</a:t>
            </a:r>
          </a:p>
        </p:txBody>
      </p:sp>
      <p:sp>
        <p:nvSpPr>
          <p:cNvPr id="198659" name="Rectangle 3">
            <a:extLst>
              <a:ext uri="{FF2B5EF4-FFF2-40B4-BE49-F238E27FC236}">
                <a16:creationId xmlns:a16="http://schemas.microsoft.com/office/drawing/2014/main" id="{41726CA9-512C-5A12-FC35-EC2DDBAD000F}"/>
              </a:ext>
            </a:extLst>
          </p:cNvPr>
          <p:cNvSpPr>
            <a:spLocks noGrp="1" noChangeArrowheads="1"/>
          </p:cNvSpPr>
          <p:nvPr>
            <p:ph type="body" idx="1"/>
          </p:nvPr>
        </p:nvSpPr>
        <p:spPr/>
        <p:txBody>
          <a:bodyPr/>
          <a:lstStyle/>
          <a:p>
            <a:r>
              <a:rPr lang="en-US" altLang="en-US" sz="2800" dirty="0"/>
              <a:t>Responsible authority (RA)</a:t>
            </a:r>
          </a:p>
          <a:p>
            <a:pPr lvl="1"/>
            <a:r>
              <a:rPr lang="en-US" altLang="en-US" sz="2400" dirty="0"/>
              <a:t>[Name of RA]</a:t>
            </a:r>
          </a:p>
          <a:p>
            <a:r>
              <a:rPr lang="en-US" altLang="en-US" sz="2800" dirty="0"/>
              <a:t>Data practices compliance official (DPCO)</a:t>
            </a:r>
          </a:p>
          <a:p>
            <a:pPr lvl="1"/>
            <a:r>
              <a:rPr lang="en-US" altLang="en-US" sz="2400" dirty="0"/>
              <a:t>[Name of RA] </a:t>
            </a:r>
          </a:p>
          <a:p>
            <a:r>
              <a:rPr lang="en-US" altLang="en-US" sz="2400" dirty="0"/>
              <a:t>Designees</a:t>
            </a:r>
          </a:p>
          <a:p>
            <a:pPr lvl="1"/>
            <a:r>
              <a:rPr lang="en-US" altLang="en-US" sz="2100" dirty="0"/>
              <a:t>[Name, if any]</a:t>
            </a:r>
          </a:p>
          <a:p>
            <a:r>
              <a:rPr lang="en-US" altLang="en-US" sz="2400" dirty="0"/>
              <a:t>Your own manager or supervisor</a:t>
            </a:r>
            <a:endParaRPr lang="en-US" altLang="en-US" dirty="0"/>
          </a:p>
        </p:txBody>
      </p:sp>
    </p:spTree>
    <p:extLst>
      <p:ext uri="{BB962C8B-B14F-4D97-AF65-F5344CB8AC3E}">
        <p14:creationId xmlns:p14="http://schemas.microsoft.com/office/powerpoint/2010/main" val="248831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4FC61-52C9-5511-CFF3-108DCB460E3B}"/>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CAC4066F-251C-D0B5-61E2-B1FEF936C561}"/>
              </a:ext>
            </a:extLst>
          </p:cNvPr>
          <p:cNvSpPr>
            <a:spLocks noGrp="1" noChangeArrowheads="1"/>
          </p:cNvSpPr>
          <p:nvPr>
            <p:ph type="title"/>
          </p:nvPr>
        </p:nvSpPr>
        <p:spPr>
          <a:xfrm>
            <a:off x="-1" y="0"/>
            <a:ext cx="7886701" cy="1193800"/>
          </a:xfrm>
        </p:spPr>
        <p:txBody>
          <a:bodyPr>
            <a:normAutofit/>
          </a:bodyPr>
          <a:lstStyle/>
          <a:p>
            <a:pPr algn="l"/>
            <a:r>
              <a:rPr lang="en-US" sz="3600" dirty="0"/>
              <a:t>Training for all employees </a:t>
            </a:r>
            <a:br>
              <a:rPr lang="en-US" sz="3600" dirty="0"/>
            </a:br>
            <a:r>
              <a:rPr lang="en-US" sz="3200" dirty="0"/>
              <a:t>Sample 3</a:t>
            </a:r>
            <a:endParaRPr lang="en-US" altLang="en-US" sz="3600" dirty="0"/>
          </a:p>
        </p:txBody>
      </p:sp>
      <p:sp>
        <p:nvSpPr>
          <p:cNvPr id="198659" name="Rectangle 3">
            <a:extLst>
              <a:ext uri="{FF2B5EF4-FFF2-40B4-BE49-F238E27FC236}">
                <a16:creationId xmlns:a16="http://schemas.microsoft.com/office/drawing/2014/main" id="{4BE06944-AD70-6B56-1872-CECCF46CFF15}"/>
              </a:ext>
            </a:extLst>
          </p:cNvPr>
          <p:cNvSpPr>
            <a:spLocks noGrp="1" noChangeArrowheads="1"/>
          </p:cNvSpPr>
          <p:nvPr>
            <p:ph type="body" idx="1"/>
          </p:nvPr>
        </p:nvSpPr>
        <p:spPr/>
        <p:txBody>
          <a:bodyPr>
            <a:normAutofit/>
          </a:bodyPr>
          <a:lstStyle/>
          <a:p>
            <a:r>
              <a:rPr lang="en-US" sz="2800" dirty="0"/>
              <a:t>All employees at [entity] must follow the Minnesota Government Data Practices Act</a:t>
            </a:r>
          </a:p>
          <a:p>
            <a:r>
              <a:rPr lang="en-US" sz="2800" dirty="0"/>
              <a:t>The law requires us to follow specific requirements to provide access to and protect government information.</a:t>
            </a:r>
          </a:p>
          <a:p>
            <a:r>
              <a:rPr lang="en-US" sz="2800" dirty="0"/>
              <a:t>If [entity] does not comply with the requirements, we can be sued and responsible employees can be disciplined. </a:t>
            </a:r>
          </a:p>
          <a:p>
            <a:pPr marL="0" indent="0">
              <a:buNone/>
            </a:pPr>
            <a:endParaRPr lang="en-US" sz="2800" dirty="0"/>
          </a:p>
          <a:p>
            <a:pPr marL="0" indent="0">
              <a:buNone/>
            </a:pPr>
            <a:endParaRPr lang="en-US" sz="2800" dirty="0"/>
          </a:p>
          <a:p>
            <a:endParaRPr lang="en-US" altLang="en-US" sz="2800" dirty="0"/>
          </a:p>
        </p:txBody>
      </p:sp>
    </p:spTree>
    <p:extLst>
      <p:ext uri="{BB962C8B-B14F-4D97-AF65-F5344CB8AC3E}">
        <p14:creationId xmlns:p14="http://schemas.microsoft.com/office/powerpoint/2010/main" val="191285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6E3C-5D85-0358-6616-F1725BE26214}"/>
            </a:ext>
          </a:extLst>
        </p:cNvPr>
        <p:cNvGrpSpPr/>
        <p:nvPr/>
      </p:nvGrpSpPr>
      <p:grpSpPr>
        <a:xfrm>
          <a:off x="0" y="0"/>
          <a:ext cx="0" cy="0"/>
          <a:chOff x="0" y="0"/>
          <a:chExt cx="0" cy="0"/>
        </a:xfrm>
      </p:grpSpPr>
      <p:sp>
        <p:nvSpPr>
          <p:cNvPr id="198658" name="Rectangle 2">
            <a:extLst>
              <a:ext uri="{FF2B5EF4-FFF2-40B4-BE49-F238E27FC236}">
                <a16:creationId xmlns:a16="http://schemas.microsoft.com/office/drawing/2014/main" id="{E44D107A-074A-8122-6AB8-72C2B7B98064}"/>
              </a:ext>
            </a:extLst>
          </p:cNvPr>
          <p:cNvSpPr>
            <a:spLocks noGrp="1" noChangeArrowheads="1"/>
          </p:cNvSpPr>
          <p:nvPr>
            <p:ph type="title"/>
          </p:nvPr>
        </p:nvSpPr>
        <p:spPr>
          <a:xfrm>
            <a:off x="-1" y="0"/>
            <a:ext cx="7886701" cy="1193800"/>
          </a:xfrm>
        </p:spPr>
        <p:txBody>
          <a:bodyPr>
            <a:normAutofit/>
          </a:bodyPr>
          <a:lstStyle/>
          <a:p>
            <a:pPr algn="l"/>
            <a:r>
              <a:rPr lang="en-US" altLang="en-US" sz="3600" dirty="0"/>
              <a:t>[Entity] roles and contacts</a:t>
            </a:r>
          </a:p>
        </p:txBody>
      </p:sp>
      <p:sp>
        <p:nvSpPr>
          <p:cNvPr id="198659" name="Rectangle 3">
            <a:extLst>
              <a:ext uri="{FF2B5EF4-FFF2-40B4-BE49-F238E27FC236}">
                <a16:creationId xmlns:a16="http://schemas.microsoft.com/office/drawing/2014/main" id="{14BFA1F6-D8A0-A541-79D9-6E135C95B797}"/>
              </a:ext>
            </a:extLst>
          </p:cNvPr>
          <p:cNvSpPr>
            <a:spLocks noGrp="1" noChangeArrowheads="1"/>
          </p:cNvSpPr>
          <p:nvPr>
            <p:ph type="body" idx="1"/>
          </p:nvPr>
        </p:nvSpPr>
        <p:spPr>
          <a:xfrm>
            <a:off x="628650" y="1825625"/>
            <a:ext cx="7886700" cy="4610344"/>
          </a:xfrm>
        </p:spPr>
        <p:txBody>
          <a:bodyPr>
            <a:normAutofit fontScale="92500" lnSpcReduction="10000"/>
          </a:bodyPr>
          <a:lstStyle/>
          <a:p>
            <a:r>
              <a:rPr lang="en-US" altLang="en-US" sz="2800" dirty="0"/>
              <a:t>Responsible authority (RA)</a:t>
            </a:r>
          </a:p>
          <a:p>
            <a:pPr lvl="1"/>
            <a:r>
              <a:rPr lang="en-US" altLang="en-US" sz="2400" dirty="0"/>
              <a:t>[Name of RA]</a:t>
            </a:r>
          </a:p>
          <a:p>
            <a:r>
              <a:rPr lang="en-US" altLang="en-US" sz="2800" dirty="0"/>
              <a:t>Data practices compliance official (DPCO)</a:t>
            </a:r>
          </a:p>
          <a:p>
            <a:pPr lvl="1"/>
            <a:r>
              <a:rPr lang="en-US" altLang="en-US" sz="2400" dirty="0"/>
              <a:t>[Name of RA] </a:t>
            </a:r>
          </a:p>
          <a:p>
            <a:r>
              <a:rPr lang="en-US" altLang="en-US" sz="2800" dirty="0"/>
              <a:t>Designees</a:t>
            </a:r>
          </a:p>
          <a:p>
            <a:pPr lvl="1"/>
            <a:r>
              <a:rPr lang="en-US" altLang="en-US" sz="2400" dirty="0"/>
              <a:t>[Name, if any]</a:t>
            </a:r>
          </a:p>
          <a:p>
            <a:r>
              <a:rPr lang="en-US" altLang="en-US" sz="2800" dirty="0"/>
              <a:t>Legal</a:t>
            </a:r>
          </a:p>
          <a:p>
            <a:pPr lvl="1"/>
            <a:r>
              <a:rPr lang="en-US" altLang="en-US" sz="2400" dirty="0"/>
              <a:t>[Name]</a:t>
            </a:r>
          </a:p>
          <a:p>
            <a:r>
              <a:rPr lang="en-US" altLang="en-US" sz="2800" dirty="0"/>
              <a:t>Your own manager or supervisor</a:t>
            </a:r>
            <a:endParaRPr lang="en-US" altLang="en-US" sz="2000" dirty="0"/>
          </a:p>
        </p:txBody>
      </p:sp>
    </p:spTree>
    <p:extLst>
      <p:ext uri="{BB962C8B-B14F-4D97-AF65-F5344CB8AC3E}">
        <p14:creationId xmlns:p14="http://schemas.microsoft.com/office/powerpoint/2010/main" val="294579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73BFF1-A7EE-A2D1-5F21-4ABA24D11DC0}"/>
              </a:ext>
            </a:extLst>
          </p:cNvPr>
          <p:cNvSpPr>
            <a:spLocks noGrp="1"/>
          </p:cNvSpPr>
          <p:nvPr>
            <p:ph type="ctrTitle"/>
          </p:nvPr>
        </p:nvSpPr>
        <p:spPr/>
        <p:txBody>
          <a:bodyPr/>
          <a:lstStyle/>
          <a:p>
            <a:r>
              <a:rPr lang="en-US" dirty="0"/>
              <a:t>Training for a DPCO or designee</a:t>
            </a:r>
          </a:p>
        </p:txBody>
      </p:sp>
      <p:sp>
        <p:nvSpPr>
          <p:cNvPr id="6" name="Text Placeholder 5">
            <a:extLst>
              <a:ext uri="{FF2B5EF4-FFF2-40B4-BE49-F238E27FC236}">
                <a16:creationId xmlns:a16="http://schemas.microsoft.com/office/drawing/2014/main" id="{72F91A2F-875D-3812-E7D9-54F592C0ED40}"/>
              </a:ext>
            </a:extLst>
          </p:cNvPr>
          <p:cNvSpPr>
            <a:spLocks noGrp="1"/>
          </p:cNvSpPr>
          <p:nvPr>
            <p:ph type="body" sz="quarter" idx="14"/>
          </p:nvPr>
        </p:nvSpPr>
        <p:spPr/>
        <p:txBody>
          <a:bodyPr/>
          <a:lstStyle/>
          <a:p>
            <a:endParaRPr lang="en-US"/>
          </a:p>
        </p:txBody>
      </p:sp>
      <p:sp>
        <p:nvSpPr>
          <p:cNvPr id="5" name="Picture Placeholder 4">
            <a:extLst>
              <a:ext uri="{FF2B5EF4-FFF2-40B4-BE49-F238E27FC236}">
                <a16:creationId xmlns:a16="http://schemas.microsoft.com/office/drawing/2014/main" id="{C6092638-B94E-6BBB-BC31-FCCD33ABDCBB}"/>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58841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B84D1-6D50-69BD-BEC7-B16ABBAF822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4175018-1D2C-B9A2-C0AC-89D9A0AC12B9}"/>
              </a:ext>
            </a:extLst>
          </p:cNvPr>
          <p:cNvSpPr>
            <a:spLocks noGrp="1"/>
          </p:cNvSpPr>
          <p:nvPr>
            <p:ph type="title"/>
          </p:nvPr>
        </p:nvSpPr>
        <p:spPr bwMode="ltGray">
          <a:xfrm>
            <a:off x="0" y="-1"/>
            <a:ext cx="9144000" cy="1247775"/>
          </a:xfrm>
        </p:spPr>
        <p:txBody>
          <a:bodyPr>
            <a:normAutofit/>
          </a:bodyPr>
          <a:lstStyle/>
          <a:p>
            <a:pPr algn="l"/>
            <a:r>
              <a:rPr lang="en-US" sz="3600" dirty="0"/>
              <a:t>Components and considerations</a:t>
            </a:r>
            <a:endParaRPr lang="en-US" sz="3200" dirty="0"/>
          </a:p>
        </p:txBody>
      </p:sp>
      <p:sp>
        <p:nvSpPr>
          <p:cNvPr id="3" name="Content Placeholder 2">
            <a:extLst>
              <a:ext uri="{FF2B5EF4-FFF2-40B4-BE49-F238E27FC236}">
                <a16:creationId xmlns:a16="http://schemas.microsoft.com/office/drawing/2014/main" id="{997EE6F0-5AAE-5D73-66CC-F34D1C8B9630}"/>
              </a:ext>
            </a:extLst>
          </p:cNvPr>
          <p:cNvSpPr>
            <a:spLocks noGrp="1"/>
          </p:cNvSpPr>
          <p:nvPr>
            <p:ph idx="1"/>
          </p:nvPr>
        </p:nvSpPr>
        <p:spPr>
          <a:xfrm>
            <a:off x="425450" y="1587500"/>
            <a:ext cx="8293100" cy="5079999"/>
          </a:xfrm>
        </p:spPr>
        <p:txBody>
          <a:bodyPr>
            <a:normAutofit fontScale="85000" lnSpcReduction="20000"/>
          </a:bodyPr>
          <a:lstStyle/>
          <a:p>
            <a:pPr marL="571500" indent="-457200" defTabSz="914400">
              <a:spcBef>
                <a:spcPct val="20000"/>
              </a:spcBef>
              <a:spcAft>
                <a:spcPts val="0"/>
              </a:spcAft>
              <a:buClr>
                <a:srgbClr val="0054A6"/>
              </a:buClr>
            </a:pPr>
            <a:r>
              <a:rPr lang="en-US" sz="3500" dirty="0"/>
              <a:t>Everything for employees above</a:t>
            </a:r>
          </a:p>
          <a:p>
            <a:pPr marL="571500" indent="-457200" defTabSz="914400">
              <a:spcBef>
                <a:spcPct val="20000"/>
              </a:spcBef>
              <a:spcAft>
                <a:spcPts val="0"/>
              </a:spcAft>
              <a:buClr>
                <a:srgbClr val="0054A6"/>
              </a:buClr>
            </a:pPr>
            <a:r>
              <a:rPr lang="en-US" sz="3500" dirty="0"/>
              <a:t>More comprehensive data practices overview (30-60 minutes)</a:t>
            </a:r>
          </a:p>
          <a:p>
            <a:pPr marL="571500" indent="-457200" defTabSz="914400">
              <a:spcBef>
                <a:spcPct val="20000"/>
              </a:spcBef>
              <a:spcAft>
                <a:spcPts val="0"/>
              </a:spcAft>
              <a:buClr>
                <a:srgbClr val="0054A6"/>
              </a:buClr>
            </a:pPr>
            <a:r>
              <a:rPr lang="en-US" sz="3500" dirty="0"/>
              <a:t>Review of entity access policies</a:t>
            </a:r>
          </a:p>
          <a:p>
            <a:pPr marL="571500" indent="-457200" defTabSz="914400">
              <a:spcBef>
                <a:spcPct val="20000"/>
              </a:spcBef>
              <a:spcAft>
                <a:spcPts val="0"/>
              </a:spcAft>
              <a:buClr>
                <a:srgbClr val="0054A6"/>
              </a:buClr>
            </a:pPr>
            <a:r>
              <a:rPr lang="en-US" sz="3500" dirty="0"/>
              <a:t>Review roles</a:t>
            </a:r>
          </a:p>
          <a:p>
            <a:pPr marL="914400" lvl="1" indent="-457200" defTabSz="914400">
              <a:spcBef>
                <a:spcPct val="20000"/>
              </a:spcBef>
              <a:spcAft>
                <a:spcPts val="0"/>
              </a:spcAft>
              <a:buClr>
                <a:srgbClr val="0054A6"/>
              </a:buClr>
            </a:pPr>
            <a:r>
              <a:rPr lang="en-US" sz="3200" dirty="0"/>
              <a:t>DPCO, </a:t>
            </a:r>
            <a:r>
              <a:rPr lang="en-US" sz="3200" dirty="0">
                <a:hlinkClick r:id="rId3"/>
              </a:rPr>
              <a:t>13.05, subd. 13</a:t>
            </a:r>
            <a:endParaRPr lang="en-US" sz="3200" dirty="0"/>
          </a:p>
          <a:p>
            <a:pPr marL="914400" lvl="1" indent="-457200" defTabSz="914400">
              <a:spcBef>
                <a:spcPct val="20000"/>
              </a:spcBef>
              <a:spcAft>
                <a:spcPts val="0"/>
              </a:spcAft>
              <a:buClr>
                <a:srgbClr val="0054A6"/>
              </a:buClr>
            </a:pPr>
            <a:r>
              <a:rPr lang="en-US" sz="3200" dirty="0"/>
              <a:t>Designees, </a:t>
            </a:r>
            <a:r>
              <a:rPr lang="en-US" sz="3200" dirty="0">
                <a:hlinkClick r:id="rId4"/>
              </a:rPr>
              <a:t>13.02, subd. 6</a:t>
            </a:r>
            <a:endParaRPr lang="en-US" sz="3200" dirty="0"/>
          </a:p>
          <a:p>
            <a:pPr marL="571500" indent="-457200" defTabSz="914400">
              <a:spcBef>
                <a:spcPct val="20000"/>
              </a:spcBef>
              <a:spcAft>
                <a:spcPts val="0"/>
              </a:spcAft>
              <a:buClr>
                <a:srgbClr val="0054A6"/>
              </a:buClr>
            </a:pPr>
            <a:r>
              <a:rPr lang="en-US" sz="3500" dirty="0"/>
              <a:t>Review internal procedures to ensure prompt and appropriate responses</a:t>
            </a:r>
          </a:p>
          <a:p>
            <a:pPr marL="571500" indent="-457200" defTabSz="914400">
              <a:spcBef>
                <a:spcPct val="20000"/>
              </a:spcBef>
              <a:spcAft>
                <a:spcPts val="0"/>
              </a:spcAft>
              <a:buClr>
                <a:srgbClr val="0054A6"/>
              </a:buClr>
            </a:pPr>
            <a:r>
              <a:rPr lang="en-US" sz="3500" dirty="0"/>
              <a:t>Review procedures for protecting not public data</a:t>
            </a:r>
          </a:p>
        </p:txBody>
      </p:sp>
    </p:spTree>
    <p:extLst>
      <p:ext uri="{BB962C8B-B14F-4D97-AF65-F5344CB8AC3E}">
        <p14:creationId xmlns:p14="http://schemas.microsoft.com/office/powerpoint/2010/main" val="182635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828F-67C5-F314-C950-21FF762F6FE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384D681-BB43-3E51-9157-AC3D8B219037}"/>
              </a:ext>
            </a:extLst>
          </p:cNvPr>
          <p:cNvSpPr>
            <a:spLocks noGrp="1"/>
          </p:cNvSpPr>
          <p:nvPr>
            <p:ph type="title"/>
          </p:nvPr>
        </p:nvSpPr>
        <p:spPr bwMode="ltGray">
          <a:xfrm>
            <a:off x="0" y="-1"/>
            <a:ext cx="9144000" cy="1247775"/>
          </a:xfrm>
        </p:spPr>
        <p:txBody>
          <a:bodyPr>
            <a:normAutofit/>
          </a:bodyPr>
          <a:lstStyle/>
          <a:p>
            <a:pPr algn="l"/>
            <a:r>
              <a:rPr lang="en-US" sz="3600" dirty="0"/>
              <a:t>Components and considerations, cont.</a:t>
            </a:r>
            <a:endParaRPr lang="en-US" sz="3200" dirty="0"/>
          </a:p>
        </p:txBody>
      </p:sp>
      <p:sp>
        <p:nvSpPr>
          <p:cNvPr id="3" name="Content Placeholder 2">
            <a:extLst>
              <a:ext uri="{FF2B5EF4-FFF2-40B4-BE49-F238E27FC236}">
                <a16:creationId xmlns:a16="http://schemas.microsoft.com/office/drawing/2014/main" id="{201D2510-86F2-28E5-4C15-3C4D3DB0DB3F}"/>
              </a:ext>
            </a:extLst>
          </p:cNvPr>
          <p:cNvSpPr>
            <a:spLocks noGrp="1"/>
          </p:cNvSpPr>
          <p:nvPr>
            <p:ph idx="1"/>
          </p:nvPr>
        </p:nvSpPr>
        <p:spPr>
          <a:xfrm>
            <a:off x="647700" y="1755775"/>
            <a:ext cx="7848600" cy="4708526"/>
          </a:xfrm>
        </p:spPr>
        <p:txBody>
          <a:bodyPr>
            <a:normAutofit fontScale="85000" lnSpcReduction="10000"/>
          </a:bodyPr>
          <a:lstStyle/>
          <a:p>
            <a:pPr marL="571500" indent="-457200" defTabSz="914400">
              <a:spcBef>
                <a:spcPct val="20000"/>
              </a:spcBef>
              <a:spcAft>
                <a:spcPts val="0"/>
              </a:spcAft>
              <a:buClr>
                <a:srgbClr val="0054A6"/>
              </a:buClr>
            </a:pPr>
            <a:r>
              <a:rPr lang="en-US" sz="3500" dirty="0"/>
              <a:t>Training on internal procedures to process requests</a:t>
            </a:r>
          </a:p>
          <a:p>
            <a:pPr marL="914400" lvl="1" indent="-457200" defTabSz="914400">
              <a:spcBef>
                <a:spcPct val="20000"/>
              </a:spcBef>
              <a:spcAft>
                <a:spcPts val="0"/>
              </a:spcAft>
              <a:buClr>
                <a:srgbClr val="0054A6"/>
              </a:buClr>
            </a:pPr>
            <a:r>
              <a:rPr lang="en-US" sz="3200" dirty="0"/>
              <a:t>Tracking requests</a:t>
            </a:r>
          </a:p>
          <a:p>
            <a:pPr marL="914400" lvl="1" indent="-457200" defTabSz="914400">
              <a:spcBef>
                <a:spcPct val="20000"/>
              </a:spcBef>
              <a:spcAft>
                <a:spcPts val="0"/>
              </a:spcAft>
              <a:buClr>
                <a:srgbClr val="0054A6"/>
              </a:buClr>
            </a:pPr>
            <a:r>
              <a:rPr lang="en-US" sz="3200" dirty="0"/>
              <a:t>Tracking copy costs</a:t>
            </a:r>
          </a:p>
          <a:p>
            <a:pPr marL="914400" lvl="1" indent="-457200" defTabSz="914400">
              <a:spcBef>
                <a:spcPct val="20000"/>
              </a:spcBef>
              <a:spcAft>
                <a:spcPts val="0"/>
              </a:spcAft>
              <a:buClr>
                <a:srgbClr val="0054A6"/>
              </a:buClr>
            </a:pPr>
            <a:r>
              <a:rPr lang="en-US" sz="3200" dirty="0"/>
              <a:t>Where to go with legal questions</a:t>
            </a:r>
          </a:p>
          <a:p>
            <a:pPr marL="914400" lvl="1" indent="-457200" defTabSz="914400">
              <a:spcBef>
                <a:spcPct val="20000"/>
              </a:spcBef>
              <a:spcAft>
                <a:spcPts val="0"/>
              </a:spcAft>
              <a:buClr>
                <a:srgbClr val="0054A6"/>
              </a:buClr>
            </a:pPr>
            <a:r>
              <a:rPr lang="en-US" sz="3200" dirty="0"/>
              <a:t>Who will respond (program area, designee, RA?)</a:t>
            </a:r>
            <a:endParaRPr lang="en-US" sz="3500" dirty="0"/>
          </a:p>
          <a:p>
            <a:pPr marL="571500" indent="-457200" defTabSz="914400">
              <a:spcBef>
                <a:spcPct val="20000"/>
              </a:spcBef>
              <a:spcAft>
                <a:spcPts val="0"/>
              </a:spcAft>
              <a:buClr>
                <a:srgbClr val="0054A6"/>
              </a:buClr>
            </a:pPr>
            <a:r>
              <a:rPr lang="en-US" sz="3500" dirty="0"/>
              <a:t>Data breaches</a:t>
            </a:r>
          </a:p>
          <a:p>
            <a:pPr marL="571500" indent="-457200" defTabSz="914400">
              <a:spcBef>
                <a:spcPct val="20000"/>
              </a:spcBef>
              <a:spcAft>
                <a:spcPts val="0"/>
              </a:spcAft>
              <a:buClr>
                <a:srgbClr val="0054A6"/>
              </a:buClr>
            </a:pPr>
            <a:r>
              <a:rPr lang="en-US" sz="3500" dirty="0"/>
              <a:t>Consequences/remedies for noncompliance</a:t>
            </a:r>
          </a:p>
          <a:p>
            <a:pPr marL="571500" indent="-457200" defTabSz="914400">
              <a:spcBef>
                <a:spcPct val="20000"/>
              </a:spcBef>
              <a:spcAft>
                <a:spcPts val="0"/>
              </a:spcAft>
              <a:buClr>
                <a:srgbClr val="0054A6"/>
              </a:buClr>
            </a:pPr>
            <a:r>
              <a:rPr lang="en-US" sz="3500" dirty="0"/>
              <a:t>Official records/records management considerations</a:t>
            </a:r>
          </a:p>
        </p:txBody>
      </p:sp>
    </p:spTree>
    <p:extLst>
      <p:ext uri="{BB962C8B-B14F-4D97-AF65-F5344CB8AC3E}">
        <p14:creationId xmlns:p14="http://schemas.microsoft.com/office/powerpoint/2010/main" val="236339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E816-7EA8-D720-8BA6-5BD15D3680FD}"/>
              </a:ext>
            </a:extLst>
          </p:cNvPr>
          <p:cNvSpPr>
            <a:spLocks noGrp="1"/>
          </p:cNvSpPr>
          <p:nvPr>
            <p:ph type="title"/>
          </p:nvPr>
        </p:nvSpPr>
        <p:spPr>
          <a:xfrm>
            <a:off x="-1" y="70338"/>
            <a:ext cx="8042031" cy="1055077"/>
          </a:xfrm>
        </p:spPr>
        <p:txBody>
          <a:bodyPr>
            <a:normAutofit/>
          </a:bodyPr>
          <a:lstStyle/>
          <a:p>
            <a:pPr algn="l"/>
            <a:r>
              <a:rPr lang="en-US" sz="3200" dirty="0"/>
              <a:t>Training for a DPCO or designee</a:t>
            </a:r>
            <a:br>
              <a:rPr lang="en-US" sz="3200" dirty="0"/>
            </a:br>
            <a:r>
              <a:rPr lang="en-US" sz="3200" dirty="0"/>
              <a:t>Sample training</a:t>
            </a:r>
          </a:p>
        </p:txBody>
      </p:sp>
      <p:sp>
        <p:nvSpPr>
          <p:cNvPr id="3" name="Content Placeholder 2">
            <a:extLst>
              <a:ext uri="{FF2B5EF4-FFF2-40B4-BE49-F238E27FC236}">
                <a16:creationId xmlns:a16="http://schemas.microsoft.com/office/drawing/2014/main" id="{C7E7BC8E-DC2D-05C1-1EE4-7C71BD265C19}"/>
              </a:ext>
            </a:extLst>
          </p:cNvPr>
          <p:cNvSpPr>
            <a:spLocks noGrp="1"/>
          </p:cNvSpPr>
          <p:nvPr>
            <p:ph idx="1"/>
          </p:nvPr>
        </p:nvSpPr>
        <p:spPr/>
        <p:txBody>
          <a:bodyPr>
            <a:normAutofit/>
          </a:bodyPr>
          <a:lstStyle/>
          <a:p>
            <a:r>
              <a:rPr lang="en-US" sz="2800" dirty="0"/>
              <a:t>Play </a:t>
            </a:r>
            <a:r>
              <a:rPr lang="en-US" sz="2800" dirty="0">
                <a:hlinkClick r:id="rId2"/>
              </a:rPr>
              <a:t>Data Practices Basics Webinar</a:t>
            </a:r>
            <a:endParaRPr lang="en-US" sz="2800" dirty="0"/>
          </a:p>
          <a:p>
            <a:r>
              <a:rPr lang="en-US" sz="2800" dirty="0"/>
              <a:t>Follow up with slides documenting your internal procedures (examples following)</a:t>
            </a:r>
          </a:p>
        </p:txBody>
      </p:sp>
    </p:spTree>
    <p:extLst>
      <p:ext uri="{BB962C8B-B14F-4D97-AF65-F5344CB8AC3E}">
        <p14:creationId xmlns:p14="http://schemas.microsoft.com/office/powerpoint/2010/main" val="64257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BB4B-AD4A-14B4-DCD4-6196FC1D2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DD2F2-3743-1A68-9C8F-EAAF45861534}"/>
              </a:ext>
            </a:extLst>
          </p:cNvPr>
          <p:cNvSpPr>
            <a:spLocks noGrp="1"/>
          </p:cNvSpPr>
          <p:nvPr>
            <p:ph type="title"/>
          </p:nvPr>
        </p:nvSpPr>
        <p:spPr>
          <a:xfrm>
            <a:off x="-1" y="70338"/>
            <a:ext cx="8042031" cy="1055077"/>
          </a:xfrm>
        </p:spPr>
        <p:txBody>
          <a:bodyPr>
            <a:normAutofit/>
          </a:bodyPr>
          <a:lstStyle/>
          <a:p>
            <a:pPr algn="l"/>
            <a:r>
              <a:rPr lang="en-US" sz="3600" dirty="0"/>
              <a:t>Data requests</a:t>
            </a:r>
            <a:endParaRPr lang="en-US" sz="2800" dirty="0"/>
          </a:p>
        </p:txBody>
      </p:sp>
      <p:sp>
        <p:nvSpPr>
          <p:cNvPr id="3" name="Content Placeholder 2">
            <a:extLst>
              <a:ext uri="{FF2B5EF4-FFF2-40B4-BE49-F238E27FC236}">
                <a16:creationId xmlns:a16="http://schemas.microsoft.com/office/drawing/2014/main" id="{B7746102-AEA6-E2DB-3C72-405CB148C2A4}"/>
              </a:ext>
            </a:extLst>
          </p:cNvPr>
          <p:cNvSpPr>
            <a:spLocks noGrp="1"/>
          </p:cNvSpPr>
          <p:nvPr>
            <p:ph idx="1"/>
          </p:nvPr>
        </p:nvSpPr>
        <p:spPr/>
        <p:txBody>
          <a:bodyPr>
            <a:normAutofit/>
          </a:bodyPr>
          <a:lstStyle/>
          <a:p>
            <a:r>
              <a:rPr lang="en-US" sz="2800" dirty="0"/>
              <a:t>Entity access policies are [insert link/location]</a:t>
            </a:r>
          </a:p>
          <a:p>
            <a:r>
              <a:rPr lang="en-US" sz="2800" dirty="0"/>
              <a:t>Requests must be submitted to [identify designees]</a:t>
            </a:r>
          </a:p>
          <a:p>
            <a:r>
              <a:rPr lang="en-US" sz="2800" dirty="0"/>
              <a:t>[Alternate] Insert link and guidance on using portals or software/vendors to receive data requests</a:t>
            </a:r>
          </a:p>
          <a:p>
            <a:r>
              <a:rPr lang="en-US" sz="2800" dirty="0"/>
              <a:t>Requesters can be directed to [DPCO] to resolve issues. </a:t>
            </a:r>
          </a:p>
          <a:p>
            <a:endParaRPr lang="en-US" sz="2800" dirty="0"/>
          </a:p>
          <a:p>
            <a:endParaRPr lang="en-US" sz="2800" dirty="0"/>
          </a:p>
        </p:txBody>
      </p:sp>
    </p:spTree>
    <p:extLst>
      <p:ext uri="{BB962C8B-B14F-4D97-AF65-F5344CB8AC3E}">
        <p14:creationId xmlns:p14="http://schemas.microsoft.com/office/powerpoint/2010/main" val="142698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D170-B6C2-85E8-1778-46FF812E7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14C08-435B-2886-0506-2170E358D106}"/>
              </a:ext>
            </a:extLst>
          </p:cNvPr>
          <p:cNvSpPr>
            <a:spLocks noGrp="1"/>
          </p:cNvSpPr>
          <p:nvPr>
            <p:ph type="title"/>
          </p:nvPr>
        </p:nvSpPr>
        <p:spPr>
          <a:xfrm>
            <a:off x="-1" y="70338"/>
            <a:ext cx="8042031" cy="1055077"/>
          </a:xfrm>
        </p:spPr>
        <p:txBody>
          <a:bodyPr>
            <a:normAutofit/>
          </a:bodyPr>
          <a:lstStyle/>
          <a:p>
            <a:pPr algn="l"/>
            <a:r>
              <a:rPr lang="en-US" sz="3600" dirty="0"/>
              <a:t>Data request responses</a:t>
            </a:r>
            <a:endParaRPr lang="en-US" sz="2800" dirty="0"/>
          </a:p>
        </p:txBody>
      </p:sp>
      <p:sp>
        <p:nvSpPr>
          <p:cNvPr id="3" name="Content Placeholder 2">
            <a:extLst>
              <a:ext uri="{FF2B5EF4-FFF2-40B4-BE49-F238E27FC236}">
                <a16:creationId xmlns:a16="http://schemas.microsoft.com/office/drawing/2014/main" id="{5CF5C3E1-C8FE-4DD8-9996-A318121F9668}"/>
              </a:ext>
            </a:extLst>
          </p:cNvPr>
          <p:cNvSpPr>
            <a:spLocks noGrp="1"/>
          </p:cNvSpPr>
          <p:nvPr>
            <p:ph idx="1"/>
          </p:nvPr>
        </p:nvSpPr>
        <p:spPr/>
        <p:txBody>
          <a:bodyPr>
            <a:normAutofit/>
          </a:bodyPr>
          <a:lstStyle/>
          <a:p>
            <a:r>
              <a:rPr lang="en-US" sz="2800" dirty="0"/>
              <a:t>When a designee receives a request they should…</a:t>
            </a:r>
          </a:p>
          <a:p>
            <a:r>
              <a:rPr lang="en-US" sz="2800" dirty="0"/>
              <a:t>Request/response tracking [insert entity expectation on tracking requests based on how requests are received – could be a spreadsheet, through the portal, etc.]</a:t>
            </a:r>
          </a:p>
          <a:p>
            <a:r>
              <a:rPr lang="en-US" sz="2800" dirty="0"/>
              <a:t>We charge copy costs [under these circumstances]</a:t>
            </a:r>
          </a:p>
          <a:p>
            <a:pPr lvl="1"/>
            <a:r>
              <a:rPr lang="en-US" sz="2500" dirty="0"/>
              <a:t>Possibly provide guidance on calculating costs/tracking time.</a:t>
            </a:r>
          </a:p>
          <a:p>
            <a:endParaRPr lang="en-US" sz="2800" dirty="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274236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64CA2-C92C-5CE0-04F4-BE0B85928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7F1BA-AFFD-D760-F825-14D09323E976}"/>
              </a:ext>
            </a:extLst>
          </p:cNvPr>
          <p:cNvSpPr>
            <a:spLocks noGrp="1"/>
          </p:cNvSpPr>
          <p:nvPr>
            <p:ph type="title"/>
          </p:nvPr>
        </p:nvSpPr>
        <p:spPr>
          <a:xfrm>
            <a:off x="-1" y="70338"/>
            <a:ext cx="8042031" cy="1055077"/>
          </a:xfrm>
        </p:spPr>
        <p:txBody>
          <a:bodyPr>
            <a:normAutofit/>
          </a:bodyPr>
          <a:lstStyle/>
          <a:p>
            <a:pPr algn="l"/>
            <a:r>
              <a:rPr lang="en-US" sz="3600" dirty="0"/>
              <a:t>Records management</a:t>
            </a:r>
            <a:endParaRPr lang="en-US" sz="2800" dirty="0"/>
          </a:p>
        </p:txBody>
      </p:sp>
      <p:sp>
        <p:nvSpPr>
          <p:cNvPr id="3" name="Content Placeholder 2">
            <a:extLst>
              <a:ext uri="{FF2B5EF4-FFF2-40B4-BE49-F238E27FC236}">
                <a16:creationId xmlns:a16="http://schemas.microsoft.com/office/drawing/2014/main" id="{10E7C239-6DEF-172E-4C93-5CC1F71A4957}"/>
              </a:ext>
            </a:extLst>
          </p:cNvPr>
          <p:cNvSpPr>
            <a:spLocks noGrp="1"/>
          </p:cNvSpPr>
          <p:nvPr>
            <p:ph idx="1"/>
          </p:nvPr>
        </p:nvSpPr>
        <p:spPr/>
        <p:txBody>
          <a:bodyPr>
            <a:normAutofit/>
          </a:bodyPr>
          <a:lstStyle/>
          <a:p>
            <a:r>
              <a:rPr lang="en-US" sz="2800" dirty="0"/>
              <a:t>Designees are in charge of maintaining official records related to data requests.</a:t>
            </a:r>
          </a:p>
          <a:p>
            <a:r>
              <a:rPr lang="en-US" sz="2800" dirty="0"/>
              <a:t>Our records retention schedule says that we need to keep responses [X amount of time]</a:t>
            </a:r>
          </a:p>
          <a:p>
            <a:r>
              <a:rPr lang="en-US" sz="2800" dirty="0"/>
              <a:t>[Y is responsible for data destruction and filling out the record of destruction]</a:t>
            </a:r>
          </a:p>
          <a:p>
            <a:endParaRPr lang="en-US" sz="2800" dirty="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340310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Today’s agenda</a:t>
            </a:r>
            <a:br>
              <a:rPr lang="en-US" sz="3600" dirty="0"/>
            </a:br>
            <a:r>
              <a:rPr lang="en-US" sz="2800" dirty="0"/>
              <a:t>11:00 a.m. -11:45 a.m.</a:t>
            </a:r>
            <a:endParaRPr lang="en-US" sz="3600" dirty="0"/>
          </a:p>
        </p:txBody>
      </p:sp>
      <p:sp>
        <p:nvSpPr>
          <p:cNvPr id="3" name="Content Placeholder 2"/>
          <p:cNvSpPr>
            <a:spLocks noGrp="1"/>
          </p:cNvSpPr>
          <p:nvPr>
            <p:ph idx="1"/>
          </p:nvPr>
        </p:nvSpPr>
        <p:spPr>
          <a:xfrm>
            <a:off x="408481" y="1572718"/>
            <a:ext cx="8380955" cy="5014694"/>
          </a:xfrm>
        </p:spPr>
        <p:txBody>
          <a:bodyPr anchor="t">
            <a:normAutofit/>
          </a:bodyPr>
          <a:lstStyle/>
          <a:p>
            <a:pPr defTabSz="914400">
              <a:spcBef>
                <a:spcPct val="20000"/>
              </a:spcBef>
              <a:spcAft>
                <a:spcPts val="0"/>
              </a:spcAft>
              <a:buClr>
                <a:srgbClr val="0054A6"/>
              </a:buClr>
            </a:pPr>
            <a:r>
              <a:rPr lang="en-US" sz="3600" dirty="0"/>
              <a:t>Goals of training </a:t>
            </a:r>
          </a:p>
          <a:p>
            <a:pPr defTabSz="914400">
              <a:spcBef>
                <a:spcPct val="20000"/>
              </a:spcBef>
              <a:spcAft>
                <a:spcPts val="0"/>
              </a:spcAft>
              <a:buClr>
                <a:srgbClr val="0054A6"/>
              </a:buClr>
            </a:pPr>
            <a:r>
              <a:rPr lang="en-US" sz="3600" dirty="0"/>
              <a:t>Legal requirements for training</a:t>
            </a:r>
          </a:p>
          <a:p>
            <a:pPr defTabSz="914400">
              <a:spcBef>
                <a:spcPct val="20000"/>
              </a:spcBef>
              <a:spcAft>
                <a:spcPts val="0"/>
              </a:spcAft>
              <a:buClr>
                <a:srgbClr val="0054A6"/>
              </a:buClr>
            </a:pPr>
            <a:r>
              <a:rPr lang="en-US" sz="3600" dirty="0"/>
              <a:t> Developing training</a:t>
            </a:r>
          </a:p>
          <a:p>
            <a:pPr defTabSz="914400">
              <a:spcBef>
                <a:spcPct val="20000"/>
              </a:spcBef>
              <a:spcAft>
                <a:spcPts val="0"/>
              </a:spcAft>
              <a:buClr>
                <a:srgbClr val="0054A6"/>
              </a:buClr>
            </a:pPr>
            <a:r>
              <a:rPr lang="en-US" sz="3600" dirty="0"/>
              <a:t> Sample training plans</a:t>
            </a:r>
          </a:p>
          <a:p>
            <a:pPr defTabSz="914400">
              <a:spcBef>
                <a:spcPct val="20000"/>
              </a:spcBef>
              <a:spcAft>
                <a:spcPts val="0"/>
              </a:spcAft>
              <a:buClr>
                <a:srgbClr val="0054A6"/>
              </a:buClr>
            </a:pPr>
            <a:r>
              <a:rPr lang="en-US" sz="3600" dirty="0"/>
              <a:t> Resources for developing training </a:t>
            </a:r>
          </a:p>
          <a:p>
            <a:pPr defTabSz="914400">
              <a:spcBef>
                <a:spcPct val="20000"/>
              </a:spcBef>
              <a:spcAft>
                <a:spcPts val="0"/>
              </a:spcAft>
              <a:buClr>
                <a:srgbClr val="0054A6"/>
              </a:buClr>
            </a:pPr>
            <a:r>
              <a:rPr lang="en-US" sz="3600" dirty="0"/>
              <a:t> Q&amp;A</a:t>
            </a:r>
          </a:p>
        </p:txBody>
      </p:sp>
    </p:spTree>
    <p:extLst>
      <p:ext uri="{BB962C8B-B14F-4D97-AF65-F5344CB8AC3E}">
        <p14:creationId xmlns:p14="http://schemas.microsoft.com/office/powerpoint/2010/main" val="3638859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D7F-E4C0-B508-40DF-83A2B0C2D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CFD56-4C41-29D2-89C7-5651E92C767A}"/>
              </a:ext>
            </a:extLst>
          </p:cNvPr>
          <p:cNvSpPr>
            <a:spLocks noGrp="1"/>
          </p:cNvSpPr>
          <p:nvPr>
            <p:ph type="title"/>
          </p:nvPr>
        </p:nvSpPr>
        <p:spPr>
          <a:xfrm>
            <a:off x="-1" y="70338"/>
            <a:ext cx="8042031" cy="1055077"/>
          </a:xfrm>
        </p:spPr>
        <p:txBody>
          <a:bodyPr>
            <a:normAutofit/>
          </a:bodyPr>
          <a:lstStyle/>
          <a:p>
            <a:pPr algn="l"/>
            <a:r>
              <a:rPr lang="en-US" sz="3600" dirty="0"/>
              <a:t>Where to go with questions</a:t>
            </a:r>
            <a:endParaRPr lang="en-US" sz="2800" dirty="0"/>
          </a:p>
        </p:txBody>
      </p:sp>
      <p:sp>
        <p:nvSpPr>
          <p:cNvPr id="3" name="Content Placeholder 2">
            <a:extLst>
              <a:ext uri="{FF2B5EF4-FFF2-40B4-BE49-F238E27FC236}">
                <a16:creationId xmlns:a16="http://schemas.microsoft.com/office/drawing/2014/main" id="{690172D4-7F2A-B506-01C0-B6CA6E8EBBFA}"/>
              </a:ext>
            </a:extLst>
          </p:cNvPr>
          <p:cNvSpPr>
            <a:spLocks noGrp="1"/>
          </p:cNvSpPr>
          <p:nvPr>
            <p:ph idx="1"/>
          </p:nvPr>
        </p:nvSpPr>
        <p:spPr/>
        <p:txBody>
          <a:bodyPr>
            <a:normAutofit/>
          </a:bodyPr>
          <a:lstStyle/>
          <a:p>
            <a:r>
              <a:rPr lang="en-US" sz="2800" dirty="0"/>
              <a:t>If you have legal questions contact [name]</a:t>
            </a:r>
          </a:p>
          <a:p>
            <a:r>
              <a:rPr lang="en-US" sz="2800" dirty="0"/>
              <a:t>If you have process questions go to [RA, DPCO, other designees?]</a:t>
            </a:r>
          </a:p>
          <a:p>
            <a:r>
              <a:rPr lang="en-US" sz="2800" dirty="0"/>
              <a:t>If you are having trouble with employees providing data go to [HR contact]</a:t>
            </a:r>
          </a:p>
          <a:p>
            <a:endParaRPr lang="en-US" sz="2800" dirty="0"/>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310818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04695-110C-969C-99C4-C02C024B4E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E34474-46BB-32EF-686C-826E8DFF006B}"/>
              </a:ext>
            </a:extLst>
          </p:cNvPr>
          <p:cNvSpPr>
            <a:spLocks noGrp="1"/>
          </p:cNvSpPr>
          <p:nvPr>
            <p:ph type="ctrTitle"/>
          </p:nvPr>
        </p:nvSpPr>
        <p:spPr/>
        <p:txBody>
          <a:bodyPr/>
          <a:lstStyle/>
          <a:p>
            <a:r>
              <a:rPr lang="en-US" dirty="0"/>
              <a:t>Training for a responsible authority</a:t>
            </a:r>
          </a:p>
        </p:txBody>
      </p:sp>
      <p:sp>
        <p:nvSpPr>
          <p:cNvPr id="6" name="Text Placeholder 5">
            <a:extLst>
              <a:ext uri="{FF2B5EF4-FFF2-40B4-BE49-F238E27FC236}">
                <a16:creationId xmlns:a16="http://schemas.microsoft.com/office/drawing/2014/main" id="{B6FEFEDE-F489-ACBB-9C9D-D95BB6CB7712}"/>
              </a:ext>
            </a:extLst>
          </p:cNvPr>
          <p:cNvSpPr>
            <a:spLocks noGrp="1"/>
          </p:cNvSpPr>
          <p:nvPr>
            <p:ph type="body" sz="quarter" idx="14"/>
          </p:nvPr>
        </p:nvSpPr>
        <p:spPr/>
        <p:txBody>
          <a:bodyPr/>
          <a:lstStyle/>
          <a:p>
            <a:endParaRPr lang="en-US"/>
          </a:p>
        </p:txBody>
      </p:sp>
      <p:sp>
        <p:nvSpPr>
          <p:cNvPr id="5" name="Picture Placeholder 4">
            <a:extLst>
              <a:ext uri="{FF2B5EF4-FFF2-40B4-BE49-F238E27FC236}">
                <a16:creationId xmlns:a16="http://schemas.microsoft.com/office/drawing/2014/main" id="{3DD6F344-5ACF-0935-8A7D-038262A3A92E}"/>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20570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1FA4-F553-9DEA-B370-6E3C099DBC6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CF7A8E8-E82B-D4C6-1E67-5E5F4D0E69EB}"/>
              </a:ext>
            </a:extLst>
          </p:cNvPr>
          <p:cNvSpPr>
            <a:spLocks noGrp="1"/>
          </p:cNvSpPr>
          <p:nvPr>
            <p:ph type="title"/>
          </p:nvPr>
        </p:nvSpPr>
        <p:spPr bwMode="ltGray">
          <a:xfrm>
            <a:off x="0" y="-1"/>
            <a:ext cx="9144000" cy="1247775"/>
          </a:xfrm>
        </p:spPr>
        <p:txBody>
          <a:bodyPr>
            <a:normAutofit/>
          </a:bodyPr>
          <a:lstStyle/>
          <a:p>
            <a:pPr algn="l"/>
            <a:r>
              <a:rPr lang="en-US" sz="3200" dirty="0"/>
              <a:t>Training for the responsible authority </a:t>
            </a:r>
            <a:endParaRPr lang="en-US" sz="2800" dirty="0"/>
          </a:p>
        </p:txBody>
      </p:sp>
      <p:sp>
        <p:nvSpPr>
          <p:cNvPr id="3" name="Content Placeholder 2">
            <a:extLst>
              <a:ext uri="{FF2B5EF4-FFF2-40B4-BE49-F238E27FC236}">
                <a16:creationId xmlns:a16="http://schemas.microsoft.com/office/drawing/2014/main" id="{2E3EDF69-040B-D094-DD4D-D27A1891257D}"/>
              </a:ext>
            </a:extLst>
          </p:cNvPr>
          <p:cNvSpPr>
            <a:spLocks noGrp="1"/>
          </p:cNvSpPr>
          <p:nvPr>
            <p:ph idx="1"/>
          </p:nvPr>
        </p:nvSpPr>
        <p:spPr>
          <a:xfrm>
            <a:off x="647700" y="1755775"/>
            <a:ext cx="7848600" cy="4708526"/>
          </a:xfrm>
        </p:spPr>
        <p:txBody>
          <a:bodyPr>
            <a:normAutofit/>
          </a:bodyPr>
          <a:lstStyle/>
          <a:p>
            <a:pPr marL="571500" indent="-457200" defTabSz="914400">
              <a:spcBef>
                <a:spcPct val="20000"/>
              </a:spcBef>
              <a:spcAft>
                <a:spcPts val="0"/>
              </a:spcAft>
              <a:buClr>
                <a:srgbClr val="0054A6"/>
              </a:buClr>
            </a:pPr>
            <a:r>
              <a:rPr lang="en-US" sz="3000" dirty="0"/>
              <a:t>Will vary by entity size and structure</a:t>
            </a:r>
          </a:p>
          <a:p>
            <a:pPr marL="571500" indent="-457200" defTabSz="914400">
              <a:spcBef>
                <a:spcPct val="20000"/>
              </a:spcBef>
              <a:spcAft>
                <a:spcPts val="0"/>
              </a:spcAft>
              <a:buClr>
                <a:srgbClr val="0054A6"/>
              </a:buClr>
            </a:pPr>
            <a:r>
              <a:rPr lang="en-US" sz="3000" dirty="0"/>
              <a:t>RAs that have the practical responsibility for implementing the law (City Clerks, executive directors of State boards and councils, etc.) should have training similar to DPCOs/designees</a:t>
            </a:r>
          </a:p>
          <a:p>
            <a:pPr marL="571500" indent="-457200" defTabSz="914400">
              <a:spcBef>
                <a:spcPct val="20000"/>
              </a:spcBef>
              <a:spcAft>
                <a:spcPts val="0"/>
              </a:spcAft>
              <a:buClr>
                <a:srgbClr val="0054A6"/>
              </a:buClr>
            </a:pPr>
            <a:r>
              <a:rPr lang="en-US" sz="3000" dirty="0"/>
              <a:t>RAs that have more of a supervisory role where most tasks are delegated (State agency commissioners), consider the following.</a:t>
            </a:r>
          </a:p>
        </p:txBody>
      </p:sp>
    </p:spTree>
    <p:extLst>
      <p:ext uri="{BB962C8B-B14F-4D97-AF65-F5344CB8AC3E}">
        <p14:creationId xmlns:p14="http://schemas.microsoft.com/office/powerpoint/2010/main" val="366561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303D-C436-BD1E-8F5E-30AE155E2C5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3D85494-2A33-F274-9F8A-3D3DD88E0E7D}"/>
              </a:ext>
            </a:extLst>
          </p:cNvPr>
          <p:cNvSpPr>
            <a:spLocks noGrp="1"/>
          </p:cNvSpPr>
          <p:nvPr>
            <p:ph type="title"/>
          </p:nvPr>
        </p:nvSpPr>
        <p:spPr bwMode="ltGray">
          <a:xfrm>
            <a:off x="0" y="-1"/>
            <a:ext cx="9144000" cy="1247775"/>
          </a:xfrm>
        </p:spPr>
        <p:txBody>
          <a:bodyPr>
            <a:normAutofit/>
          </a:bodyPr>
          <a:lstStyle/>
          <a:p>
            <a:pPr algn="l"/>
            <a:r>
              <a:rPr lang="en-US" sz="3200" dirty="0"/>
              <a:t>Training for the responsible authority </a:t>
            </a:r>
            <a:br>
              <a:rPr lang="en-US" sz="3200" dirty="0"/>
            </a:br>
            <a:r>
              <a:rPr lang="en-US" sz="3200" dirty="0"/>
              <a:t>Sample training</a:t>
            </a:r>
            <a:endParaRPr lang="en-US" sz="2800" dirty="0"/>
          </a:p>
        </p:txBody>
      </p:sp>
      <p:sp>
        <p:nvSpPr>
          <p:cNvPr id="3" name="Content Placeholder 2">
            <a:extLst>
              <a:ext uri="{FF2B5EF4-FFF2-40B4-BE49-F238E27FC236}">
                <a16:creationId xmlns:a16="http://schemas.microsoft.com/office/drawing/2014/main" id="{D5D71EC4-5F6B-E015-9AD4-8ADFFFFF91A2}"/>
              </a:ext>
            </a:extLst>
          </p:cNvPr>
          <p:cNvSpPr>
            <a:spLocks noGrp="1"/>
          </p:cNvSpPr>
          <p:nvPr>
            <p:ph idx="1"/>
          </p:nvPr>
        </p:nvSpPr>
        <p:spPr>
          <a:xfrm>
            <a:off x="647700" y="1755775"/>
            <a:ext cx="7848600" cy="4708526"/>
          </a:xfrm>
        </p:spPr>
        <p:txBody>
          <a:bodyPr>
            <a:normAutofit/>
          </a:bodyPr>
          <a:lstStyle/>
          <a:p>
            <a:pPr marL="571500" indent="-457200" defTabSz="914400">
              <a:spcBef>
                <a:spcPct val="20000"/>
              </a:spcBef>
              <a:spcAft>
                <a:spcPts val="0"/>
              </a:spcAft>
              <a:buClr>
                <a:srgbClr val="0054A6"/>
              </a:buClr>
            </a:pPr>
            <a:r>
              <a:rPr lang="en-US" sz="2800" dirty="0"/>
              <a:t>Prepare a packet with links to:</a:t>
            </a:r>
          </a:p>
          <a:p>
            <a:pPr marL="914400" lvl="1" indent="-457200" defTabSz="914400">
              <a:spcBef>
                <a:spcPct val="20000"/>
              </a:spcBef>
              <a:spcAft>
                <a:spcPts val="0"/>
              </a:spcAft>
              <a:buClr>
                <a:srgbClr val="0054A6"/>
              </a:buClr>
            </a:pPr>
            <a:r>
              <a:rPr lang="en-US" sz="2600" dirty="0"/>
              <a:t>Access policies</a:t>
            </a:r>
          </a:p>
          <a:p>
            <a:pPr marL="914400" lvl="1" indent="-457200" defTabSz="914400">
              <a:spcBef>
                <a:spcPct val="20000"/>
              </a:spcBef>
              <a:spcAft>
                <a:spcPts val="0"/>
              </a:spcAft>
              <a:buClr>
                <a:srgbClr val="0054A6"/>
              </a:buClr>
            </a:pPr>
            <a:r>
              <a:rPr lang="en-US" sz="2600" dirty="0">
                <a:hlinkClick r:id="rId3"/>
              </a:rPr>
              <a:t>Data Practices Act: What All Responsible Authorities Need to Know</a:t>
            </a:r>
            <a:endParaRPr lang="en-US" sz="2600" dirty="0">
              <a:hlinkClick r:id="rId4"/>
            </a:endParaRPr>
          </a:p>
          <a:p>
            <a:pPr marL="914400" lvl="1" indent="-457200" defTabSz="914400">
              <a:spcBef>
                <a:spcPct val="20000"/>
              </a:spcBef>
              <a:spcAft>
                <a:spcPts val="0"/>
              </a:spcAft>
              <a:buClr>
                <a:srgbClr val="0054A6"/>
              </a:buClr>
            </a:pPr>
            <a:r>
              <a:rPr lang="en-US" sz="2600" dirty="0">
                <a:hlinkClick r:id="rId5"/>
              </a:rPr>
              <a:t>Introduction to Data Practices for State Commissioners</a:t>
            </a:r>
            <a:r>
              <a:rPr lang="en-US" sz="2600" dirty="0"/>
              <a:t> [if applicable]</a:t>
            </a:r>
          </a:p>
        </p:txBody>
      </p:sp>
    </p:spTree>
    <p:extLst>
      <p:ext uri="{BB962C8B-B14F-4D97-AF65-F5344CB8AC3E}">
        <p14:creationId xmlns:p14="http://schemas.microsoft.com/office/powerpoint/2010/main" val="387985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1C8C9-3AE5-E4B2-292B-F4E14102918E}"/>
              </a:ext>
            </a:extLst>
          </p:cNvPr>
          <p:cNvSpPr>
            <a:spLocks noGrp="1"/>
          </p:cNvSpPr>
          <p:nvPr>
            <p:ph type="ctrTitle"/>
          </p:nvPr>
        </p:nvSpPr>
        <p:spPr/>
        <p:txBody>
          <a:bodyPr/>
          <a:lstStyle/>
          <a:p>
            <a:r>
              <a:rPr lang="en-US" dirty="0"/>
              <a:t>Additional resources and ideas</a:t>
            </a:r>
          </a:p>
        </p:txBody>
      </p:sp>
      <p:sp>
        <p:nvSpPr>
          <p:cNvPr id="6" name="Text Placeholder 5">
            <a:extLst>
              <a:ext uri="{FF2B5EF4-FFF2-40B4-BE49-F238E27FC236}">
                <a16:creationId xmlns:a16="http://schemas.microsoft.com/office/drawing/2014/main" id="{F9E9D4B8-446F-3667-5F6D-A1FB351CB4AB}"/>
              </a:ext>
            </a:extLst>
          </p:cNvPr>
          <p:cNvSpPr>
            <a:spLocks noGrp="1"/>
          </p:cNvSpPr>
          <p:nvPr>
            <p:ph type="body" sz="quarter" idx="14"/>
          </p:nvPr>
        </p:nvSpPr>
        <p:spPr/>
        <p:txBody>
          <a:bodyPr/>
          <a:lstStyle/>
          <a:p>
            <a:endParaRPr lang="en-US"/>
          </a:p>
        </p:txBody>
      </p:sp>
      <p:sp>
        <p:nvSpPr>
          <p:cNvPr id="5" name="Picture Placeholder 4">
            <a:extLst>
              <a:ext uri="{FF2B5EF4-FFF2-40B4-BE49-F238E27FC236}">
                <a16:creationId xmlns:a16="http://schemas.microsoft.com/office/drawing/2014/main" id="{31428437-01E0-2D73-8871-963F5647605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189633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6005-DADF-8F89-BF7A-E3333970F3D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EDA741-62E8-21F9-6A58-514D22A24A86}"/>
              </a:ext>
            </a:extLst>
          </p:cNvPr>
          <p:cNvSpPr>
            <a:spLocks noGrp="1"/>
          </p:cNvSpPr>
          <p:nvPr>
            <p:ph type="title"/>
          </p:nvPr>
        </p:nvSpPr>
        <p:spPr bwMode="ltGray">
          <a:xfrm>
            <a:off x="0" y="-1"/>
            <a:ext cx="9144000" cy="1247775"/>
          </a:xfrm>
        </p:spPr>
        <p:txBody>
          <a:bodyPr>
            <a:normAutofit/>
          </a:bodyPr>
          <a:lstStyle/>
          <a:p>
            <a:pPr algn="l"/>
            <a:r>
              <a:rPr lang="en-US" sz="3600" dirty="0"/>
              <a:t>Additional ideas for training/discussion</a:t>
            </a:r>
          </a:p>
        </p:txBody>
      </p:sp>
      <p:sp>
        <p:nvSpPr>
          <p:cNvPr id="3" name="Content Placeholder 2">
            <a:extLst>
              <a:ext uri="{FF2B5EF4-FFF2-40B4-BE49-F238E27FC236}">
                <a16:creationId xmlns:a16="http://schemas.microsoft.com/office/drawing/2014/main" id="{F4574427-6191-1EA0-DE08-14457717F462}"/>
              </a:ext>
            </a:extLst>
          </p:cNvPr>
          <p:cNvSpPr>
            <a:spLocks noGrp="1"/>
          </p:cNvSpPr>
          <p:nvPr>
            <p:ph idx="1"/>
          </p:nvPr>
        </p:nvSpPr>
        <p:spPr>
          <a:xfrm>
            <a:off x="647700" y="1755775"/>
            <a:ext cx="7848600" cy="4708526"/>
          </a:xfrm>
        </p:spPr>
        <p:txBody>
          <a:bodyPr>
            <a:normAutofit lnSpcReduction="10000"/>
          </a:bodyPr>
          <a:lstStyle/>
          <a:p>
            <a:pPr marL="571500" indent="-457200" defTabSz="914400">
              <a:spcBef>
                <a:spcPct val="20000"/>
              </a:spcBef>
              <a:spcAft>
                <a:spcPts val="0"/>
              </a:spcAft>
              <a:buClr>
                <a:srgbClr val="0054A6"/>
              </a:buClr>
            </a:pPr>
            <a:r>
              <a:rPr lang="en-US" sz="2800" dirty="0"/>
              <a:t>Practical walk-through – pick a recent data request and go through response</a:t>
            </a:r>
          </a:p>
          <a:p>
            <a:pPr marL="571500" indent="-457200" defTabSz="914400">
              <a:spcBef>
                <a:spcPct val="20000"/>
              </a:spcBef>
              <a:spcAft>
                <a:spcPts val="0"/>
              </a:spcAft>
              <a:buClr>
                <a:srgbClr val="0054A6"/>
              </a:buClr>
            </a:pPr>
            <a:r>
              <a:rPr lang="en-US" sz="2800" dirty="0"/>
              <a:t>Identify and discuss three classifications that come up in your work</a:t>
            </a:r>
          </a:p>
          <a:p>
            <a:pPr marL="571500" indent="-457200" defTabSz="914400">
              <a:spcBef>
                <a:spcPct val="20000"/>
              </a:spcBef>
              <a:spcAft>
                <a:spcPts val="0"/>
              </a:spcAft>
              <a:buClr>
                <a:srgbClr val="0054A6"/>
              </a:buClr>
            </a:pPr>
            <a:r>
              <a:rPr lang="en-US" sz="2800" dirty="0"/>
              <a:t>Ask for feedback on your entities data practices processes – what’s working, what can improve</a:t>
            </a:r>
          </a:p>
          <a:p>
            <a:pPr marL="571500" indent="-457200" defTabSz="914400">
              <a:spcBef>
                <a:spcPct val="20000"/>
              </a:spcBef>
              <a:spcAft>
                <a:spcPts val="0"/>
              </a:spcAft>
              <a:buClr>
                <a:srgbClr val="0054A6"/>
              </a:buClr>
            </a:pPr>
            <a:r>
              <a:rPr lang="en-US" sz="2800" dirty="0"/>
              <a:t>Monthly/Quarterly data practices topics discussions</a:t>
            </a:r>
          </a:p>
          <a:p>
            <a:pPr marL="571500" indent="-457200" defTabSz="914400">
              <a:spcBef>
                <a:spcPct val="20000"/>
              </a:spcBef>
              <a:spcAft>
                <a:spcPts val="0"/>
              </a:spcAft>
              <a:buClr>
                <a:srgbClr val="0054A6"/>
              </a:buClr>
            </a:pPr>
            <a:r>
              <a:rPr lang="en-US" sz="2800" dirty="0"/>
              <a:t>Start or participate in a community of practice with other similar entities roles (don’t share not public data!)</a:t>
            </a:r>
          </a:p>
          <a:p>
            <a:pPr marL="571500" indent="-457200" defTabSz="914400">
              <a:spcBef>
                <a:spcPct val="20000"/>
              </a:spcBef>
              <a:spcAft>
                <a:spcPts val="0"/>
              </a:spcAft>
              <a:buClr>
                <a:srgbClr val="0054A6"/>
              </a:buClr>
            </a:pPr>
            <a:endParaRPr lang="en-US" sz="2800" dirty="0"/>
          </a:p>
          <a:p>
            <a:pPr marL="571500" indent="-457200" defTabSz="914400">
              <a:spcBef>
                <a:spcPct val="20000"/>
              </a:spcBef>
              <a:spcAft>
                <a:spcPts val="0"/>
              </a:spcAft>
              <a:buClr>
                <a:srgbClr val="0054A6"/>
              </a:buClr>
            </a:pPr>
            <a:endParaRPr lang="en-US" sz="2400" dirty="0"/>
          </a:p>
        </p:txBody>
      </p:sp>
    </p:spTree>
    <p:extLst>
      <p:ext uri="{BB962C8B-B14F-4D97-AF65-F5344CB8AC3E}">
        <p14:creationId xmlns:p14="http://schemas.microsoft.com/office/powerpoint/2010/main" val="3703795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F3BB-373C-DACF-71E8-0B1D98973E3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6BF4332-4FC4-4977-75B4-758193DF861F}"/>
              </a:ext>
            </a:extLst>
          </p:cNvPr>
          <p:cNvSpPr>
            <a:spLocks noGrp="1"/>
          </p:cNvSpPr>
          <p:nvPr>
            <p:ph type="title"/>
          </p:nvPr>
        </p:nvSpPr>
        <p:spPr bwMode="ltGray">
          <a:xfrm>
            <a:off x="0" y="-1"/>
            <a:ext cx="9144000" cy="1247775"/>
          </a:xfrm>
        </p:spPr>
        <p:txBody>
          <a:bodyPr>
            <a:normAutofit/>
          </a:bodyPr>
          <a:lstStyle/>
          <a:p>
            <a:pPr algn="l"/>
            <a:r>
              <a:rPr lang="en-US" sz="3600" dirty="0"/>
              <a:t>Additional resources</a:t>
            </a:r>
          </a:p>
        </p:txBody>
      </p:sp>
      <p:sp>
        <p:nvSpPr>
          <p:cNvPr id="3" name="Content Placeholder 2">
            <a:extLst>
              <a:ext uri="{FF2B5EF4-FFF2-40B4-BE49-F238E27FC236}">
                <a16:creationId xmlns:a16="http://schemas.microsoft.com/office/drawing/2014/main" id="{AE55CE40-AF9F-9237-D744-DD92166E683A}"/>
              </a:ext>
            </a:extLst>
          </p:cNvPr>
          <p:cNvSpPr>
            <a:spLocks noGrp="1"/>
          </p:cNvSpPr>
          <p:nvPr>
            <p:ph idx="1"/>
          </p:nvPr>
        </p:nvSpPr>
        <p:spPr>
          <a:xfrm>
            <a:off x="647700" y="1755775"/>
            <a:ext cx="7848600" cy="4708526"/>
          </a:xfrm>
        </p:spPr>
        <p:txBody>
          <a:bodyPr>
            <a:normAutofit fontScale="92500" lnSpcReduction="10000"/>
          </a:bodyPr>
          <a:lstStyle/>
          <a:p>
            <a:pPr marL="571500" indent="-457200" defTabSz="914400">
              <a:spcBef>
                <a:spcPct val="20000"/>
              </a:spcBef>
              <a:spcAft>
                <a:spcPts val="0"/>
              </a:spcAft>
              <a:buClr>
                <a:srgbClr val="0054A6"/>
              </a:buClr>
            </a:pPr>
            <a:r>
              <a:rPr lang="en-US" sz="3500" dirty="0">
                <a:hlinkClick r:id="rId3"/>
              </a:rPr>
              <a:t>YouTube channel</a:t>
            </a:r>
            <a:endParaRPr lang="en-US" sz="3500" dirty="0"/>
          </a:p>
          <a:p>
            <a:pPr marL="914400" lvl="1" indent="-457200" defTabSz="914400">
              <a:spcBef>
                <a:spcPct val="20000"/>
              </a:spcBef>
              <a:spcAft>
                <a:spcPts val="0"/>
              </a:spcAft>
              <a:buClr>
                <a:srgbClr val="0054A6"/>
              </a:buClr>
            </a:pPr>
            <a:r>
              <a:rPr lang="en-US" sz="3200" dirty="0"/>
              <a:t>Recorded webinars</a:t>
            </a:r>
          </a:p>
          <a:p>
            <a:pPr marL="914400" lvl="1" indent="-457200" defTabSz="914400">
              <a:spcBef>
                <a:spcPct val="20000"/>
              </a:spcBef>
              <a:spcAft>
                <a:spcPts val="0"/>
              </a:spcAft>
              <a:buClr>
                <a:srgbClr val="0054A6"/>
              </a:buClr>
            </a:pPr>
            <a:r>
              <a:rPr lang="en-US" sz="3200" dirty="0"/>
              <a:t>Narrated PowerPoints</a:t>
            </a:r>
          </a:p>
          <a:p>
            <a:pPr marL="914400" lvl="1" indent="-457200" defTabSz="914400">
              <a:spcBef>
                <a:spcPct val="20000"/>
              </a:spcBef>
              <a:spcAft>
                <a:spcPts val="0"/>
              </a:spcAft>
              <a:buClr>
                <a:srgbClr val="0054A6"/>
              </a:buClr>
            </a:pPr>
            <a:r>
              <a:rPr lang="en-US" sz="3200" dirty="0"/>
              <a:t>Videos</a:t>
            </a:r>
          </a:p>
          <a:p>
            <a:pPr marL="571500" indent="-457200" defTabSz="914400">
              <a:spcBef>
                <a:spcPct val="20000"/>
              </a:spcBef>
              <a:spcAft>
                <a:spcPts val="0"/>
              </a:spcAft>
              <a:buClr>
                <a:srgbClr val="0054A6"/>
              </a:buClr>
            </a:pPr>
            <a:r>
              <a:rPr lang="en-US" sz="3500" dirty="0">
                <a:hlinkClick r:id="rId4"/>
              </a:rPr>
              <a:t>Training materials</a:t>
            </a:r>
            <a:endParaRPr lang="en-US" sz="3500" dirty="0"/>
          </a:p>
          <a:p>
            <a:pPr marL="914400" lvl="1" indent="-457200" defTabSz="914400">
              <a:spcBef>
                <a:spcPct val="20000"/>
              </a:spcBef>
              <a:spcAft>
                <a:spcPts val="0"/>
              </a:spcAft>
              <a:buClr>
                <a:srgbClr val="0054A6"/>
              </a:buClr>
            </a:pPr>
            <a:r>
              <a:rPr lang="en-US" sz="3300" dirty="0">
                <a:hlinkClick r:id="rId5"/>
              </a:rPr>
              <a:t>DP Training Worksheet</a:t>
            </a:r>
            <a:endParaRPr lang="en-US" sz="3200" dirty="0"/>
          </a:p>
          <a:p>
            <a:pPr marL="571500" indent="-457200" defTabSz="914400">
              <a:spcBef>
                <a:spcPct val="20000"/>
              </a:spcBef>
              <a:spcAft>
                <a:spcPts val="0"/>
              </a:spcAft>
              <a:buClr>
                <a:srgbClr val="0054A6"/>
              </a:buClr>
            </a:pPr>
            <a:r>
              <a:rPr lang="en-US" sz="3500" dirty="0">
                <a:hlinkClick r:id="rId6"/>
              </a:rPr>
              <a:t>DPO workshops</a:t>
            </a:r>
            <a:endParaRPr lang="en-US" sz="3500" dirty="0"/>
          </a:p>
          <a:p>
            <a:pPr marL="571500" indent="-457200" defTabSz="914400">
              <a:spcBef>
                <a:spcPct val="20000"/>
              </a:spcBef>
              <a:spcAft>
                <a:spcPts val="0"/>
              </a:spcAft>
              <a:buClr>
                <a:srgbClr val="0054A6"/>
              </a:buClr>
            </a:pPr>
            <a:r>
              <a:rPr lang="en-US" sz="3500" dirty="0">
                <a:hlinkClick r:id="rId7"/>
              </a:rPr>
              <a:t>DPO webinars</a:t>
            </a:r>
            <a:endParaRPr lang="en-US" sz="3500" dirty="0"/>
          </a:p>
          <a:p>
            <a:pPr marL="571500" indent="-457200" defTabSz="914400">
              <a:spcBef>
                <a:spcPct val="20000"/>
              </a:spcBef>
              <a:spcAft>
                <a:spcPts val="0"/>
              </a:spcAft>
              <a:buClr>
                <a:srgbClr val="0054A6"/>
              </a:buClr>
            </a:pPr>
            <a:r>
              <a:rPr lang="en-US" sz="3500" dirty="0">
                <a:hlinkClick r:id="rId8"/>
              </a:rPr>
              <a:t>Partner trainings</a:t>
            </a:r>
            <a:endParaRPr lang="en-US" sz="3500" dirty="0"/>
          </a:p>
        </p:txBody>
      </p:sp>
    </p:spTree>
    <p:extLst>
      <p:ext uri="{BB962C8B-B14F-4D97-AF65-F5344CB8AC3E}">
        <p14:creationId xmlns:p14="http://schemas.microsoft.com/office/powerpoint/2010/main" val="1717426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E9CB-7F9C-72F5-6008-E664B18FB0D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F9FF252-9545-C8E8-C44E-E6EDE7949845}"/>
              </a:ext>
            </a:extLst>
          </p:cNvPr>
          <p:cNvSpPr>
            <a:spLocks noGrp="1"/>
          </p:cNvSpPr>
          <p:nvPr>
            <p:ph type="title"/>
          </p:nvPr>
        </p:nvSpPr>
        <p:spPr bwMode="ltGray">
          <a:xfrm>
            <a:off x="0" y="-1"/>
            <a:ext cx="9144000" cy="1247775"/>
          </a:xfrm>
        </p:spPr>
        <p:txBody>
          <a:bodyPr>
            <a:normAutofit/>
          </a:bodyPr>
          <a:lstStyle/>
          <a:p>
            <a:pPr algn="l"/>
            <a:r>
              <a:rPr lang="en-US" sz="3600" dirty="0"/>
              <a:t>Locating resources on DPO website</a:t>
            </a:r>
          </a:p>
        </p:txBody>
      </p:sp>
      <p:pic>
        <p:nvPicPr>
          <p:cNvPr id="4" name="Content Placeholder 3" descr="Data Practices Office website homepage">
            <a:extLst>
              <a:ext uri="{FF2B5EF4-FFF2-40B4-BE49-F238E27FC236}">
                <a16:creationId xmlns:a16="http://schemas.microsoft.com/office/drawing/2014/main" id="{33F2F6C2-F91D-2F8B-253C-EE0934AC97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486" t="11612" r="1"/>
          <a:stretch>
            <a:fillRect/>
          </a:stretch>
        </p:blipFill>
        <p:spPr>
          <a:xfrm>
            <a:off x="736600" y="1803400"/>
            <a:ext cx="7886700" cy="4112134"/>
          </a:xfrm>
        </p:spPr>
      </p:pic>
      <p:sp>
        <p:nvSpPr>
          <p:cNvPr id="6" name="TextBox 5">
            <a:extLst>
              <a:ext uri="{FF2B5EF4-FFF2-40B4-BE49-F238E27FC236}">
                <a16:creationId xmlns:a16="http://schemas.microsoft.com/office/drawing/2014/main" id="{BEFA3D7C-531E-27FF-1519-214C0FE6C34B}"/>
              </a:ext>
            </a:extLst>
          </p:cNvPr>
          <p:cNvSpPr txBox="1"/>
          <p:nvPr/>
        </p:nvSpPr>
        <p:spPr>
          <a:xfrm>
            <a:off x="1028700" y="65659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BDC6D0D-E5AA-E91D-D51D-08A812A22005}"/>
              </a:ext>
            </a:extLst>
          </p:cNvPr>
          <p:cNvSpPr txBox="1"/>
          <p:nvPr/>
        </p:nvSpPr>
        <p:spPr>
          <a:xfrm>
            <a:off x="2035594" y="6170912"/>
            <a:ext cx="5762206" cy="461665"/>
          </a:xfrm>
          <a:prstGeom prst="rect">
            <a:avLst/>
          </a:prstGeom>
          <a:noFill/>
        </p:spPr>
        <p:txBody>
          <a:bodyPr wrap="square" rtlCol="0">
            <a:spAutoFit/>
          </a:bodyPr>
          <a:lstStyle/>
          <a:p>
            <a:r>
              <a:rPr lang="en-US" sz="2400" dirty="0">
                <a:hlinkClick r:id="rId4"/>
              </a:rPr>
              <a:t>https://mn.gov/admin/data-practices/</a:t>
            </a:r>
            <a:r>
              <a:rPr lang="en-US" sz="2400" dirty="0"/>
              <a:t> </a:t>
            </a:r>
          </a:p>
        </p:txBody>
      </p:sp>
    </p:spTree>
    <p:extLst>
      <p:ext uri="{BB962C8B-B14F-4D97-AF65-F5344CB8AC3E}">
        <p14:creationId xmlns:p14="http://schemas.microsoft.com/office/powerpoint/2010/main" val="783483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EBAD-88B3-44E1-C059-2E47F2CCD52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87FD3FB-D503-6AB7-B384-CD1FA924268D}"/>
              </a:ext>
            </a:extLst>
          </p:cNvPr>
          <p:cNvSpPr>
            <a:spLocks noGrp="1"/>
          </p:cNvSpPr>
          <p:nvPr>
            <p:ph type="title"/>
          </p:nvPr>
        </p:nvSpPr>
        <p:spPr bwMode="ltGray">
          <a:xfrm>
            <a:off x="0" y="-1"/>
            <a:ext cx="9144000" cy="1247775"/>
          </a:xfrm>
        </p:spPr>
        <p:txBody>
          <a:bodyPr>
            <a:normAutofit/>
          </a:bodyPr>
          <a:lstStyle/>
          <a:p>
            <a:pPr algn="l"/>
            <a:r>
              <a:rPr lang="en-US" sz="3600" dirty="0"/>
              <a:t>DPO website resources: training materials</a:t>
            </a:r>
          </a:p>
        </p:txBody>
      </p:sp>
      <p:pic>
        <p:nvPicPr>
          <p:cNvPr id="12" name="Content Placeholder 11" descr="DPO homepage with green arrow over Resources menu item, drop down menu with Training Materials circled in light blue">
            <a:extLst>
              <a:ext uri="{FF2B5EF4-FFF2-40B4-BE49-F238E27FC236}">
                <a16:creationId xmlns:a16="http://schemas.microsoft.com/office/drawing/2014/main" id="{ECDDD314-B796-BFC7-DA72-182C60FE97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483" t="12844"/>
          <a:stretch>
            <a:fillRect/>
          </a:stretch>
        </p:blipFill>
        <p:spPr>
          <a:xfrm>
            <a:off x="619125" y="1944290"/>
            <a:ext cx="7924800" cy="3667919"/>
          </a:xfrm>
        </p:spPr>
      </p:pic>
      <p:sp>
        <p:nvSpPr>
          <p:cNvPr id="15" name="Arrow: Down 14">
            <a:extLst>
              <a:ext uri="{FF2B5EF4-FFF2-40B4-BE49-F238E27FC236}">
                <a16:creationId xmlns:a16="http://schemas.microsoft.com/office/drawing/2014/main" id="{56A8FCF0-9484-4B15-AD91-C1E6BFF204F0}"/>
              </a:ext>
            </a:extLst>
          </p:cNvPr>
          <p:cNvSpPr/>
          <p:nvPr/>
        </p:nvSpPr>
        <p:spPr>
          <a:xfrm>
            <a:off x="3575049" y="2127665"/>
            <a:ext cx="333375" cy="4445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104E2F-7190-2941-9CFD-9E4E3DBAEF2F}"/>
              </a:ext>
            </a:extLst>
          </p:cNvPr>
          <p:cNvSpPr/>
          <p:nvPr/>
        </p:nvSpPr>
        <p:spPr>
          <a:xfrm>
            <a:off x="3370261" y="3227387"/>
            <a:ext cx="920750" cy="358775"/>
          </a:xfrm>
          <a:prstGeom prst="ellipse">
            <a:avLst/>
          </a:prstGeom>
          <a:no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7191BF-160A-C756-6198-39F4272C3697}"/>
              </a:ext>
            </a:extLst>
          </p:cNvPr>
          <p:cNvSpPr txBox="1"/>
          <p:nvPr/>
        </p:nvSpPr>
        <p:spPr>
          <a:xfrm>
            <a:off x="330200" y="5981153"/>
            <a:ext cx="8674100" cy="461665"/>
          </a:xfrm>
          <a:prstGeom prst="rect">
            <a:avLst/>
          </a:prstGeom>
          <a:noFill/>
        </p:spPr>
        <p:txBody>
          <a:bodyPr wrap="square" rtlCol="0">
            <a:spAutoFit/>
          </a:bodyPr>
          <a:lstStyle/>
          <a:p>
            <a:r>
              <a:rPr lang="en-US" sz="2400" dirty="0">
                <a:hlinkClick r:id="rId4"/>
              </a:rPr>
              <a:t>https://mn.gov/admin/data-practices/resources/training-materials/</a:t>
            </a:r>
            <a:r>
              <a:rPr lang="en-US" sz="2400" dirty="0"/>
              <a:t> </a:t>
            </a:r>
          </a:p>
        </p:txBody>
      </p:sp>
    </p:spTree>
    <p:extLst>
      <p:ext uri="{BB962C8B-B14F-4D97-AF65-F5344CB8AC3E}">
        <p14:creationId xmlns:p14="http://schemas.microsoft.com/office/powerpoint/2010/main" val="693930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924C-B6F8-3F23-B137-658CE120893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881B260-2379-9ACC-4D65-B1361C373607}"/>
              </a:ext>
            </a:extLst>
          </p:cNvPr>
          <p:cNvSpPr>
            <a:spLocks noGrp="1"/>
          </p:cNvSpPr>
          <p:nvPr>
            <p:ph type="title"/>
          </p:nvPr>
        </p:nvSpPr>
        <p:spPr bwMode="ltGray">
          <a:xfrm>
            <a:off x="0" y="-1"/>
            <a:ext cx="9144000" cy="1247775"/>
          </a:xfrm>
        </p:spPr>
        <p:txBody>
          <a:bodyPr>
            <a:normAutofit/>
          </a:bodyPr>
          <a:lstStyle/>
          <a:p>
            <a:pPr algn="l"/>
            <a:r>
              <a:rPr lang="en-US" sz="3600" dirty="0"/>
              <a:t>DPO website resources: trainings</a:t>
            </a:r>
          </a:p>
        </p:txBody>
      </p:sp>
      <p:pic>
        <p:nvPicPr>
          <p:cNvPr id="7" name="Content Placeholder 6" descr="DPO website homepage, green arrow over News and Trainings menu heading, drop down menu with light blue circle around Trainings menu item.">
            <a:extLst>
              <a:ext uri="{FF2B5EF4-FFF2-40B4-BE49-F238E27FC236}">
                <a16:creationId xmlns:a16="http://schemas.microsoft.com/office/drawing/2014/main" id="{C5D4E0A7-8EF2-7EA4-E6E7-07CE904B2C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3207"/>
          <a:stretch>
            <a:fillRect/>
          </a:stretch>
        </p:blipFill>
        <p:spPr>
          <a:xfrm>
            <a:off x="805750" y="1993899"/>
            <a:ext cx="7551549" cy="3776663"/>
          </a:xfrm>
          <a:ln w="28575">
            <a:solidFill>
              <a:schemeClr val="tx1"/>
            </a:solidFill>
          </a:ln>
        </p:spPr>
      </p:pic>
      <p:sp>
        <p:nvSpPr>
          <p:cNvPr id="6" name="Arrow: Down 5">
            <a:extLst>
              <a:ext uri="{FF2B5EF4-FFF2-40B4-BE49-F238E27FC236}">
                <a16:creationId xmlns:a16="http://schemas.microsoft.com/office/drawing/2014/main" id="{4EA91B64-824C-9C91-CD98-D3924FB3028F}"/>
              </a:ext>
            </a:extLst>
          </p:cNvPr>
          <p:cNvSpPr/>
          <p:nvPr/>
        </p:nvSpPr>
        <p:spPr>
          <a:xfrm>
            <a:off x="4041774" y="2139650"/>
            <a:ext cx="333375" cy="4445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253F643-8EC5-3D25-D6CF-3F3B083AA04D}"/>
              </a:ext>
            </a:extLst>
          </p:cNvPr>
          <p:cNvSpPr/>
          <p:nvPr/>
        </p:nvSpPr>
        <p:spPr>
          <a:xfrm>
            <a:off x="3867150" y="2794000"/>
            <a:ext cx="669925" cy="228600"/>
          </a:xfrm>
          <a:prstGeom prst="ellipse">
            <a:avLst/>
          </a:prstGeom>
          <a:no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6956743-F108-FF68-64B0-96D4543CACEB}"/>
              </a:ext>
            </a:extLst>
          </p:cNvPr>
          <p:cNvSpPr txBox="1"/>
          <p:nvPr/>
        </p:nvSpPr>
        <p:spPr>
          <a:xfrm>
            <a:off x="805750" y="6108998"/>
            <a:ext cx="7738175" cy="461665"/>
          </a:xfrm>
          <a:prstGeom prst="rect">
            <a:avLst/>
          </a:prstGeom>
          <a:noFill/>
        </p:spPr>
        <p:txBody>
          <a:bodyPr wrap="square" rtlCol="0">
            <a:spAutoFit/>
          </a:bodyPr>
          <a:lstStyle/>
          <a:p>
            <a:pPr algn="ctr"/>
            <a:r>
              <a:rPr lang="en-US" sz="2400" dirty="0">
                <a:hlinkClick r:id="rId4"/>
              </a:rPr>
              <a:t>https://mn.gov/admin/data-practices/training</a:t>
            </a:r>
            <a:r>
              <a:rPr lang="en-US" sz="2400" dirty="0"/>
              <a:t>  </a:t>
            </a:r>
          </a:p>
        </p:txBody>
      </p:sp>
    </p:spTree>
    <p:extLst>
      <p:ext uri="{BB962C8B-B14F-4D97-AF65-F5344CB8AC3E}">
        <p14:creationId xmlns:p14="http://schemas.microsoft.com/office/powerpoint/2010/main" val="10553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8CAEB7-BB8E-4F16-A6BB-78228DFC6E58}"/>
              </a:ext>
            </a:extLst>
          </p:cNvPr>
          <p:cNvSpPr>
            <a:spLocks noGrp="1"/>
          </p:cNvSpPr>
          <p:nvPr>
            <p:ph type="title"/>
          </p:nvPr>
        </p:nvSpPr>
        <p:spPr bwMode="ltGray">
          <a:xfrm>
            <a:off x="0" y="-1"/>
            <a:ext cx="9144000" cy="1247775"/>
          </a:xfrm>
        </p:spPr>
        <p:txBody>
          <a:bodyPr>
            <a:normAutofit/>
          </a:bodyPr>
          <a:lstStyle/>
          <a:p>
            <a:pPr algn="l"/>
            <a:r>
              <a:rPr lang="en-US" sz="3600" dirty="0"/>
              <a:t>Goals of employee data practices training</a:t>
            </a:r>
            <a:endParaRPr lang="en-US" sz="3200" dirty="0"/>
          </a:p>
        </p:txBody>
      </p:sp>
      <p:sp>
        <p:nvSpPr>
          <p:cNvPr id="3" name="Content Placeholder 2"/>
          <p:cNvSpPr>
            <a:spLocks noGrp="1"/>
          </p:cNvSpPr>
          <p:nvPr>
            <p:ph idx="1"/>
          </p:nvPr>
        </p:nvSpPr>
        <p:spPr>
          <a:xfrm>
            <a:off x="647700" y="1755775"/>
            <a:ext cx="7848600" cy="4708526"/>
          </a:xfrm>
        </p:spPr>
        <p:txBody>
          <a:bodyPr>
            <a:normAutofit/>
          </a:bodyPr>
          <a:lstStyle/>
          <a:p>
            <a:pPr marL="342900" indent="-342900" defTabSz="914400">
              <a:spcBef>
                <a:spcPct val="20000"/>
              </a:spcBef>
              <a:spcAft>
                <a:spcPts val="0"/>
              </a:spcAft>
              <a:buClr>
                <a:srgbClr val="0054A6"/>
              </a:buClr>
            </a:pPr>
            <a:r>
              <a:rPr lang="en-US" sz="2800" dirty="0"/>
              <a:t>Facilitate and expedite fulfilling data requests by setting expectations and awareness</a:t>
            </a:r>
          </a:p>
          <a:p>
            <a:pPr marL="342900" indent="-342900" defTabSz="914400">
              <a:spcBef>
                <a:spcPct val="20000"/>
              </a:spcBef>
              <a:spcAft>
                <a:spcPts val="0"/>
              </a:spcAft>
              <a:buClr>
                <a:srgbClr val="0054A6"/>
              </a:buClr>
            </a:pPr>
            <a:r>
              <a:rPr lang="en-US" sz="2800" dirty="0"/>
              <a:t>Promote protection of not public data</a:t>
            </a:r>
            <a:endParaRPr lang="en-US" sz="2800" i="1" dirty="0"/>
          </a:p>
          <a:p>
            <a:pPr marL="342900" indent="-342900" defTabSz="914400">
              <a:spcBef>
                <a:spcPct val="20000"/>
              </a:spcBef>
              <a:spcAft>
                <a:spcPts val="0"/>
              </a:spcAft>
              <a:buClr>
                <a:srgbClr val="0054A6"/>
              </a:buClr>
            </a:pPr>
            <a:r>
              <a:rPr lang="en-US" sz="2800" dirty="0"/>
              <a:t>Advise employees of public presumption</a:t>
            </a:r>
          </a:p>
          <a:p>
            <a:pPr marL="342900" indent="-342900" defTabSz="914400">
              <a:spcBef>
                <a:spcPct val="20000"/>
              </a:spcBef>
              <a:spcAft>
                <a:spcPts val="0"/>
              </a:spcAft>
              <a:buClr>
                <a:srgbClr val="0054A6"/>
              </a:buClr>
            </a:pPr>
            <a:r>
              <a:rPr lang="en-US" sz="2800" dirty="0"/>
              <a:t>Help avoid or mitigate data breaches under Minn. Stat. §13.055 </a:t>
            </a:r>
          </a:p>
          <a:p>
            <a:pPr marL="342900" indent="-342900" defTabSz="914400">
              <a:spcBef>
                <a:spcPct val="20000"/>
              </a:spcBef>
              <a:spcAft>
                <a:spcPts val="0"/>
              </a:spcAft>
              <a:buClr>
                <a:srgbClr val="0054A6"/>
              </a:buClr>
            </a:pPr>
            <a:r>
              <a:rPr lang="en-US" sz="2800" dirty="0"/>
              <a:t>Support disciplinary decisions for noncompliance</a:t>
            </a:r>
          </a:p>
          <a:p>
            <a:pPr marL="342900" indent="-342900" defTabSz="914400">
              <a:spcBef>
                <a:spcPct val="20000"/>
              </a:spcBef>
              <a:spcAft>
                <a:spcPts val="0"/>
              </a:spcAft>
              <a:buClr>
                <a:srgbClr val="0054A6"/>
              </a:buClr>
            </a:pPr>
            <a:r>
              <a:rPr lang="en-US" sz="2800" dirty="0"/>
              <a:t>Develop and retain institutional knowledge </a:t>
            </a:r>
          </a:p>
          <a:p>
            <a:pPr marL="685800" lvl="1" indent="-342900" defTabSz="914400">
              <a:spcBef>
                <a:spcPct val="20000"/>
              </a:spcBef>
              <a:spcAft>
                <a:spcPts val="0"/>
              </a:spcAft>
              <a:buClr>
                <a:srgbClr val="0054A6"/>
              </a:buClr>
            </a:pPr>
            <a:endParaRPr lang="en-US" sz="3200" dirty="0"/>
          </a:p>
          <a:p>
            <a:pPr marL="685800" lvl="1" indent="-342900" defTabSz="914400">
              <a:spcBef>
                <a:spcPct val="20000"/>
              </a:spcBef>
              <a:spcAft>
                <a:spcPts val="0"/>
              </a:spcAft>
              <a:buClr>
                <a:srgbClr val="0054A6"/>
              </a:buClr>
            </a:pPr>
            <a:endParaRPr lang="en-US" sz="2600" dirty="0"/>
          </a:p>
          <a:p>
            <a:pPr marL="342900" lvl="1" indent="0" defTabSz="914400">
              <a:spcBef>
                <a:spcPct val="20000"/>
              </a:spcBef>
              <a:spcAft>
                <a:spcPts val="0"/>
              </a:spcAft>
              <a:buClr>
                <a:srgbClr val="0054A6"/>
              </a:buClr>
              <a:buNone/>
            </a:pPr>
            <a:endParaRPr lang="en-US" sz="2600" u="sng" dirty="0"/>
          </a:p>
          <a:p>
            <a:pPr marL="685800" lvl="1" indent="-342900" defTabSz="914400">
              <a:spcBef>
                <a:spcPct val="20000"/>
              </a:spcBef>
              <a:spcAft>
                <a:spcPts val="0"/>
              </a:spcAft>
              <a:buClr>
                <a:srgbClr val="0054A6"/>
              </a:buClr>
            </a:pPr>
            <a:endParaRPr lang="en-US" sz="2900" dirty="0"/>
          </a:p>
          <a:p>
            <a:pPr marL="685800" lvl="1" indent="-342900" defTabSz="914400">
              <a:spcBef>
                <a:spcPct val="20000"/>
              </a:spcBef>
              <a:spcAft>
                <a:spcPts val="0"/>
              </a:spcAft>
              <a:buClr>
                <a:srgbClr val="0054A6"/>
              </a:buClr>
            </a:pPr>
            <a:endParaRPr lang="en-US" sz="2500" dirty="0"/>
          </a:p>
          <a:p>
            <a:pPr marL="342900" lvl="1" indent="0" defTabSz="914400">
              <a:spcBef>
                <a:spcPct val="20000"/>
              </a:spcBef>
              <a:spcAft>
                <a:spcPts val="0"/>
              </a:spcAft>
              <a:buClr>
                <a:srgbClr val="0054A6"/>
              </a:buClr>
              <a:buNone/>
            </a:pPr>
            <a:endParaRPr lang="en-US" sz="3000" dirty="0"/>
          </a:p>
          <a:p>
            <a:pPr marL="685800" lvl="1" indent="-342900" defTabSz="914400">
              <a:spcBef>
                <a:spcPct val="20000"/>
              </a:spcBef>
              <a:spcAft>
                <a:spcPts val="0"/>
              </a:spcAft>
              <a:buClr>
                <a:srgbClr val="0054A6"/>
              </a:buClr>
            </a:pPr>
            <a:endParaRPr lang="en-US" sz="3200" dirty="0"/>
          </a:p>
          <a:p>
            <a:pPr marL="685800" lvl="1" indent="-342900" defTabSz="914400">
              <a:spcBef>
                <a:spcPct val="20000"/>
              </a:spcBef>
              <a:spcAft>
                <a:spcPts val="0"/>
              </a:spcAft>
              <a:buClr>
                <a:srgbClr val="0054A6"/>
              </a:buClr>
            </a:pPr>
            <a:endParaRPr lang="en-US" sz="3200" dirty="0"/>
          </a:p>
          <a:p>
            <a:pPr marL="685800" lvl="1" indent="-342900" defTabSz="914400">
              <a:spcBef>
                <a:spcPct val="20000"/>
              </a:spcBef>
              <a:spcAft>
                <a:spcPts val="0"/>
              </a:spcAft>
              <a:buClr>
                <a:srgbClr val="0054A6"/>
              </a:buClr>
            </a:pPr>
            <a:endParaRPr lang="en-US" sz="2900" dirty="0"/>
          </a:p>
          <a:p>
            <a:pPr marL="457200" lvl="1" indent="0" defTabSz="914400">
              <a:spcBef>
                <a:spcPct val="20000"/>
              </a:spcBef>
              <a:spcAft>
                <a:spcPts val="0"/>
              </a:spcAft>
              <a:buClr>
                <a:srgbClr val="0054A6"/>
              </a:buClr>
              <a:buNone/>
            </a:pPr>
            <a:endParaRPr lang="en-US" sz="3200" dirty="0"/>
          </a:p>
        </p:txBody>
      </p:sp>
    </p:spTree>
    <p:extLst>
      <p:ext uri="{BB962C8B-B14F-4D97-AF65-F5344CB8AC3E}">
        <p14:creationId xmlns:p14="http://schemas.microsoft.com/office/powerpoint/2010/main" val="290304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E389-6807-4508-B8DB-E5E89872CCF0}"/>
              </a:ext>
            </a:extLst>
          </p:cNvPr>
          <p:cNvSpPr>
            <a:spLocks noGrp="1"/>
          </p:cNvSpPr>
          <p:nvPr>
            <p:ph type="title"/>
          </p:nvPr>
        </p:nvSpPr>
        <p:spPr>
          <a:xfrm>
            <a:off x="109361" y="141111"/>
            <a:ext cx="7886700" cy="914400"/>
          </a:xfrm>
        </p:spPr>
        <p:txBody>
          <a:bodyPr>
            <a:normAutofit/>
          </a:bodyPr>
          <a:lstStyle/>
          <a:p>
            <a:pPr algn="l"/>
            <a:r>
              <a:rPr lang="en-US" sz="4000" dirty="0"/>
              <a:t>Send us your questions </a:t>
            </a:r>
          </a:p>
        </p:txBody>
      </p:sp>
      <p:sp>
        <p:nvSpPr>
          <p:cNvPr id="4" name="Text Placeholder 3">
            <a:extLst>
              <a:ext uri="{FF2B5EF4-FFF2-40B4-BE49-F238E27FC236}">
                <a16:creationId xmlns:a16="http://schemas.microsoft.com/office/drawing/2014/main" id="{6B43B064-AE33-416F-93E8-054418879431}"/>
              </a:ext>
            </a:extLst>
          </p:cNvPr>
          <p:cNvSpPr>
            <a:spLocks noGrp="1"/>
          </p:cNvSpPr>
          <p:nvPr>
            <p:ph idx="1"/>
          </p:nvPr>
        </p:nvSpPr>
        <p:spPr>
          <a:xfrm>
            <a:off x="628650" y="1582556"/>
            <a:ext cx="7886700" cy="5032375"/>
          </a:xfrm>
        </p:spPr>
        <p:txBody>
          <a:bodyPr>
            <a:normAutofit/>
          </a:bodyPr>
          <a:lstStyle/>
          <a:p>
            <a:pPr marL="342900" indent="-342900" algn="l">
              <a:buFont typeface="Arial" panose="020B0604020202020204" pitchFamily="34" charset="0"/>
              <a:buChar char="•"/>
            </a:pPr>
            <a:r>
              <a:rPr lang="en-US" sz="2800" dirty="0"/>
              <a:t>Type your questions in the Q&amp;A Panel</a:t>
            </a:r>
          </a:p>
          <a:p>
            <a:pPr marL="342900" indent="-342900" algn="l">
              <a:buFont typeface="Arial" panose="020B0604020202020204" pitchFamily="34" charset="0"/>
              <a:buChar char="•"/>
            </a:pPr>
            <a:r>
              <a:rPr lang="en-US" sz="2800" dirty="0"/>
              <a:t>If we don’t get to your question, we will follow up afterwards</a:t>
            </a:r>
          </a:p>
          <a:p>
            <a:pPr marL="342900" indent="-342900"/>
            <a:r>
              <a:rPr lang="en-US" sz="2800" dirty="0"/>
              <a:t>Slides are available: </a:t>
            </a:r>
            <a:r>
              <a:rPr lang="en-US" sz="2800" dirty="0">
                <a:hlinkClick r:id="rId3"/>
              </a:rPr>
              <a:t>https://mn.gov/admin/data-practices/news/trainings/webinars/</a:t>
            </a:r>
            <a:endParaRPr lang="en-US" sz="2800" dirty="0"/>
          </a:p>
          <a:p>
            <a:pPr marL="342900" indent="-342900"/>
            <a:r>
              <a:rPr lang="en-US" sz="2800" dirty="0"/>
              <a:t>A recording of this webinar will be available at: </a:t>
            </a:r>
            <a:r>
              <a:rPr lang="en-US" sz="2800" dirty="0">
                <a:hlinkClick r:id="rId4"/>
              </a:rPr>
              <a:t>https://www.youtube.com/user/INFOIPAD</a:t>
            </a:r>
            <a:r>
              <a:rPr lang="en-US" sz="2800" dirty="0"/>
              <a:t> </a:t>
            </a:r>
          </a:p>
          <a:p>
            <a:pPr marL="342900" indent="-342900" algn="l">
              <a:buFont typeface="Arial" panose="020B0604020202020204" pitchFamily="34" charset="0"/>
              <a:buChar char="•"/>
            </a:pPr>
            <a:r>
              <a:rPr lang="en-US" sz="2800" dirty="0"/>
              <a:t>Please fill out the evaluation in the Q&amp;A Panel</a:t>
            </a:r>
          </a:p>
        </p:txBody>
      </p:sp>
    </p:spTree>
    <p:extLst>
      <p:ext uri="{BB962C8B-B14F-4D97-AF65-F5344CB8AC3E}">
        <p14:creationId xmlns:p14="http://schemas.microsoft.com/office/powerpoint/2010/main" val="122405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bwMode="ltGray">
          <a:xfrm>
            <a:off x="0" y="2095785"/>
            <a:ext cx="9144000" cy="1299950"/>
          </a:xfrm>
        </p:spPr>
        <p:txBody>
          <a:bodyPr/>
          <a:lstStyle/>
          <a:p>
            <a:r>
              <a:rPr lang="en-US" dirty="0"/>
              <a:t>Stay in touch!</a:t>
            </a:r>
          </a:p>
        </p:txBody>
      </p:sp>
      <p:sp>
        <p:nvSpPr>
          <p:cNvPr id="12" name="Text Placeholder 7"/>
          <p:cNvSpPr>
            <a:spLocks noGrp="1"/>
          </p:cNvSpPr>
          <p:nvPr>
            <p:ph type="body" sz="quarter" idx="13"/>
          </p:nvPr>
        </p:nvSpPr>
        <p:spPr>
          <a:xfrm>
            <a:off x="628650" y="3498092"/>
            <a:ext cx="7886700" cy="3222748"/>
          </a:xfrm>
        </p:spPr>
        <p:txBody>
          <a:bodyPr/>
          <a:lstStyle/>
          <a:p>
            <a:pPr marL="365760" indent="-283464" algn="l">
              <a:defRPr/>
            </a:pPr>
            <a:r>
              <a:rPr lang="en-US" sz="2800" b="1" dirty="0">
                <a:solidFill>
                  <a:srgbClr val="4F81BD">
                    <a:lumMod val="75000"/>
                  </a:srgbClr>
                </a:solidFill>
              </a:rPr>
              <a:t>Phone:</a:t>
            </a:r>
            <a:r>
              <a:rPr lang="en-US" sz="2800" dirty="0">
                <a:solidFill>
                  <a:prstClr val="black"/>
                </a:solidFill>
              </a:rPr>
              <a:t> 651-296-6733</a:t>
            </a:r>
          </a:p>
          <a:p>
            <a:pPr marL="365760" indent="-283464" algn="l">
              <a:defRPr/>
            </a:pPr>
            <a:r>
              <a:rPr lang="en-US" sz="2800" b="1" dirty="0">
                <a:solidFill>
                  <a:srgbClr val="4F81BD">
                    <a:lumMod val="75000"/>
                  </a:srgbClr>
                </a:solidFill>
              </a:rPr>
              <a:t>Email:</a:t>
            </a:r>
            <a:r>
              <a:rPr lang="en-US" sz="2800" dirty="0">
                <a:solidFill>
                  <a:srgbClr val="4F81BD">
                    <a:lumMod val="75000"/>
                  </a:srgbClr>
                </a:solidFill>
              </a:rPr>
              <a:t> </a:t>
            </a:r>
            <a:r>
              <a:rPr lang="en-US" sz="2800" dirty="0">
                <a:solidFill>
                  <a:prstClr val="black"/>
                </a:solidFill>
                <a:hlinkClick r:id="rId3"/>
              </a:rPr>
              <a:t>info.dpo@state.mn.us</a:t>
            </a:r>
            <a:r>
              <a:rPr lang="en-US" sz="2800" dirty="0">
                <a:solidFill>
                  <a:prstClr val="black"/>
                </a:solidFill>
              </a:rPr>
              <a:t>  </a:t>
            </a:r>
          </a:p>
          <a:p>
            <a:pPr marL="365760" indent="-283464" algn="l">
              <a:defRPr/>
            </a:pPr>
            <a:r>
              <a:rPr lang="en-US" sz="2800" b="1" dirty="0">
                <a:solidFill>
                  <a:srgbClr val="4F81BD">
                    <a:lumMod val="75000"/>
                  </a:srgbClr>
                </a:solidFill>
              </a:rPr>
              <a:t>Website: </a:t>
            </a:r>
            <a:r>
              <a:rPr lang="en-US" sz="2800" u="sng" dirty="0">
                <a:solidFill>
                  <a:prstClr val="black"/>
                </a:solidFill>
                <a:hlinkClick r:id="rId4"/>
              </a:rPr>
              <a:t>mn.gov/admin/data-practices </a:t>
            </a:r>
            <a:endParaRPr lang="en-US" sz="2800" b="1" dirty="0">
              <a:solidFill>
                <a:schemeClr val="accent1">
                  <a:lumMod val="90000"/>
                  <a:lumOff val="10000"/>
                </a:schemeClr>
              </a:solidFill>
            </a:endParaRPr>
          </a:p>
          <a:p>
            <a:pPr marL="365760" indent="-283464" algn="l">
              <a:defRPr/>
            </a:pPr>
            <a:r>
              <a:rPr lang="en-US" sz="2800" b="1" dirty="0">
                <a:solidFill>
                  <a:schemeClr val="tx1">
                    <a:lumMod val="90000"/>
                    <a:lumOff val="10000"/>
                  </a:schemeClr>
                </a:solidFill>
              </a:rPr>
              <a:t>YouTube:</a:t>
            </a:r>
            <a:r>
              <a:rPr lang="en-US" sz="2800" dirty="0">
                <a:solidFill>
                  <a:schemeClr val="tx1">
                    <a:lumMod val="90000"/>
                    <a:lumOff val="10000"/>
                  </a:schemeClr>
                </a:solidFill>
              </a:rPr>
              <a:t> </a:t>
            </a:r>
            <a:r>
              <a:rPr lang="en-US" sz="2800" dirty="0">
                <a:solidFill>
                  <a:prstClr val="black"/>
                </a:solidFill>
                <a:hlinkClick r:id="rId5"/>
              </a:rPr>
              <a:t>https://www.youtube.com/user/INFOIPAD</a:t>
            </a:r>
            <a:r>
              <a:rPr lang="en-US" sz="2800" dirty="0">
                <a:solidFill>
                  <a:prstClr val="black"/>
                </a:solidFill>
              </a:rPr>
              <a:t> </a:t>
            </a:r>
            <a:endParaRPr lang="en-US" sz="4000" dirty="0">
              <a:solidFill>
                <a:prstClr val="black"/>
              </a:solidFill>
            </a:endParaRPr>
          </a:p>
        </p:txBody>
      </p:sp>
    </p:spTree>
    <p:extLst>
      <p:ext uri="{BB962C8B-B14F-4D97-AF65-F5344CB8AC3E}">
        <p14:creationId xmlns:p14="http://schemas.microsoft.com/office/powerpoint/2010/main" val="160328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BCEB-577D-8B2B-3102-BA07D7991CB9}"/>
              </a:ext>
            </a:extLst>
          </p:cNvPr>
          <p:cNvSpPr>
            <a:spLocks noGrp="1"/>
          </p:cNvSpPr>
          <p:nvPr>
            <p:ph type="title"/>
          </p:nvPr>
        </p:nvSpPr>
        <p:spPr>
          <a:xfrm>
            <a:off x="19050" y="88900"/>
            <a:ext cx="7886700" cy="914400"/>
          </a:xfrm>
        </p:spPr>
        <p:txBody>
          <a:bodyPr>
            <a:normAutofit fontScale="90000"/>
          </a:bodyPr>
          <a:lstStyle/>
          <a:p>
            <a:pPr algn="l"/>
            <a:r>
              <a:rPr lang="en-US" sz="3600" dirty="0"/>
              <a:t>Responsible authority (RA) duties</a:t>
            </a:r>
            <a:br>
              <a:rPr lang="en-US" sz="3600" dirty="0"/>
            </a:br>
            <a:r>
              <a:rPr lang="en-US" sz="2800" dirty="0"/>
              <a:t>Minnesota Rules 1205.1100 and 1205.1300</a:t>
            </a:r>
            <a:endParaRPr lang="en-US" sz="3600" dirty="0"/>
          </a:p>
        </p:txBody>
      </p:sp>
      <p:sp>
        <p:nvSpPr>
          <p:cNvPr id="3" name="Content Placeholder 2">
            <a:extLst>
              <a:ext uri="{FF2B5EF4-FFF2-40B4-BE49-F238E27FC236}">
                <a16:creationId xmlns:a16="http://schemas.microsoft.com/office/drawing/2014/main" id="{7C5D886D-3B88-8199-9403-F50DB1DCF4E7}"/>
              </a:ext>
            </a:extLst>
          </p:cNvPr>
          <p:cNvSpPr>
            <a:spLocks noGrp="1"/>
          </p:cNvSpPr>
          <p:nvPr>
            <p:ph idx="1"/>
          </p:nvPr>
        </p:nvSpPr>
        <p:spPr/>
        <p:txBody>
          <a:bodyPr>
            <a:normAutofit lnSpcReduction="10000"/>
          </a:bodyPr>
          <a:lstStyle/>
          <a:p>
            <a:r>
              <a:rPr lang="en-US" sz="2800" dirty="0"/>
              <a:t>The RA is required to provide training to designees and to educate entity personnel on private and confidential data. </a:t>
            </a:r>
          </a:p>
          <a:p>
            <a:pPr lvl="1"/>
            <a:r>
              <a:rPr lang="en-US" sz="2600" dirty="0"/>
              <a:t>Consider police departments</a:t>
            </a:r>
          </a:p>
          <a:p>
            <a:r>
              <a:rPr lang="en-US" sz="2800" dirty="0"/>
              <a:t>The RA may:</a:t>
            </a:r>
          </a:p>
          <a:p>
            <a:pPr lvl="1"/>
            <a:r>
              <a:rPr lang="en-US" sz="2600" dirty="0"/>
              <a:t>Distribute written materials </a:t>
            </a:r>
          </a:p>
          <a:p>
            <a:pPr lvl="1"/>
            <a:r>
              <a:rPr lang="en-US" sz="2600" dirty="0"/>
              <a:t>Develop a training program for all staff</a:t>
            </a:r>
          </a:p>
          <a:p>
            <a:pPr lvl="1"/>
            <a:r>
              <a:rPr lang="en-US" sz="2600" dirty="0"/>
              <a:t>Require attendance by designees at internal or external training</a:t>
            </a:r>
          </a:p>
          <a:p>
            <a:endParaRPr lang="en-US" sz="2700" dirty="0"/>
          </a:p>
          <a:p>
            <a:endParaRPr lang="en-US" sz="2700" dirty="0"/>
          </a:p>
        </p:txBody>
      </p:sp>
    </p:spTree>
    <p:extLst>
      <p:ext uri="{BB962C8B-B14F-4D97-AF65-F5344CB8AC3E}">
        <p14:creationId xmlns:p14="http://schemas.microsoft.com/office/powerpoint/2010/main" val="6584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B7A3E-D829-B169-554D-E04FAC9028B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5EBA713-409C-FB3F-385D-6D675CD76004}"/>
              </a:ext>
            </a:extLst>
          </p:cNvPr>
          <p:cNvSpPr>
            <a:spLocks noGrp="1"/>
          </p:cNvSpPr>
          <p:nvPr>
            <p:ph type="title"/>
          </p:nvPr>
        </p:nvSpPr>
        <p:spPr bwMode="ltGray">
          <a:xfrm>
            <a:off x="0" y="-1"/>
            <a:ext cx="9144000" cy="1247775"/>
          </a:xfrm>
        </p:spPr>
        <p:txBody>
          <a:bodyPr>
            <a:normAutofit/>
          </a:bodyPr>
          <a:lstStyle/>
          <a:p>
            <a:pPr algn="l"/>
            <a:r>
              <a:rPr lang="en-US" sz="3600" dirty="0"/>
              <a:t>Internal procedures to respond to data requests</a:t>
            </a:r>
            <a:br>
              <a:rPr lang="en-US" sz="3600" dirty="0"/>
            </a:br>
            <a:r>
              <a:rPr lang="en-US" sz="2800" dirty="0"/>
              <a:t>Minn. Stat. §13.03, subd. 2</a:t>
            </a:r>
            <a:endParaRPr lang="en-US" sz="3200" dirty="0"/>
          </a:p>
        </p:txBody>
      </p:sp>
      <p:sp>
        <p:nvSpPr>
          <p:cNvPr id="3" name="Content Placeholder 2">
            <a:extLst>
              <a:ext uri="{FF2B5EF4-FFF2-40B4-BE49-F238E27FC236}">
                <a16:creationId xmlns:a16="http://schemas.microsoft.com/office/drawing/2014/main" id="{38EAB65A-E209-C331-BA6C-790FF24BF749}"/>
              </a:ext>
            </a:extLst>
          </p:cNvPr>
          <p:cNvSpPr>
            <a:spLocks noGrp="1"/>
          </p:cNvSpPr>
          <p:nvPr>
            <p:ph idx="1"/>
          </p:nvPr>
        </p:nvSpPr>
        <p:spPr>
          <a:xfrm>
            <a:off x="647700" y="1755775"/>
            <a:ext cx="7848600" cy="4708526"/>
          </a:xfrm>
        </p:spPr>
        <p:txBody>
          <a:bodyPr>
            <a:normAutofit/>
          </a:bodyPr>
          <a:lstStyle/>
          <a:p>
            <a:pPr marL="114300" indent="0" defTabSz="914400">
              <a:spcBef>
                <a:spcPct val="20000"/>
              </a:spcBef>
              <a:spcAft>
                <a:spcPts val="0"/>
              </a:spcAft>
              <a:buClr>
                <a:srgbClr val="0054A6"/>
              </a:buClr>
              <a:buNone/>
            </a:pPr>
            <a:r>
              <a:rPr lang="en-US" sz="3200" dirty="0"/>
              <a:t>The responsible authority in every government entity shall establish procedures, consistent with this chapter, to insure that requests for government data are received and complied with in an appropriate and prompt manner.</a:t>
            </a:r>
            <a:endParaRPr lang="en-US" sz="3600" dirty="0"/>
          </a:p>
        </p:txBody>
      </p:sp>
    </p:spTree>
    <p:extLst>
      <p:ext uri="{BB962C8B-B14F-4D97-AF65-F5344CB8AC3E}">
        <p14:creationId xmlns:p14="http://schemas.microsoft.com/office/powerpoint/2010/main" val="357112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911A1-3E31-FCCD-2A3E-3E257B2B74A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D47D4E6-9F15-D934-EA2B-25044ABC8D60}"/>
              </a:ext>
            </a:extLst>
          </p:cNvPr>
          <p:cNvSpPr>
            <a:spLocks noGrp="1"/>
          </p:cNvSpPr>
          <p:nvPr>
            <p:ph type="title"/>
          </p:nvPr>
        </p:nvSpPr>
        <p:spPr bwMode="ltGray">
          <a:xfrm>
            <a:off x="0" y="-1"/>
            <a:ext cx="9144000" cy="1247775"/>
          </a:xfrm>
        </p:spPr>
        <p:txBody>
          <a:bodyPr>
            <a:normAutofit/>
          </a:bodyPr>
          <a:lstStyle/>
          <a:p>
            <a:pPr algn="l"/>
            <a:r>
              <a:rPr lang="en-US" sz="3600" dirty="0"/>
              <a:t>Access, use, and protection of data</a:t>
            </a:r>
            <a:br>
              <a:rPr lang="en-US" sz="3600" dirty="0"/>
            </a:br>
            <a:r>
              <a:rPr lang="en-US" sz="2800" dirty="0"/>
              <a:t>Minn. Stat. §13.05</a:t>
            </a:r>
            <a:endParaRPr lang="en-US" sz="3200" dirty="0"/>
          </a:p>
        </p:txBody>
      </p:sp>
      <p:sp>
        <p:nvSpPr>
          <p:cNvPr id="3" name="Content Placeholder 2">
            <a:extLst>
              <a:ext uri="{FF2B5EF4-FFF2-40B4-BE49-F238E27FC236}">
                <a16:creationId xmlns:a16="http://schemas.microsoft.com/office/drawing/2014/main" id="{6971E63A-09D3-4D2A-4559-5B84D08AF452}"/>
              </a:ext>
            </a:extLst>
          </p:cNvPr>
          <p:cNvSpPr>
            <a:spLocks noGrp="1"/>
          </p:cNvSpPr>
          <p:nvPr>
            <p:ph idx="1"/>
          </p:nvPr>
        </p:nvSpPr>
        <p:spPr>
          <a:xfrm>
            <a:off x="647700" y="1755775"/>
            <a:ext cx="7848600" cy="4708526"/>
          </a:xfrm>
        </p:spPr>
        <p:txBody>
          <a:bodyPr>
            <a:normAutofit/>
          </a:bodyPr>
          <a:lstStyle/>
          <a:p>
            <a:pPr marL="571500" indent="-457200" defTabSz="914400">
              <a:spcBef>
                <a:spcPct val="20000"/>
              </a:spcBef>
              <a:spcAft>
                <a:spcPts val="0"/>
              </a:spcAft>
              <a:buClr>
                <a:srgbClr val="0054A6"/>
              </a:buClr>
            </a:pPr>
            <a:r>
              <a:rPr lang="en-US" sz="3200" dirty="0"/>
              <a:t>Required procedure to ensure the protection of not public data</a:t>
            </a:r>
          </a:p>
          <a:p>
            <a:pPr marL="914400" lvl="1" indent="-457200" defTabSz="914400">
              <a:spcBef>
                <a:spcPct val="20000"/>
              </a:spcBef>
              <a:spcAft>
                <a:spcPts val="0"/>
              </a:spcAft>
              <a:buClr>
                <a:srgbClr val="0054A6"/>
              </a:buClr>
            </a:pPr>
            <a:r>
              <a:rPr lang="en-US" sz="2800" dirty="0"/>
              <a:t>Required policy on employee access to private or confidential data</a:t>
            </a:r>
          </a:p>
          <a:p>
            <a:pPr marL="571500" indent="-457200" defTabSz="914400">
              <a:spcBef>
                <a:spcPct val="20000"/>
              </a:spcBef>
              <a:spcAft>
                <a:spcPts val="0"/>
              </a:spcAft>
              <a:buClr>
                <a:srgbClr val="0054A6"/>
              </a:buClr>
            </a:pPr>
            <a:r>
              <a:rPr lang="en-US" sz="3200" dirty="0"/>
              <a:t>Limitation on collection and use of data on individuals</a:t>
            </a:r>
          </a:p>
          <a:p>
            <a:pPr marL="571500" indent="-457200" defTabSz="914400">
              <a:spcBef>
                <a:spcPct val="20000"/>
              </a:spcBef>
              <a:spcAft>
                <a:spcPts val="0"/>
              </a:spcAft>
              <a:buClr>
                <a:srgbClr val="0054A6"/>
              </a:buClr>
            </a:pPr>
            <a:r>
              <a:rPr lang="en-US" sz="3200" dirty="0"/>
              <a:t>Data on individuals must be accurate, current, complete, and secure</a:t>
            </a:r>
          </a:p>
          <a:p>
            <a:pPr marL="571500" indent="-457200" defTabSz="914400">
              <a:spcBef>
                <a:spcPct val="20000"/>
              </a:spcBef>
              <a:spcAft>
                <a:spcPts val="0"/>
              </a:spcAft>
              <a:buClr>
                <a:srgbClr val="0054A6"/>
              </a:buClr>
            </a:pPr>
            <a:endParaRPr lang="en-US" sz="3200" dirty="0"/>
          </a:p>
        </p:txBody>
      </p:sp>
    </p:spTree>
    <p:extLst>
      <p:ext uri="{BB962C8B-B14F-4D97-AF65-F5344CB8AC3E}">
        <p14:creationId xmlns:p14="http://schemas.microsoft.com/office/powerpoint/2010/main" val="169099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B2A7-0E61-9756-A1D9-0329CA47C12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DABDB31-CF59-DDDE-C8FD-4C5F00999D69}"/>
              </a:ext>
            </a:extLst>
          </p:cNvPr>
          <p:cNvSpPr>
            <a:spLocks noGrp="1"/>
          </p:cNvSpPr>
          <p:nvPr>
            <p:ph type="title"/>
          </p:nvPr>
        </p:nvSpPr>
        <p:spPr bwMode="ltGray">
          <a:xfrm>
            <a:off x="0" y="-1"/>
            <a:ext cx="9144000" cy="1247775"/>
          </a:xfrm>
        </p:spPr>
        <p:txBody>
          <a:bodyPr>
            <a:normAutofit/>
          </a:bodyPr>
          <a:lstStyle/>
          <a:p>
            <a:pPr algn="l"/>
            <a:r>
              <a:rPr lang="en-US" sz="3600" dirty="0"/>
              <a:t>Audience/role</a:t>
            </a:r>
            <a:endParaRPr lang="en-US" sz="3200" dirty="0"/>
          </a:p>
        </p:txBody>
      </p:sp>
      <p:sp>
        <p:nvSpPr>
          <p:cNvPr id="3" name="Content Placeholder 2">
            <a:extLst>
              <a:ext uri="{FF2B5EF4-FFF2-40B4-BE49-F238E27FC236}">
                <a16:creationId xmlns:a16="http://schemas.microsoft.com/office/drawing/2014/main" id="{A3C0CF64-E77A-56FB-DF18-66B1005E9090}"/>
              </a:ext>
            </a:extLst>
          </p:cNvPr>
          <p:cNvSpPr>
            <a:spLocks noGrp="1"/>
          </p:cNvSpPr>
          <p:nvPr>
            <p:ph idx="1"/>
          </p:nvPr>
        </p:nvSpPr>
        <p:spPr>
          <a:xfrm>
            <a:off x="647700" y="1755775"/>
            <a:ext cx="7848600" cy="4708526"/>
          </a:xfrm>
        </p:spPr>
        <p:txBody>
          <a:bodyPr>
            <a:normAutofit fontScale="92500"/>
          </a:bodyPr>
          <a:lstStyle/>
          <a:p>
            <a:pPr marL="571500" indent="-457200" defTabSz="914400">
              <a:spcBef>
                <a:spcPct val="20000"/>
              </a:spcBef>
              <a:spcAft>
                <a:spcPts val="0"/>
              </a:spcAft>
              <a:buClr>
                <a:srgbClr val="0054A6"/>
              </a:buClr>
            </a:pPr>
            <a:r>
              <a:rPr lang="en-US" sz="3500" dirty="0"/>
              <a:t>Responsible Authority (RA) </a:t>
            </a:r>
          </a:p>
          <a:p>
            <a:pPr marL="571500" indent="-457200" defTabSz="914400">
              <a:spcBef>
                <a:spcPct val="20000"/>
              </a:spcBef>
              <a:spcAft>
                <a:spcPts val="0"/>
              </a:spcAft>
              <a:buClr>
                <a:srgbClr val="0054A6"/>
              </a:buClr>
            </a:pPr>
            <a:r>
              <a:rPr lang="en-US" sz="3500" dirty="0"/>
              <a:t>Data Practice Compliance Official (DPCO)</a:t>
            </a:r>
          </a:p>
          <a:p>
            <a:pPr marL="571500" indent="-457200" defTabSz="914400">
              <a:spcBef>
                <a:spcPct val="20000"/>
              </a:spcBef>
              <a:spcAft>
                <a:spcPts val="0"/>
              </a:spcAft>
              <a:buClr>
                <a:srgbClr val="0054A6"/>
              </a:buClr>
            </a:pPr>
            <a:r>
              <a:rPr lang="en-US" sz="3500" dirty="0"/>
              <a:t>Designees</a:t>
            </a:r>
          </a:p>
          <a:p>
            <a:pPr marL="571500" indent="-457200" defTabSz="914400">
              <a:spcBef>
                <a:spcPct val="20000"/>
              </a:spcBef>
              <a:spcAft>
                <a:spcPts val="0"/>
              </a:spcAft>
              <a:buClr>
                <a:srgbClr val="0054A6"/>
              </a:buClr>
            </a:pPr>
            <a:r>
              <a:rPr lang="en-US" sz="3500" dirty="0"/>
              <a:t>Everyone</a:t>
            </a:r>
          </a:p>
          <a:p>
            <a:pPr marL="571500" indent="-457200" defTabSz="914400">
              <a:spcBef>
                <a:spcPct val="20000"/>
              </a:spcBef>
              <a:spcAft>
                <a:spcPts val="0"/>
              </a:spcAft>
              <a:buClr>
                <a:srgbClr val="0054A6"/>
              </a:buClr>
            </a:pPr>
            <a:r>
              <a:rPr lang="en-US" sz="3500" dirty="0"/>
              <a:t>Others?</a:t>
            </a:r>
          </a:p>
          <a:p>
            <a:pPr marL="914400" lvl="1" indent="-457200" defTabSz="914400">
              <a:spcBef>
                <a:spcPct val="20000"/>
              </a:spcBef>
              <a:spcAft>
                <a:spcPts val="0"/>
              </a:spcAft>
              <a:buClr>
                <a:srgbClr val="0054A6"/>
              </a:buClr>
            </a:pPr>
            <a:r>
              <a:rPr lang="en-US" sz="3200" dirty="0"/>
              <a:t>Contractors</a:t>
            </a:r>
          </a:p>
          <a:p>
            <a:pPr marL="914400" lvl="1" indent="-457200" defTabSz="914400">
              <a:spcBef>
                <a:spcPct val="20000"/>
              </a:spcBef>
              <a:spcAft>
                <a:spcPts val="0"/>
              </a:spcAft>
              <a:buClr>
                <a:srgbClr val="0054A6"/>
              </a:buClr>
            </a:pPr>
            <a:r>
              <a:rPr lang="en-US" sz="3200" dirty="0"/>
              <a:t>Grantees</a:t>
            </a:r>
          </a:p>
          <a:p>
            <a:pPr marL="914400" lvl="1" indent="-457200" defTabSz="914400">
              <a:spcBef>
                <a:spcPct val="20000"/>
              </a:spcBef>
              <a:spcAft>
                <a:spcPts val="0"/>
              </a:spcAft>
              <a:buClr>
                <a:srgbClr val="0054A6"/>
              </a:buClr>
            </a:pPr>
            <a:r>
              <a:rPr lang="en-US" sz="3200" dirty="0"/>
              <a:t>Volunteers</a:t>
            </a:r>
          </a:p>
          <a:p>
            <a:pPr marL="914400" lvl="1" indent="-457200" defTabSz="914400">
              <a:spcBef>
                <a:spcPct val="20000"/>
              </a:spcBef>
              <a:spcAft>
                <a:spcPts val="0"/>
              </a:spcAft>
              <a:buClr>
                <a:srgbClr val="0054A6"/>
              </a:buClr>
            </a:pPr>
            <a:endParaRPr lang="en-US" sz="3200" dirty="0"/>
          </a:p>
        </p:txBody>
      </p:sp>
    </p:spTree>
    <p:extLst>
      <p:ext uri="{BB962C8B-B14F-4D97-AF65-F5344CB8AC3E}">
        <p14:creationId xmlns:p14="http://schemas.microsoft.com/office/powerpoint/2010/main" val="422399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417D9-5587-5F63-DAAF-FC04D01A355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4DCD642-C98C-8FD3-9904-B2086628C613}"/>
              </a:ext>
            </a:extLst>
          </p:cNvPr>
          <p:cNvSpPr>
            <a:spLocks noGrp="1"/>
          </p:cNvSpPr>
          <p:nvPr>
            <p:ph type="title"/>
          </p:nvPr>
        </p:nvSpPr>
        <p:spPr bwMode="ltGray">
          <a:xfrm>
            <a:off x="0" y="-1"/>
            <a:ext cx="9144000" cy="1247775"/>
          </a:xfrm>
        </p:spPr>
        <p:txBody>
          <a:bodyPr>
            <a:normAutofit/>
          </a:bodyPr>
          <a:lstStyle/>
          <a:p>
            <a:pPr algn="l"/>
            <a:r>
              <a:rPr lang="en-US" sz="3600" dirty="0"/>
              <a:t>Who can provide training?</a:t>
            </a:r>
            <a:endParaRPr lang="en-US" sz="3200" dirty="0"/>
          </a:p>
        </p:txBody>
      </p:sp>
      <p:sp>
        <p:nvSpPr>
          <p:cNvPr id="3" name="Content Placeholder 2">
            <a:extLst>
              <a:ext uri="{FF2B5EF4-FFF2-40B4-BE49-F238E27FC236}">
                <a16:creationId xmlns:a16="http://schemas.microsoft.com/office/drawing/2014/main" id="{5027A23E-2E48-1854-88FF-66FA81D62B2B}"/>
              </a:ext>
            </a:extLst>
          </p:cNvPr>
          <p:cNvSpPr>
            <a:spLocks noGrp="1"/>
          </p:cNvSpPr>
          <p:nvPr>
            <p:ph idx="1"/>
          </p:nvPr>
        </p:nvSpPr>
        <p:spPr>
          <a:xfrm>
            <a:off x="647700" y="1755775"/>
            <a:ext cx="7848600" cy="4708526"/>
          </a:xfrm>
        </p:spPr>
        <p:txBody>
          <a:bodyPr>
            <a:normAutofit lnSpcReduction="10000"/>
          </a:bodyPr>
          <a:lstStyle/>
          <a:p>
            <a:pPr marL="571500" indent="-457200" defTabSz="914400">
              <a:spcBef>
                <a:spcPct val="20000"/>
              </a:spcBef>
              <a:spcAft>
                <a:spcPts val="0"/>
              </a:spcAft>
              <a:buClr>
                <a:srgbClr val="0054A6"/>
              </a:buClr>
            </a:pPr>
            <a:r>
              <a:rPr lang="en-US" sz="3200" dirty="0"/>
              <a:t>Within your entity:</a:t>
            </a:r>
          </a:p>
          <a:p>
            <a:pPr marL="914400" lvl="1" indent="-457200" defTabSz="914400">
              <a:spcBef>
                <a:spcPct val="20000"/>
              </a:spcBef>
              <a:spcAft>
                <a:spcPts val="0"/>
              </a:spcAft>
              <a:buClr>
                <a:srgbClr val="0054A6"/>
              </a:buClr>
            </a:pPr>
            <a:r>
              <a:rPr lang="en-US" sz="2900" dirty="0"/>
              <a:t>RA</a:t>
            </a:r>
          </a:p>
          <a:p>
            <a:pPr marL="914400" lvl="1" indent="-457200" defTabSz="914400">
              <a:spcBef>
                <a:spcPct val="20000"/>
              </a:spcBef>
              <a:spcAft>
                <a:spcPts val="0"/>
              </a:spcAft>
              <a:buClr>
                <a:srgbClr val="0054A6"/>
              </a:buClr>
            </a:pPr>
            <a:r>
              <a:rPr lang="en-US" sz="2900" dirty="0"/>
              <a:t>Data Practices Compliance Official (DPCO)</a:t>
            </a:r>
          </a:p>
          <a:p>
            <a:pPr marL="914400" lvl="1" indent="-457200" defTabSz="914400">
              <a:spcBef>
                <a:spcPct val="20000"/>
              </a:spcBef>
              <a:spcAft>
                <a:spcPts val="0"/>
              </a:spcAft>
              <a:buClr>
                <a:srgbClr val="0054A6"/>
              </a:buClr>
            </a:pPr>
            <a:r>
              <a:rPr lang="en-US" sz="2900" dirty="0"/>
              <a:t>Legal counsel</a:t>
            </a:r>
          </a:p>
          <a:p>
            <a:pPr marL="914400" lvl="1" indent="-457200" defTabSz="914400">
              <a:spcBef>
                <a:spcPct val="20000"/>
              </a:spcBef>
              <a:spcAft>
                <a:spcPts val="0"/>
              </a:spcAft>
              <a:buClr>
                <a:srgbClr val="0054A6"/>
              </a:buClr>
            </a:pPr>
            <a:r>
              <a:rPr lang="en-US" sz="2900" dirty="0"/>
              <a:t>HR</a:t>
            </a:r>
          </a:p>
          <a:p>
            <a:pPr marL="914400" lvl="1" indent="-457200" defTabSz="914400">
              <a:spcBef>
                <a:spcPct val="20000"/>
              </a:spcBef>
              <a:spcAft>
                <a:spcPts val="0"/>
              </a:spcAft>
              <a:buClr>
                <a:srgbClr val="0054A6"/>
              </a:buClr>
            </a:pPr>
            <a:r>
              <a:rPr lang="en-US" sz="2800" dirty="0"/>
              <a:t>You? </a:t>
            </a:r>
            <a:endParaRPr lang="en-US" sz="2900" dirty="0"/>
          </a:p>
          <a:p>
            <a:pPr marL="571500" indent="-457200" defTabSz="914400">
              <a:spcBef>
                <a:spcPct val="20000"/>
              </a:spcBef>
              <a:spcAft>
                <a:spcPts val="0"/>
              </a:spcAft>
              <a:buClr>
                <a:srgbClr val="0054A6"/>
              </a:buClr>
            </a:pPr>
            <a:r>
              <a:rPr lang="en-US" sz="3200" dirty="0"/>
              <a:t>External trainers</a:t>
            </a:r>
          </a:p>
          <a:p>
            <a:pPr marL="914400" lvl="1" indent="-457200" defTabSz="914400">
              <a:spcBef>
                <a:spcPct val="20000"/>
              </a:spcBef>
              <a:spcAft>
                <a:spcPts val="0"/>
              </a:spcAft>
              <a:buClr>
                <a:srgbClr val="0054A6"/>
              </a:buClr>
            </a:pPr>
            <a:r>
              <a:rPr lang="en-US" sz="2900" dirty="0"/>
              <a:t>DPO</a:t>
            </a:r>
          </a:p>
          <a:p>
            <a:pPr marL="914400" lvl="1" indent="-457200" defTabSz="914400">
              <a:spcBef>
                <a:spcPct val="20000"/>
              </a:spcBef>
              <a:spcAft>
                <a:spcPts val="0"/>
              </a:spcAft>
              <a:buClr>
                <a:srgbClr val="0054A6"/>
              </a:buClr>
            </a:pPr>
            <a:r>
              <a:rPr lang="en-US" sz="2900" dirty="0"/>
              <a:t>Membership groups (LMC, MSBA, AMC, etc.)</a:t>
            </a:r>
          </a:p>
        </p:txBody>
      </p:sp>
    </p:spTree>
    <p:extLst>
      <p:ext uri="{BB962C8B-B14F-4D97-AF65-F5344CB8AC3E}">
        <p14:creationId xmlns:p14="http://schemas.microsoft.com/office/powerpoint/2010/main" val="2693304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2 - &amp;quot;Section Title Slide (One Line)&amp;quot;&quot;/&gt;&lt;property id=&quot;20307&quot; value=&quot;406&quot;/&gt;&lt;/object&gt;&lt;object type=&quot;3&quot; unique_id=&quot;10005&quot;&gt;&lt;property id=&quot;20148&quot; value=&quot;5&quot;/&gt;&lt;property id=&quot;20300&quot; value=&quot;Slide 3 - &amp;quot;Agenda&amp;quot;&quot;/&gt;&lt;property id=&quot;20307&quot; value=&quot;456&quot;/&gt;&lt;/object&gt;&lt;object type=&quot;3&quot; unique_id=&quot;10006&quot;&gt;&lt;property id=&quot;20148&quot; value=&quot;5&quot;/&gt;&lt;property id=&quot;20300&quot; value=&quot;Slide 4 - &amp;quot;Using Images&amp;quot;&quot;/&gt;&lt;property id=&quot;20307&quot; value=&quot;458&quot;/&gt;&lt;/object&gt;&lt;object type=&quot;3&quot; unique_id=&quot;10007&quot;&gt;&lt;property id=&quot;20148&quot; value=&quot;5&quot;/&gt;&lt;property id=&quot;20300&quot; value=&quot;Slide 5 - &amp;quot;Thank you again!&amp;quot;&quot;/&gt;&lt;property id=&quot;20307&quot; value=&quot;481&quot;/&gt;&lt;/object&gt;&lt;object type=&quot;3&quot; unique_id=&quot;10176&quot;&gt;&lt;property id=&quot;20148&quot; value=&quot;5&quot;/&gt;&lt;property id=&quot;20300&quot; value=&quot;Slide 1&quot;/&gt;&lt;property id=&quot;20307&quot; value=&quot;482&quot;/&gt;&lt;/object&gt;&lt;/object&gt;&lt;object type=&quot;8&quot; unique_id=&quot;1001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Type xmlns="b0c110eb-2bf3-4d9a-8ca9-e269e048f20f">Template</Doc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2959CFDCE4774BA1D09DA1FDC4C8F8" ma:contentTypeVersion="1" ma:contentTypeDescription="Create a new document." ma:contentTypeScope="" ma:versionID="1f7f5663cad6477919742dd766e17e7a">
  <xsd:schema xmlns:xsd="http://www.w3.org/2001/XMLSchema" xmlns:xs="http://www.w3.org/2001/XMLSchema" xmlns:p="http://schemas.microsoft.com/office/2006/metadata/properties" xmlns:ns2="b0c110eb-2bf3-4d9a-8ca9-e269e048f20f" targetNamespace="http://schemas.microsoft.com/office/2006/metadata/properties" ma:root="true" ma:fieldsID="c662c0886d9acbf7a9fe6fc7fea3baca" ns2:_="">
    <xsd:import namespace="b0c110eb-2bf3-4d9a-8ca9-e269e048f20f"/>
    <xsd:element name="properties">
      <xsd:complexType>
        <xsd:sequence>
          <xsd:element name="documentManagement">
            <xsd:complexType>
              <xsd:all>
                <xsd:element ref="ns2: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110eb-2bf3-4d9a-8ca9-e269e048f20f" elementFormDefault="qualified">
    <xsd:import namespace="http://schemas.microsoft.com/office/2006/documentManagement/types"/>
    <xsd:import namespace="http://schemas.microsoft.com/office/infopath/2007/PartnerControls"/>
    <xsd:element name="Doc_x0020_Type" ma:index="8" nillable="true" ma:displayName="Doc Type" ma:format="RadioButtons" ma:internalName="Doc_x0020_Type">
      <xsd:simpleType>
        <xsd:restriction base="dms:Choice">
          <xsd:enumeration value="Logo"/>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389D6-E0FD-469D-8587-EA39AB28503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0c110eb-2bf3-4d9a-8ca9-e269e048f20f"/>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3.xml><?xml version="1.0" encoding="utf-8"?>
<ds:datastoreItem xmlns:ds="http://schemas.openxmlformats.org/officeDocument/2006/customXml" ds:itemID="{DD4EF8E2-3139-418A-9FDB-BACD075AE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110eb-2bf3-4d9a-8ca9-e269e048f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Template>
  <TotalTime>35306</TotalTime>
  <Words>1751</Words>
  <Application>Microsoft Office PowerPoint</Application>
  <PresentationFormat>On-screen Show (4:3)</PresentationFormat>
  <Paragraphs>249</Paragraphs>
  <Slides>41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NeueHaasGroteskText Std</vt:lpstr>
      <vt:lpstr>MN.IT</vt:lpstr>
      <vt:lpstr>Developing Data Practices Training</vt:lpstr>
      <vt:lpstr>We are a statewide resource</vt:lpstr>
      <vt:lpstr>Today’s agenda 11:00 a.m. -11:45 a.m.</vt:lpstr>
      <vt:lpstr>Goals of employee data practices training</vt:lpstr>
      <vt:lpstr>Responsible authority (RA) duties Minnesota Rules 1205.1100 and 1205.1300</vt:lpstr>
      <vt:lpstr>Internal procedures to respond to data requests Minn. Stat. §13.03, subd. 2</vt:lpstr>
      <vt:lpstr>Access, use, and protection of data Minn. Stat. §13.05</vt:lpstr>
      <vt:lpstr>Audience/role</vt:lpstr>
      <vt:lpstr>Who can provide training?</vt:lpstr>
      <vt:lpstr>Components of training</vt:lpstr>
      <vt:lpstr>Training for all employees</vt:lpstr>
      <vt:lpstr>Components and considerations</vt:lpstr>
      <vt:lpstr>Training for all employees Sample training 1</vt:lpstr>
      <vt:lpstr>Training for all employees  Sample 2 (7 slides)</vt:lpstr>
      <vt:lpstr>Public data vs. not public data</vt:lpstr>
      <vt:lpstr>Examples of public and private government data</vt:lpstr>
      <vt:lpstr>Your data practices responsibilities</vt:lpstr>
      <vt:lpstr>Data requests</vt:lpstr>
      <vt:lpstr>Tips for protecting not public data</vt:lpstr>
      <vt:lpstr>Data practices contacts</vt:lpstr>
      <vt:lpstr>Training for all employees  Sample 3</vt:lpstr>
      <vt:lpstr>[Entity] roles and contacts</vt:lpstr>
      <vt:lpstr>Training for a DPCO or designee</vt:lpstr>
      <vt:lpstr>Components and considerations</vt:lpstr>
      <vt:lpstr>Components and considerations, cont.</vt:lpstr>
      <vt:lpstr>Training for a DPCO or designee Sample training</vt:lpstr>
      <vt:lpstr>Data requests</vt:lpstr>
      <vt:lpstr>Data request responses</vt:lpstr>
      <vt:lpstr>Records management</vt:lpstr>
      <vt:lpstr>Where to go with questions</vt:lpstr>
      <vt:lpstr>Training for a responsible authority</vt:lpstr>
      <vt:lpstr>Training for the responsible authority </vt:lpstr>
      <vt:lpstr>Training for the responsible authority  Sample training</vt:lpstr>
      <vt:lpstr>Additional resources and ideas</vt:lpstr>
      <vt:lpstr>Additional ideas for training/discussion</vt:lpstr>
      <vt:lpstr>Additional resources</vt:lpstr>
      <vt:lpstr>Locating resources on DPO website</vt:lpstr>
      <vt:lpstr>DPO website resources: training materials</vt:lpstr>
      <vt:lpstr>DPO website resources: trainings</vt:lpstr>
      <vt:lpstr>Send us your questions </vt:lpstr>
      <vt:lpstr>Stay in touch!</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Moxley-Goldsmith, Taya (ADM)</cp:lastModifiedBy>
  <cp:revision>963</cp:revision>
  <cp:lastPrinted>2023-04-11T13:11:03Z</cp:lastPrinted>
  <dcterms:created xsi:type="dcterms:W3CDTF">2016-01-06T16:54:03Z</dcterms:created>
  <dcterms:modified xsi:type="dcterms:W3CDTF">2026-06-22T21:37:59Z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0x0101000C2959CFDCE4774BA1D09DA1FDC4C8F8</vt:lpwstr>
  </property>
</Properties>
</file>