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37"/>
  </p:notesMasterIdLst>
  <p:handoutMasterIdLst>
    <p:handoutMasterId r:id="rId38"/>
  </p:handoutMasterIdLst>
  <p:sldIdLst>
    <p:sldId id="526" r:id="rId5"/>
    <p:sldId id="525" r:id="rId6"/>
    <p:sldId id="572" r:id="rId7"/>
    <p:sldId id="637" r:id="rId8"/>
    <p:sldId id="583" r:id="rId9"/>
    <p:sldId id="483" r:id="rId10"/>
    <p:sldId id="665" r:id="rId11"/>
    <p:sldId id="518" r:id="rId12"/>
    <p:sldId id="521" r:id="rId13"/>
    <p:sldId id="334" r:id="rId14"/>
    <p:sldId id="561" r:id="rId15"/>
    <p:sldId id="586" r:id="rId16"/>
    <p:sldId id="674" r:id="rId17"/>
    <p:sldId id="675" r:id="rId18"/>
    <p:sldId id="492" r:id="rId19"/>
    <p:sldId id="493" r:id="rId20"/>
    <p:sldId id="676" r:id="rId21"/>
    <p:sldId id="668" r:id="rId22"/>
    <p:sldId id="495" r:id="rId23"/>
    <p:sldId id="496" r:id="rId24"/>
    <p:sldId id="642" r:id="rId25"/>
    <p:sldId id="678" r:id="rId26"/>
    <p:sldId id="522" r:id="rId27"/>
    <p:sldId id="335" r:id="rId28"/>
    <p:sldId id="671" r:id="rId29"/>
    <p:sldId id="672" r:id="rId30"/>
    <p:sldId id="501" r:id="rId31"/>
    <p:sldId id="502" r:id="rId32"/>
    <p:sldId id="679" r:id="rId33"/>
    <p:sldId id="503" r:id="rId34"/>
    <p:sldId id="631" r:id="rId35"/>
    <p:sldId id="680" r:id="rId36"/>
  </p:sldIdLst>
  <p:sldSz cx="9144000" cy="6858000" type="screen4x3"/>
  <p:notesSz cx="7315200" cy="96012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00A3E2"/>
    <a:srgbClr val="78BE21"/>
    <a:srgbClr val="000000"/>
    <a:srgbClr val="003865"/>
    <a:srgbClr val="E8E8E8"/>
    <a:srgbClr val="B20738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51" autoAdjust="0"/>
    <p:restoredTop sz="47821" autoAdjust="0"/>
  </p:normalViewPr>
  <p:slideViewPr>
    <p:cSldViewPr snapToGrid="0">
      <p:cViewPr varScale="1">
        <p:scale>
          <a:sx n="33" d="100"/>
          <a:sy n="33" d="100"/>
        </p:scale>
        <p:origin x="1446" y="42"/>
      </p:cViewPr>
      <p:guideLst/>
    </p:cSldViewPr>
  </p:slideViewPr>
  <p:outlineViewPr>
    <p:cViewPr>
      <p:scale>
        <a:sx n="33" d="100"/>
        <a:sy n="33" d="100"/>
      </p:scale>
      <p:origin x="0" y="-120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>
      <p:cViewPr varScale="1">
        <p:scale>
          <a:sx n="50" d="100"/>
          <a:sy n="50" d="100"/>
        </p:scale>
        <p:origin x="202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B8BFB-5C39-4D06-8538-04203C63C41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40BFB-11AE-4A7B-8B7F-2F7CA193F237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Official Records Act</a:t>
          </a:r>
        </a:p>
      </dgm:t>
    </dgm:pt>
    <dgm:pt modelId="{82F42A58-22E3-4D27-950F-AD3A6CC3242E}" type="parTrans" cxnId="{FEE632DA-FE24-4810-A07B-BB40102CCB9D}">
      <dgm:prSet/>
      <dgm:spPr/>
      <dgm:t>
        <a:bodyPr/>
        <a:lstStyle/>
        <a:p>
          <a:endParaRPr lang="en-US"/>
        </a:p>
      </dgm:t>
    </dgm:pt>
    <dgm:pt modelId="{2789BCB7-683D-4BA5-AFA9-2BA01D61AC47}" type="sibTrans" cxnId="{FEE632DA-FE24-4810-A07B-BB40102CCB9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58AC01E-B389-4F4D-8CC1-56EE7C7EA4B8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Government Data Practices Act</a:t>
          </a:r>
        </a:p>
      </dgm:t>
    </dgm:pt>
    <dgm:pt modelId="{C57AC191-105C-477E-B5B2-530DFA17F2C6}" type="parTrans" cxnId="{6067AEF1-EE85-4F9A-AB09-4D6DFDDD67D4}">
      <dgm:prSet/>
      <dgm:spPr/>
      <dgm:t>
        <a:bodyPr/>
        <a:lstStyle/>
        <a:p>
          <a:endParaRPr lang="en-US"/>
        </a:p>
      </dgm:t>
    </dgm:pt>
    <dgm:pt modelId="{1663EE7D-2A93-4B57-A6CD-3FB4A27588AE}" type="sibTrans" cxnId="{6067AEF1-EE85-4F9A-AB09-4D6DFDDD67D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CE52EF9-2888-4109-9FC2-39892431883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Administer data</a:t>
          </a:r>
        </a:p>
      </dgm:t>
    </dgm:pt>
    <dgm:pt modelId="{43763071-E092-435C-A45B-4FA8AE1941BD}" type="parTrans" cxnId="{A405363E-BD52-4B49-B443-901D9DFCDF53}">
      <dgm:prSet/>
      <dgm:spPr/>
      <dgm:t>
        <a:bodyPr/>
        <a:lstStyle/>
        <a:p>
          <a:endParaRPr lang="en-US"/>
        </a:p>
      </dgm:t>
    </dgm:pt>
    <dgm:pt modelId="{6D674110-88BD-42DC-BF22-51235214ED2F}" type="sibTrans" cxnId="{A405363E-BD52-4B49-B443-901D9DFCDF53}">
      <dgm:prSet/>
      <dgm:spPr/>
      <dgm:t>
        <a:bodyPr/>
        <a:lstStyle/>
        <a:p>
          <a:endParaRPr lang="en-US"/>
        </a:p>
      </dgm:t>
    </dgm:pt>
    <dgm:pt modelId="{B4A0A212-9343-4540-87FA-ADDBFA9D4B6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Records Management Statute</a:t>
          </a:r>
        </a:p>
      </dgm:t>
    </dgm:pt>
    <dgm:pt modelId="{4FA85A0F-0CBD-45E4-8852-0476BF3E5D75}" type="parTrans" cxnId="{A2DA7ACC-62C7-4D9D-9DB1-A411986B68C3}">
      <dgm:prSet/>
      <dgm:spPr/>
      <dgm:t>
        <a:bodyPr/>
        <a:lstStyle/>
        <a:p>
          <a:endParaRPr lang="en-US"/>
        </a:p>
      </dgm:t>
    </dgm:pt>
    <dgm:pt modelId="{762D0E75-ED44-4FEB-9121-973D3A66DE1B}" type="sibTrans" cxnId="{A2DA7ACC-62C7-4D9D-9DB1-A411986B68C3}">
      <dgm:prSet/>
      <dgm:spPr/>
      <dgm:t>
        <a:bodyPr/>
        <a:lstStyle/>
        <a:p>
          <a:endParaRPr lang="en-US"/>
        </a:p>
      </dgm:t>
    </dgm:pt>
    <dgm:pt modelId="{E49DF8EC-383E-4056-8D2C-6417EA219776}">
      <dgm:prSet phldrT="[Text]"/>
      <dgm:spPr>
        <a:solidFill>
          <a:schemeClr val="tx1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Destroy data</a:t>
          </a:r>
        </a:p>
      </dgm:t>
    </dgm:pt>
    <dgm:pt modelId="{126BC34F-4CC0-44A1-B121-E8FA6E2EDE3E}" type="parTrans" cxnId="{3F4D7737-2B53-475C-9AE4-B69BF2FA3FD8}">
      <dgm:prSet/>
      <dgm:spPr/>
      <dgm:t>
        <a:bodyPr/>
        <a:lstStyle/>
        <a:p>
          <a:endParaRPr lang="en-US"/>
        </a:p>
      </dgm:t>
    </dgm:pt>
    <dgm:pt modelId="{5F831125-8E3C-4F4E-AAEA-328D0A5F45A9}" type="sibTrans" cxnId="{3F4D7737-2B53-475C-9AE4-B69BF2FA3FD8}">
      <dgm:prSet/>
      <dgm:spPr/>
      <dgm:t>
        <a:bodyPr/>
        <a:lstStyle/>
        <a:p>
          <a:endParaRPr lang="en-US"/>
        </a:p>
      </dgm:t>
    </dgm:pt>
    <dgm:pt modelId="{96618EF2-516F-4277-84B2-3F7A18C74E88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and maintain data</a:t>
          </a:r>
        </a:p>
      </dgm:t>
    </dgm:pt>
    <dgm:pt modelId="{ABBC398B-3C36-47C1-A1EF-B9CEEF94A4C0}" type="sibTrans" cxnId="{9C22B5A6-1E4B-4DBB-9BE1-FC797303F121}">
      <dgm:prSet/>
      <dgm:spPr/>
      <dgm:t>
        <a:bodyPr/>
        <a:lstStyle/>
        <a:p>
          <a:endParaRPr lang="en-US"/>
        </a:p>
      </dgm:t>
    </dgm:pt>
    <dgm:pt modelId="{599F85E1-DE7F-432A-AA3F-09E1C9A8D60F}" type="parTrans" cxnId="{9C22B5A6-1E4B-4DBB-9BE1-FC797303F121}">
      <dgm:prSet/>
      <dgm:spPr/>
      <dgm:t>
        <a:bodyPr/>
        <a:lstStyle/>
        <a:p>
          <a:endParaRPr lang="en-US"/>
        </a:p>
      </dgm:t>
    </dgm:pt>
    <dgm:pt modelId="{9C2FFED2-87F5-4206-BAAE-D7C6DE196E5B}" type="pres">
      <dgm:prSet presAssocID="{0BEB8BFB-5C39-4D06-8538-04203C63C41C}" presName="Name0" presStyleCnt="0">
        <dgm:presLayoutVars>
          <dgm:dir/>
          <dgm:resizeHandles val="exact"/>
        </dgm:presLayoutVars>
      </dgm:prSet>
      <dgm:spPr/>
    </dgm:pt>
    <dgm:pt modelId="{87B581B1-0EB3-4A83-9790-BD3D978E9B39}" type="pres">
      <dgm:prSet presAssocID="{B0F40BFB-11AE-4A7B-8B7F-2F7CA193F237}" presName="composite" presStyleCnt="0"/>
      <dgm:spPr/>
    </dgm:pt>
    <dgm:pt modelId="{3C40FB75-648C-4CA3-8380-D476E3A06EC7}" type="pres">
      <dgm:prSet presAssocID="{B0F40BFB-11AE-4A7B-8B7F-2F7CA193F237}" presName="imagSh" presStyleLbl="b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FCA6FF86-2DAC-4CEE-8885-BDA74EE3FFEE}" type="pres">
      <dgm:prSet presAssocID="{B0F40BFB-11AE-4A7B-8B7F-2F7CA193F237}" presName="txNode" presStyleLbl="node1" presStyleIdx="0" presStyleCnt="3" custScaleX="110006" custScaleY="89823" custLinFactNeighborX="2895" custLinFactNeighborY="9410">
        <dgm:presLayoutVars>
          <dgm:bulletEnabled val="1"/>
        </dgm:presLayoutVars>
      </dgm:prSet>
      <dgm:spPr/>
    </dgm:pt>
    <dgm:pt modelId="{4E74C7FF-33F3-48FF-A665-EDDE4848F3BD}" type="pres">
      <dgm:prSet presAssocID="{2789BCB7-683D-4BA5-AFA9-2BA01D61AC47}" presName="sibTrans" presStyleLbl="sibTrans2D1" presStyleIdx="0" presStyleCnt="2"/>
      <dgm:spPr/>
    </dgm:pt>
    <dgm:pt modelId="{75E69E0A-BD89-4647-B0E0-F531D40DD9E1}" type="pres">
      <dgm:prSet presAssocID="{2789BCB7-683D-4BA5-AFA9-2BA01D61AC47}" presName="connTx" presStyleLbl="sibTrans2D1" presStyleIdx="0" presStyleCnt="2"/>
      <dgm:spPr/>
    </dgm:pt>
    <dgm:pt modelId="{57D079AE-2D31-4CEC-8C9E-3283A08BB3BA}" type="pres">
      <dgm:prSet presAssocID="{058AC01E-B389-4F4D-8CC1-56EE7C7EA4B8}" presName="composite" presStyleCnt="0"/>
      <dgm:spPr/>
    </dgm:pt>
    <dgm:pt modelId="{7FED9675-931E-43E2-AE1A-D4A9EA34169A}" type="pres">
      <dgm:prSet presAssocID="{058AC01E-B389-4F4D-8CC1-56EE7C7EA4B8}" presName="imagSh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D1CA2283-3435-4AC5-86B3-1A26A0D6CC8D}" type="pres">
      <dgm:prSet presAssocID="{058AC01E-B389-4F4D-8CC1-56EE7C7EA4B8}" presName="txNode" presStyleLbl="node1" presStyleIdx="1" presStyleCnt="3" custScaleX="109697" custScaleY="89935" custLinFactNeighborY="9655">
        <dgm:presLayoutVars>
          <dgm:bulletEnabled val="1"/>
        </dgm:presLayoutVars>
      </dgm:prSet>
      <dgm:spPr/>
    </dgm:pt>
    <dgm:pt modelId="{AF7D5DDF-F93E-4F2F-874B-776830BE8C10}" type="pres">
      <dgm:prSet presAssocID="{1663EE7D-2A93-4B57-A6CD-3FB4A27588AE}" presName="sibTrans" presStyleLbl="sibTrans2D1" presStyleIdx="1" presStyleCnt="2"/>
      <dgm:spPr/>
    </dgm:pt>
    <dgm:pt modelId="{5E7F1A68-33BA-48A8-AAF8-36A4E87D93C9}" type="pres">
      <dgm:prSet presAssocID="{1663EE7D-2A93-4B57-A6CD-3FB4A27588AE}" presName="connTx" presStyleLbl="sibTrans2D1" presStyleIdx="1" presStyleCnt="2"/>
      <dgm:spPr/>
    </dgm:pt>
    <dgm:pt modelId="{5403FBDA-C9D2-4B18-A0C4-9DB2DF2E0A6E}" type="pres">
      <dgm:prSet presAssocID="{B4A0A212-9343-4540-87FA-ADDBFA9D4B6B}" presName="composite" presStyleCnt="0"/>
      <dgm:spPr/>
    </dgm:pt>
    <dgm:pt modelId="{54F41E48-9B36-43C8-95A4-09A39C898AA4}" type="pres">
      <dgm:prSet presAssocID="{B4A0A212-9343-4540-87FA-ADDBFA9D4B6B}" presName="imagSh" presStyleLbl="bgImgPlace1" presStyleIdx="2" presStyleCnt="3"/>
      <dgm:spPr>
        <a:blipFill rotWithShape="1">
          <a:blip xmlns:r="http://schemas.openxmlformats.org/officeDocument/2006/relationships" r:embed="rId3" cstate="print"/>
          <a:srcRect/>
          <a:stretch>
            <a:fillRect l="-25000" r="-25000"/>
          </a:stretch>
        </a:blipFill>
      </dgm:spPr>
    </dgm:pt>
    <dgm:pt modelId="{5E34709E-5984-4956-807A-992B85B6ABB5}" type="pres">
      <dgm:prSet presAssocID="{B4A0A212-9343-4540-87FA-ADDBFA9D4B6B}" presName="txNode" presStyleLbl="node1" presStyleIdx="2" presStyleCnt="3" custScaleX="109087" custScaleY="91211" custLinFactNeighborX="-724" custLinFactNeighborY="10612">
        <dgm:presLayoutVars>
          <dgm:bulletEnabled val="1"/>
        </dgm:presLayoutVars>
      </dgm:prSet>
      <dgm:spPr/>
    </dgm:pt>
  </dgm:ptLst>
  <dgm:cxnLst>
    <dgm:cxn modelId="{4FA59D09-1370-4864-992B-102E707D1C20}" type="presOf" srcId="{B4A0A212-9343-4540-87FA-ADDBFA9D4B6B}" destId="{5E34709E-5984-4956-807A-992B85B6ABB5}" srcOrd="0" destOrd="0" presId="urn:microsoft.com/office/officeart/2005/8/layout/hProcess10"/>
    <dgm:cxn modelId="{1CAAD918-AFED-4F16-A5D1-EE71BD49DB84}" type="presOf" srcId="{1663EE7D-2A93-4B57-A6CD-3FB4A27588AE}" destId="{5E7F1A68-33BA-48A8-AAF8-36A4E87D93C9}" srcOrd="1" destOrd="0" presId="urn:microsoft.com/office/officeart/2005/8/layout/hProcess10"/>
    <dgm:cxn modelId="{3F4D7737-2B53-475C-9AE4-B69BF2FA3FD8}" srcId="{B4A0A212-9343-4540-87FA-ADDBFA9D4B6B}" destId="{E49DF8EC-383E-4056-8D2C-6417EA219776}" srcOrd="0" destOrd="0" parTransId="{126BC34F-4CC0-44A1-B121-E8FA6E2EDE3E}" sibTransId="{5F831125-8E3C-4F4E-AAEA-328D0A5F45A9}"/>
    <dgm:cxn modelId="{A405363E-BD52-4B49-B443-901D9DFCDF53}" srcId="{058AC01E-B389-4F4D-8CC1-56EE7C7EA4B8}" destId="{4CE52EF9-2888-4109-9FC2-398924318831}" srcOrd="0" destOrd="0" parTransId="{43763071-E092-435C-A45B-4FA8AE1941BD}" sibTransId="{6D674110-88BD-42DC-BF22-51235214ED2F}"/>
    <dgm:cxn modelId="{2BC1685E-4B38-4359-9946-FA9ECBF7DBC7}" type="presOf" srcId="{96618EF2-516F-4277-84B2-3F7A18C74E88}" destId="{FCA6FF86-2DAC-4CEE-8885-BDA74EE3FFEE}" srcOrd="0" destOrd="1" presId="urn:microsoft.com/office/officeart/2005/8/layout/hProcess10"/>
    <dgm:cxn modelId="{90C3056E-B195-4A9B-88E0-CB10E307A8CA}" type="presOf" srcId="{2789BCB7-683D-4BA5-AFA9-2BA01D61AC47}" destId="{4E74C7FF-33F3-48FF-A665-EDDE4848F3BD}" srcOrd="0" destOrd="0" presId="urn:microsoft.com/office/officeart/2005/8/layout/hProcess10"/>
    <dgm:cxn modelId="{C2A3A589-062F-41D4-B048-F1145206BB1E}" type="presOf" srcId="{E49DF8EC-383E-4056-8D2C-6417EA219776}" destId="{5E34709E-5984-4956-807A-992B85B6ABB5}" srcOrd="0" destOrd="1" presId="urn:microsoft.com/office/officeart/2005/8/layout/hProcess10"/>
    <dgm:cxn modelId="{9B7E63A4-28A7-4FD8-8720-E9E477DE8D9F}" type="presOf" srcId="{2789BCB7-683D-4BA5-AFA9-2BA01D61AC47}" destId="{75E69E0A-BD89-4647-B0E0-F531D40DD9E1}" srcOrd="1" destOrd="0" presId="urn:microsoft.com/office/officeart/2005/8/layout/hProcess10"/>
    <dgm:cxn modelId="{9C22B5A6-1E4B-4DBB-9BE1-FC797303F121}" srcId="{B0F40BFB-11AE-4A7B-8B7F-2F7CA193F237}" destId="{96618EF2-516F-4277-84B2-3F7A18C74E88}" srcOrd="0" destOrd="0" parTransId="{599F85E1-DE7F-432A-AA3F-09E1C9A8D60F}" sibTransId="{ABBC398B-3C36-47C1-A1EF-B9CEEF94A4C0}"/>
    <dgm:cxn modelId="{C16005C1-CC92-4014-A1FC-F11D6A42B904}" type="presOf" srcId="{1663EE7D-2A93-4B57-A6CD-3FB4A27588AE}" destId="{AF7D5DDF-F93E-4F2F-874B-776830BE8C10}" srcOrd="0" destOrd="0" presId="urn:microsoft.com/office/officeart/2005/8/layout/hProcess10"/>
    <dgm:cxn modelId="{A2DA7ACC-62C7-4D9D-9DB1-A411986B68C3}" srcId="{0BEB8BFB-5C39-4D06-8538-04203C63C41C}" destId="{B4A0A212-9343-4540-87FA-ADDBFA9D4B6B}" srcOrd="2" destOrd="0" parTransId="{4FA85A0F-0CBD-45E4-8852-0476BF3E5D75}" sibTransId="{762D0E75-ED44-4FEB-9121-973D3A66DE1B}"/>
    <dgm:cxn modelId="{FEE632DA-FE24-4810-A07B-BB40102CCB9D}" srcId="{0BEB8BFB-5C39-4D06-8538-04203C63C41C}" destId="{B0F40BFB-11AE-4A7B-8B7F-2F7CA193F237}" srcOrd="0" destOrd="0" parTransId="{82F42A58-22E3-4D27-950F-AD3A6CC3242E}" sibTransId="{2789BCB7-683D-4BA5-AFA9-2BA01D61AC47}"/>
    <dgm:cxn modelId="{3CCDE7DC-EB7D-48C9-856D-E0D655B7EC58}" type="presOf" srcId="{4CE52EF9-2888-4109-9FC2-398924318831}" destId="{D1CA2283-3435-4AC5-86B3-1A26A0D6CC8D}" srcOrd="0" destOrd="1" presId="urn:microsoft.com/office/officeart/2005/8/layout/hProcess10"/>
    <dgm:cxn modelId="{62E196EC-5CDB-4062-9410-D2CBB5E78EBB}" type="presOf" srcId="{058AC01E-B389-4F4D-8CC1-56EE7C7EA4B8}" destId="{D1CA2283-3435-4AC5-86B3-1A26A0D6CC8D}" srcOrd="0" destOrd="0" presId="urn:microsoft.com/office/officeart/2005/8/layout/hProcess10"/>
    <dgm:cxn modelId="{8B4877EE-8636-476B-9B40-632986B8E117}" type="presOf" srcId="{B0F40BFB-11AE-4A7B-8B7F-2F7CA193F237}" destId="{FCA6FF86-2DAC-4CEE-8885-BDA74EE3FFEE}" srcOrd="0" destOrd="0" presId="urn:microsoft.com/office/officeart/2005/8/layout/hProcess10"/>
    <dgm:cxn modelId="{6145E0EE-01D4-4A41-92F4-F14601E98B5D}" type="presOf" srcId="{0BEB8BFB-5C39-4D06-8538-04203C63C41C}" destId="{9C2FFED2-87F5-4206-BAAE-D7C6DE196E5B}" srcOrd="0" destOrd="0" presId="urn:microsoft.com/office/officeart/2005/8/layout/hProcess10"/>
    <dgm:cxn modelId="{6067AEF1-EE85-4F9A-AB09-4D6DFDDD67D4}" srcId="{0BEB8BFB-5C39-4D06-8538-04203C63C41C}" destId="{058AC01E-B389-4F4D-8CC1-56EE7C7EA4B8}" srcOrd="1" destOrd="0" parTransId="{C57AC191-105C-477E-B5B2-530DFA17F2C6}" sibTransId="{1663EE7D-2A93-4B57-A6CD-3FB4A27588AE}"/>
    <dgm:cxn modelId="{E83DA7B7-1344-40EB-91CC-19A68E9CB60D}" type="presParOf" srcId="{9C2FFED2-87F5-4206-BAAE-D7C6DE196E5B}" destId="{87B581B1-0EB3-4A83-9790-BD3D978E9B39}" srcOrd="0" destOrd="0" presId="urn:microsoft.com/office/officeart/2005/8/layout/hProcess10"/>
    <dgm:cxn modelId="{09907DA4-9D70-4080-AD4C-884735D6A637}" type="presParOf" srcId="{87B581B1-0EB3-4A83-9790-BD3D978E9B39}" destId="{3C40FB75-648C-4CA3-8380-D476E3A06EC7}" srcOrd="0" destOrd="0" presId="urn:microsoft.com/office/officeart/2005/8/layout/hProcess10"/>
    <dgm:cxn modelId="{2AECE838-868B-489F-92AB-C2B794E14612}" type="presParOf" srcId="{87B581B1-0EB3-4A83-9790-BD3D978E9B39}" destId="{FCA6FF86-2DAC-4CEE-8885-BDA74EE3FFEE}" srcOrd="1" destOrd="0" presId="urn:microsoft.com/office/officeart/2005/8/layout/hProcess10"/>
    <dgm:cxn modelId="{D6643735-5C8A-4FB4-B36A-0600B4EFB4E8}" type="presParOf" srcId="{9C2FFED2-87F5-4206-BAAE-D7C6DE196E5B}" destId="{4E74C7FF-33F3-48FF-A665-EDDE4848F3BD}" srcOrd="1" destOrd="0" presId="urn:microsoft.com/office/officeart/2005/8/layout/hProcess10"/>
    <dgm:cxn modelId="{6A3BB538-20C7-44B8-B283-8E0E3492520F}" type="presParOf" srcId="{4E74C7FF-33F3-48FF-A665-EDDE4848F3BD}" destId="{75E69E0A-BD89-4647-B0E0-F531D40DD9E1}" srcOrd="0" destOrd="0" presId="urn:microsoft.com/office/officeart/2005/8/layout/hProcess10"/>
    <dgm:cxn modelId="{9EE59B7B-406C-4981-BA55-ACA3A71AFEB8}" type="presParOf" srcId="{9C2FFED2-87F5-4206-BAAE-D7C6DE196E5B}" destId="{57D079AE-2D31-4CEC-8C9E-3283A08BB3BA}" srcOrd="2" destOrd="0" presId="urn:microsoft.com/office/officeart/2005/8/layout/hProcess10"/>
    <dgm:cxn modelId="{F3EAB079-CD6B-4759-975B-1F652B68B585}" type="presParOf" srcId="{57D079AE-2D31-4CEC-8C9E-3283A08BB3BA}" destId="{7FED9675-931E-43E2-AE1A-D4A9EA34169A}" srcOrd="0" destOrd="0" presId="urn:microsoft.com/office/officeart/2005/8/layout/hProcess10"/>
    <dgm:cxn modelId="{F229CDB9-86C0-4A5A-AAC0-404F0DB34D95}" type="presParOf" srcId="{57D079AE-2D31-4CEC-8C9E-3283A08BB3BA}" destId="{D1CA2283-3435-4AC5-86B3-1A26A0D6CC8D}" srcOrd="1" destOrd="0" presId="urn:microsoft.com/office/officeart/2005/8/layout/hProcess10"/>
    <dgm:cxn modelId="{B4D7430B-C511-4F72-A651-1F16D947DD9A}" type="presParOf" srcId="{9C2FFED2-87F5-4206-BAAE-D7C6DE196E5B}" destId="{AF7D5DDF-F93E-4F2F-874B-776830BE8C10}" srcOrd="3" destOrd="0" presId="urn:microsoft.com/office/officeart/2005/8/layout/hProcess10"/>
    <dgm:cxn modelId="{14A2C4F9-A639-426B-A6C8-5714CA132470}" type="presParOf" srcId="{AF7D5DDF-F93E-4F2F-874B-776830BE8C10}" destId="{5E7F1A68-33BA-48A8-AAF8-36A4E87D93C9}" srcOrd="0" destOrd="0" presId="urn:microsoft.com/office/officeart/2005/8/layout/hProcess10"/>
    <dgm:cxn modelId="{C6039D9B-823E-4D1C-8749-F6EC720BEA49}" type="presParOf" srcId="{9C2FFED2-87F5-4206-BAAE-D7C6DE196E5B}" destId="{5403FBDA-C9D2-4B18-A0C4-9DB2DF2E0A6E}" srcOrd="4" destOrd="0" presId="urn:microsoft.com/office/officeart/2005/8/layout/hProcess10"/>
    <dgm:cxn modelId="{F6B9BB9F-3FDD-45D6-854C-8967D429E456}" type="presParOf" srcId="{5403FBDA-C9D2-4B18-A0C4-9DB2DF2E0A6E}" destId="{54F41E48-9B36-43C8-95A4-09A39C898AA4}" srcOrd="0" destOrd="0" presId="urn:microsoft.com/office/officeart/2005/8/layout/hProcess10"/>
    <dgm:cxn modelId="{6EE37ED4-B4B5-45B1-B5D8-94FBEC3B8D63}" type="presParOf" srcId="{5403FBDA-C9D2-4B18-A0C4-9DB2DF2E0A6E}" destId="{5E34709E-5984-4956-807A-992B85B6ABB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01CA0-A730-4862-A08E-5F9997FE961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ACDBB-F15F-4969-9A5B-34BAE811027A}">
      <dgm:prSet phldrT="[Text]" custT="1"/>
      <dgm:spPr>
        <a:solidFill>
          <a:schemeClr val="accent1">
            <a:lumMod val="25000"/>
            <a:lumOff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2">
                  <a:lumMod val="95000"/>
                  <a:lumOff val="5000"/>
                </a:schemeClr>
              </a:solidFill>
            </a:rPr>
            <a:t>Government data</a:t>
          </a:r>
        </a:p>
      </dgm:t>
    </dgm:pt>
    <dgm:pt modelId="{22377823-7783-4626-96AA-4EB145311ECE}" type="parTrans" cxnId="{4A30DA5C-FC77-4131-AD8F-BCD94D8D017C}">
      <dgm:prSet/>
      <dgm:spPr/>
      <dgm:t>
        <a:bodyPr/>
        <a:lstStyle/>
        <a:p>
          <a:endParaRPr lang="en-US"/>
        </a:p>
      </dgm:t>
    </dgm:pt>
    <dgm:pt modelId="{9179A3AC-966F-4628-8008-02A9CC8954CA}" type="sibTrans" cxnId="{4A30DA5C-FC77-4131-AD8F-BCD94D8D017C}">
      <dgm:prSet/>
      <dgm:spPr/>
      <dgm:t>
        <a:bodyPr/>
        <a:lstStyle/>
        <a:p>
          <a:endParaRPr lang="en-US"/>
        </a:p>
      </dgm:t>
    </dgm:pt>
    <dgm:pt modelId="{EC2F5180-55A2-4AAB-B871-E53779714A5F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Official records (Subject to records retention schedule)</a:t>
          </a:r>
        </a:p>
      </dgm:t>
    </dgm:pt>
    <dgm:pt modelId="{34516FF9-E6E6-4879-AEB0-B28B4F769592}" type="parTrans" cxnId="{B29B57FD-2E5A-4491-847E-52DB4986E997}">
      <dgm:prSet/>
      <dgm:spPr/>
      <dgm:t>
        <a:bodyPr/>
        <a:lstStyle/>
        <a:p>
          <a:endParaRPr lang="en-US"/>
        </a:p>
      </dgm:t>
    </dgm:pt>
    <dgm:pt modelId="{5F47254D-77FC-435C-B1DB-7B42C0F99670}" type="sibTrans" cxnId="{B29B57FD-2E5A-4491-847E-52DB4986E997}">
      <dgm:prSet/>
      <dgm:spPr/>
      <dgm:t>
        <a:bodyPr/>
        <a:lstStyle/>
        <a:p>
          <a:endParaRPr lang="en-US"/>
        </a:p>
      </dgm:t>
    </dgm:pt>
    <dgm:pt modelId="{FF19A62A-F0D6-436C-8D77-A852D7B9E9A9}" type="pres">
      <dgm:prSet presAssocID="{D5701CA0-A730-4862-A08E-5F9997FE9612}" presName="Name0" presStyleCnt="0">
        <dgm:presLayoutVars>
          <dgm:chMax val="7"/>
          <dgm:resizeHandles val="exact"/>
        </dgm:presLayoutVars>
      </dgm:prSet>
      <dgm:spPr/>
    </dgm:pt>
    <dgm:pt modelId="{3E9692D1-0E37-4557-B6AC-7ADFA687C3EB}" type="pres">
      <dgm:prSet presAssocID="{D5701CA0-A730-4862-A08E-5F9997FE9612}" presName="comp1" presStyleCnt="0"/>
      <dgm:spPr/>
    </dgm:pt>
    <dgm:pt modelId="{65BB0799-E2B3-438D-AE77-8F5DCAF8D0EF}" type="pres">
      <dgm:prSet presAssocID="{D5701CA0-A730-4862-A08E-5F9997FE9612}" presName="circle1" presStyleLbl="node1" presStyleIdx="0" presStyleCnt="2" custLinFactNeighborX="-877" custLinFactNeighborY="-292"/>
      <dgm:spPr/>
    </dgm:pt>
    <dgm:pt modelId="{7C5C04A9-A7B4-4F49-AF82-B71BA03F8888}" type="pres">
      <dgm:prSet presAssocID="{D5701CA0-A730-4862-A08E-5F9997FE9612}" presName="c1text" presStyleLbl="node1" presStyleIdx="0" presStyleCnt="2">
        <dgm:presLayoutVars>
          <dgm:bulletEnabled val="1"/>
        </dgm:presLayoutVars>
      </dgm:prSet>
      <dgm:spPr/>
    </dgm:pt>
    <dgm:pt modelId="{1700D01C-3B7C-42C8-911A-0351FC43076E}" type="pres">
      <dgm:prSet presAssocID="{D5701CA0-A730-4862-A08E-5F9997FE9612}" presName="comp2" presStyleCnt="0"/>
      <dgm:spPr/>
    </dgm:pt>
    <dgm:pt modelId="{34993723-EDF9-462C-96BE-5AEAEC7631DC}" type="pres">
      <dgm:prSet presAssocID="{D5701CA0-A730-4862-A08E-5F9997FE9612}" presName="circle2" presStyleLbl="node1" presStyleIdx="1" presStyleCnt="2" custScaleX="94338" custScaleY="95715" custLinFactNeighborX="-780" custLinFactNeighborY="-3117"/>
      <dgm:spPr/>
    </dgm:pt>
    <dgm:pt modelId="{8C320BEA-B651-4B4A-A7D8-37FF2C74BB36}" type="pres">
      <dgm:prSet presAssocID="{D5701CA0-A730-4862-A08E-5F9997FE9612}" presName="c2text" presStyleLbl="node1" presStyleIdx="1" presStyleCnt="2">
        <dgm:presLayoutVars>
          <dgm:bulletEnabled val="1"/>
        </dgm:presLayoutVars>
      </dgm:prSet>
      <dgm:spPr/>
    </dgm:pt>
  </dgm:ptLst>
  <dgm:cxnLst>
    <dgm:cxn modelId="{BB2D6237-0B31-46BB-88A8-C4EBD013762B}" type="presOf" srcId="{487ACDBB-F15F-4969-9A5B-34BAE811027A}" destId="{7C5C04A9-A7B4-4F49-AF82-B71BA03F8888}" srcOrd="1" destOrd="0" presId="urn:microsoft.com/office/officeart/2005/8/layout/venn2"/>
    <dgm:cxn modelId="{4A30DA5C-FC77-4131-AD8F-BCD94D8D017C}" srcId="{D5701CA0-A730-4862-A08E-5F9997FE9612}" destId="{487ACDBB-F15F-4969-9A5B-34BAE811027A}" srcOrd="0" destOrd="0" parTransId="{22377823-7783-4626-96AA-4EB145311ECE}" sibTransId="{9179A3AC-966F-4628-8008-02A9CC8954CA}"/>
    <dgm:cxn modelId="{E9EA4F50-3598-48F5-B139-7174931804DD}" type="presOf" srcId="{487ACDBB-F15F-4969-9A5B-34BAE811027A}" destId="{65BB0799-E2B3-438D-AE77-8F5DCAF8D0EF}" srcOrd="0" destOrd="0" presId="urn:microsoft.com/office/officeart/2005/8/layout/venn2"/>
    <dgm:cxn modelId="{12CD26DE-9AA9-43FB-9041-9AA8BD1D2A0C}" type="presOf" srcId="{D5701CA0-A730-4862-A08E-5F9997FE9612}" destId="{FF19A62A-F0D6-436C-8D77-A852D7B9E9A9}" srcOrd="0" destOrd="0" presId="urn:microsoft.com/office/officeart/2005/8/layout/venn2"/>
    <dgm:cxn modelId="{A52997E8-467C-4942-A8AE-13DED3905740}" type="presOf" srcId="{EC2F5180-55A2-4AAB-B871-E53779714A5F}" destId="{34993723-EDF9-462C-96BE-5AEAEC7631DC}" srcOrd="0" destOrd="0" presId="urn:microsoft.com/office/officeart/2005/8/layout/venn2"/>
    <dgm:cxn modelId="{EB5849F6-824C-4A53-B43A-3CE8F946F4B7}" type="presOf" srcId="{EC2F5180-55A2-4AAB-B871-E53779714A5F}" destId="{8C320BEA-B651-4B4A-A7D8-37FF2C74BB36}" srcOrd="1" destOrd="0" presId="urn:microsoft.com/office/officeart/2005/8/layout/venn2"/>
    <dgm:cxn modelId="{B29B57FD-2E5A-4491-847E-52DB4986E997}" srcId="{D5701CA0-A730-4862-A08E-5F9997FE9612}" destId="{EC2F5180-55A2-4AAB-B871-E53779714A5F}" srcOrd="1" destOrd="0" parTransId="{34516FF9-E6E6-4879-AEB0-B28B4F769592}" sibTransId="{5F47254D-77FC-435C-B1DB-7B42C0F99670}"/>
    <dgm:cxn modelId="{35C4EA5E-1971-47EC-BD82-4D021A5263A4}" type="presParOf" srcId="{FF19A62A-F0D6-436C-8D77-A852D7B9E9A9}" destId="{3E9692D1-0E37-4557-B6AC-7ADFA687C3EB}" srcOrd="0" destOrd="0" presId="urn:microsoft.com/office/officeart/2005/8/layout/venn2"/>
    <dgm:cxn modelId="{5658C0F5-B65E-41A4-A512-57C3C12D342A}" type="presParOf" srcId="{3E9692D1-0E37-4557-B6AC-7ADFA687C3EB}" destId="{65BB0799-E2B3-438D-AE77-8F5DCAF8D0EF}" srcOrd="0" destOrd="0" presId="urn:microsoft.com/office/officeart/2005/8/layout/venn2"/>
    <dgm:cxn modelId="{FA0A4186-9B31-4EE9-BA02-AFDDB8657D2E}" type="presParOf" srcId="{3E9692D1-0E37-4557-B6AC-7ADFA687C3EB}" destId="{7C5C04A9-A7B4-4F49-AF82-B71BA03F8888}" srcOrd="1" destOrd="0" presId="urn:microsoft.com/office/officeart/2005/8/layout/venn2"/>
    <dgm:cxn modelId="{A05D09E3-A94A-4169-92A7-A4CDAB74DE55}" type="presParOf" srcId="{FF19A62A-F0D6-436C-8D77-A852D7B9E9A9}" destId="{1700D01C-3B7C-42C8-911A-0351FC43076E}" srcOrd="1" destOrd="0" presId="urn:microsoft.com/office/officeart/2005/8/layout/venn2"/>
    <dgm:cxn modelId="{D37651D6-749C-4AF7-B9A9-B754E6248D2B}" type="presParOf" srcId="{1700D01C-3B7C-42C8-911A-0351FC43076E}" destId="{34993723-EDF9-462C-96BE-5AEAEC7631DC}" srcOrd="0" destOrd="0" presId="urn:microsoft.com/office/officeart/2005/8/layout/venn2"/>
    <dgm:cxn modelId="{BF9D552E-7DF7-4BD1-9516-2965F298B503}" type="presParOf" srcId="{1700D01C-3B7C-42C8-911A-0351FC43076E}" destId="{8C320BEA-B651-4B4A-A7D8-37FF2C74BB3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0FB75-648C-4CA3-8380-D476E3A06EC7}">
      <dsp:nvSpPr>
        <dsp:cNvPr id="0" name=""/>
        <dsp:cNvSpPr/>
      </dsp:nvSpPr>
      <dsp:spPr>
        <a:xfrm>
          <a:off x="2578" y="540037"/>
          <a:ext cx="2020125" cy="2020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6FF86-2DAC-4CEE-8885-BDA74EE3FFEE}">
      <dsp:nvSpPr>
        <dsp:cNvPr id="0" name=""/>
        <dsp:cNvSpPr/>
      </dsp:nvSpPr>
      <dsp:spPr>
        <a:xfrm>
          <a:off x="288852" y="2045000"/>
          <a:ext cx="2222259" cy="1814537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Official Records Act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and maintain data</a:t>
          </a:r>
        </a:p>
      </dsp:txBody>
      <dsp:txXfrm>
        <a:off x="341998" y="2098146"/>
        <a:ext cx="2115967" cy="1708245"/>
      </dsp:txXfrm>
    </dsp:sp>
    <dsp:sp modelId="{4E74C7FF-33F3-48FF-A665-EDDE4848F3BD}">
      <dsp:nvSpPr>
        <dsp:cNvPr id="0" name=""/>
        <dsp:cNvSpPr/>
      </dsp:nvSpPr>
      <dsp:spPr>
        <a:xfrm rot="21599399">
          <a:off x="2447198" y="1307108"/>
          <a:ext cx="424494" cy="48540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47198" y="1404201"/>
        <a:ext cx="297146" cy="291244"/>
      </dsp:txXfrm>
    </dsp:sp>
    <dsp:sp modelId="{7FED9675-931E-43E2-AE1A-D4A9EA34169A}">
      <dsp:nvSpPr>
        <dsp:cNvPr id="0" name=""/>
        <dsp:cNvSpPr/>
      </dsp:nvSpPr>
      <dsp:spPr>
        <a:xfrm>
          <a:off x="3235545" y="539471"/>
          <a:ext cx="2020125" cy="2020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A2283-3435-4AC5-86B3-1A26A0D6CC8D}">
      <dsp:nvSpPr>
        <dsp:cNvPr id="0" name=""/>
        <dsp:cNvSpPr/>
      </dsp:nvSpPr>
      <dsp:spPr>
        <a:xfrm>
          <a:off x="3466457" y="2048253"/>
          <a:ext cx="2216017" cy="1816800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Government Data Practices Act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Administer data</a:t>
          </a:r>
        </a:p>
      </dsp:txBody>
      <dsp:txXfrm>
        <a:off x="3519669" y="2101465"/>
        <a:ext cx="2109593" cy="1710376"/>
      </dsp:txXfrm>
    </dsp:sp>
    <dsp:sp modelId="{AF7D5DDF-F93E-4F2F-874B-776830BE8C10}">
      <dsp:nvSpPr>
        <dsp:cNvPr id="0" name=""/>
        <dsp:cNvSpPr/>
      </dsp:nvSpPr>
      <dsp:spPr>
        <a:xfrm rot="21593141">
          <a:off x="5679072" y="1303548"/>
          <a:ext cx="423402" cy="48540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679072" y="1400757"/>
        <a:ext cx="296381" cy="291244"/>
      </dsp:txXfrm>
    </dsp:sp>
    <dsp:sp modelId="{54F41E48-9B36-43C8-95A4-09A39C898AA4}">
      <dsp:nvSpPr>
        <dsp:cNvPr id="0" name=""/>
        <dsp:cNvSpPr/>
      </dsp:nvSpPr>
      <dsp:spPr>
        <a:xfrm>
          <a:off x="6465391" y="533027"/>
          <a:ext cx="2020125" cy="2020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4709E-5984-4956-807A-992B85B6ABB5}">
      <dsp:nvSpPr>
        <dsp:cNvPr id="0" name=""/>
        <dsp:cNvSpPr/>
      </dsp:nvSpPr>
      <dsp:spPr>
        <a:xfrm>
          <a:off x="6687838" y="2048253"/>
          <a:ext cx="2203694" cy="1842577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Records Management Statute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Destroy data</a:t>
          </a:r>
        </a:p>
      </dsp:txBody>
      <dsp:txXfrm>
        <a:off x="6741805" y="2102220"/>
        <a:ext cx="2095760" cy="1734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B0799-E2B3-438D-AE77-8F5DCAF8D0EF}">
      <dsp:nvSpPr>
        <dsp:cNvPr id="0" name=""/>
        <dsp:cNvSpPr/>
      </dsp:nvSpPr>
      <dsp:spPr>
        <a:xfrm>
          <a:off x="1463209" y="0"/>
          <a:ext cx="5212079" cy="5212079"/>
        </a:xfrm>
        <a:prstGeom prst="ellipse">
          <a:avLst/>
        </a:prstGeom>
        <a:solidFill>
          <a:schemeClr val="accent1">
            <a:lumMod val="25000"/>
            <a:lumOff val="75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>
                  <a:lumMod val="95000"/>
                  <a:lumOff val="5000"/>
                </a:schemeClr>
              </a:solidFill>
            </a:rPr>
            <a:t>Government data</a:t>
          </a:r>
        </a:p>
      </dsp:txBody>
      <dsp:txXfrm>
        <a:off x="2701077" y="390905"/>
        <a:ext cx="2736341" cy="886053"/>
      </dsp:txXfrm>
    </dsp:sp>
    <dsp:sp modelId="{34993723-EDF9-462C-96BE-5AEAEC7631DC}">
      <dsp:nvSpPr>
        <dsp:cNvPr id="0" name=""/>
        <dsp:cNvSpPr/>
      </dsp:nvSpPr>
      <dsp:spPr>
        <a:xfrm>
          <a:off x="2240603" y="1264925"/>
          <a:ext cx="3687728" cy="3741556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Official records (Subject to records retention schedule)</a:t>
          </a:r>
        </a:p>
      </dsp:txBody>
      <dsp:txXfrm>
        <a:off x="2780658" y="2200314"/>
        <a:ext cx="2607617" cy="1870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4143958" y="1"/>
            <a:ext cx="3169589" cy="481534"/>
          </a:xfrm>
          <a:prstGeom prst="rect">
            <a:avLst/>
          </a:prstGeom>
        </p:spPr>
        <p:txBody>
          <a:bodyPr vert="horz" lIns="94737" tIns="47368" rIns="94737" bIns="47368" rtlCol="0"/>
          <a:lstStyle>
            <a:lvl1pPr algn="r">
              <a:defRPr sz="1200"/>
            </a:lvl1pPr>
          </a:lstStyle>
          <a:p>
            <a:r>
              <a:rPr lang="en-US"/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r>
              <a:rPr lang="en-US"/>
              <a:t>March 2018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r>
              <a:rPr lang="en-US"/>
              <a:t>February 2025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6" rIns="96650" bIns="483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0" tIns="48326" rIns="96650" bIns="4832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6761" y="4631833"/>
            <a:ext cx="5974091" cy="4388053"/>
          </a:xfrm>
          <a:prstGeom prst="rect">
            <a:avLst/>
          </a:prstGeom>
        </p:spPr>
        <p:txBody>
          <a:bodyPr lIns="96545" tIns="48272" rIns="96545" bIns="48272"/>
          <a:lstStyle/>
          <a:p>
            <a:pPr defTabSz="966612">
              <a:defRPr/>
            </a:pP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830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90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2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8270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</a:rPr>
              <a:pPr defTabSz="982706"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6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612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64160"/>
            <a:ext cx="5852160" cy="4860307"/>
          </a:xfrm>
        </p:spPr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7901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51234"/>
          </a:xfrm>
        </p:spPr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3557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680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607644"/>
          </a:xfrm>
        </p:spPr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2420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0497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354981"/>
          </a:xfrm>
        </p:spPr>
        <p:txBody>
          <a:bodyPr/>
          <a:lstStyle/>
          <a:p>
            <a:pPr defTabSz="1022808"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3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5BC9E86-23BD-414A-AD8D-64FF49728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endParaRPr lang="en-US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80596D5-CF83-2A5A-300A-B7D5B8E45C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6667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079161"/>
            <a:ext cx="5852160" cy="5076871"/>
          </a:xfrm>
        </p:spPr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202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668338"/>
            <a:ext cx="4321175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82905"/>
            <a:ext cx="5852160" cy="5257348"/>
          </a:xfrm>
        </p:spPr>
        <p:txBody>
          <a:bodyPr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</a:rPr>
              <a:pPr defTabSz="914266"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8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1528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090286"/>
          </a:xfrm>
        </p:spPr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5743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5357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16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478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2717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458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379044"/>
          </a:xfrm>
        </p:spPr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3047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7A614-E5C8-9E14-9282-6D3DE2A3B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DB29A-789C-EE68-CA33-72B02BA0D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97013" y="687388"/>
            <a:ext cx="4321175" cy="32400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2157B-EAA8-3969-8970-8E1F84438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4043054"/>
            <a:ext cx="5852160" cy="5185167"/>
          </a:xfrm>
        </p:spPr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731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endParaRPr lang="en-US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91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471488"/>
            <a:ext cx="4321175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4294"/>
            <a:ext cx="5852160" cy="5112980"/>
          </a:xfrm>
        </p:spPr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828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367012"/>
          </a:xfrm>
        </p:spPr>
        <p:txBody>
          <a:bodyPr/>
          <a:lstStyle/>
          <a:p>
            <a:pPr>
              <a:lnSpc>
                <a:spcPct val="107000"/>
              </a:lnSpc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42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6A68C-B2B8-4636-9C3C-C6661393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453" y="4697254"/>
            <a:ext cx="5980853" cy="38438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14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780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1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14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996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532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1002557"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281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data/rules/policie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n.gov/admin/data-practices/data/appeals/" TargetMode="External"/><Relationship Id="rId4" Type="http://schemas.openxmlformats.org/officeDocument/2006/relationships/hyperlink" Target="https://mn.gov/admin/data-practices/data/warnings/breach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news/trainings/webinar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user/INFOIPA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dpo@state.mn.u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9.xml"/><Relationship Id="rId5" Type="http://schemas.openxmlformats.org/officeDocument/2006/relationships/hyperlink" Target="https://www.youtube.com/user/INFOIPAD" TargetMode="External"/><Relationship Id="rId4" Type="http://schemas.openxmlformats.org/officeDocument/2006/relationships/hyperlink" Target="https://mn.gov/admin/data-practic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hs.org/preservation/state-archives" TargetMode="External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artment of Administration Logo">
            <a:extLst>
              <a:ext uri="{FF2B5EF4-FFF2-40B4-BE49-F238E27FC236}">
                <a16:creationId xmlns:a16="http://schemas.microsoft.com/office/drawing/2014/main" id="{C8503DB1-14E4-07E2-BFE6-18E973012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96987"/>
            <a:ext cx="5361384" cy="8506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Practices Act Basics Webinar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March 19, 2026</a:t>
            </a:r>
          </a:p>
          <a:p>
            <a:r>
              <a:rPr lang="en-US" sz="2000" dirty="0"/>
              <a:t>11 a.m. – 11:45 a.m.</a:t>
            </a:r>
          </a:p>
        </p:txBody>
      </p:sp>
      <p:pic>
        <p:nvPicPr>
          <p:cNvPr id="7" name="Picture 6" descr="A picture containing stack, stacked, pile, ceiling&#10;&#10;AI-generated content may be incorrect.">
            <a:extLst>
              <a:ext uri="{FF2B5EF4-FFF2-40B4-BE49-F238E27FC236}">
                <a16:creationId xmlns:a16="http://schemas.microsoft.com/office/drawing/2014/main" id="{CAE4F77C-A58A-6252-E255-BEE6AD959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8" b="1331"/>
          <a:stretch>
            <a:fillRect/>
          </a:stretch>
        </p:blipFill>
        <p:spPr>
          <a:xfrm>
            <a:off x="0" y="0"/>
            <a:ext cx="9144000" cy="41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1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BB1B-4120-E749-7B31-DB278432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Lifecycle of government data</a:t>
            </a:r>
            <a:endParaRPr lang="en-US" sz="3600" dirty="0"/>
          </a:p>
        </p:txBody>
      </p:sp>
      <p:graphicFrame>
        <p:nvGraphicFramePr>
          <p:cNvPr id="5" name="Content Placeholder 4" descr="A process flow that includes three pictures. The first picture is of paper and illustrates the Official Records Act, the second picture is someone at a filing cabinet and illustrates the Government Data Practices Act, and the third picture is a paper shredder and illustrates the Records Management Statute. ">
            <a:extLst>
              <a:ext uri="{FF2B5EF4-FFF2-40B4-BE49-F238E27FC236}">
                <a16:creationId xmlns:a16="http://schemas.microsoft.com/office/drawing/2014/main" id="{AD3880BB-ADA7-1410-F576-493E9F9A3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080143"/>
              </p:ext>
            </p:extLst>
          </p:nvPr>
        </p:nvGraphicFramePr>
        <p:xfrm>
          <a:off x="117631" y="1937318"/>
          <a:ext cx="8908738" cy="42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16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Official records vs. government data</a:t>
            </a:r>
          </a:p>
        </p:txBody>
      </p:sp>
      <p:graphicFrame>
        <p:nvGraphicFramePr>
          <p:cNvPr id="4" name="Content Placeholder 3" descr="Venn diagram depicting official records as a subset of government dat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381740"/>
              </p:ext>
            </p:extLst>
          </p:nvPr>
        </p:nvGraphicFramePr>
        <p:xfrm>
          <a:off x="563563" y="1524000"/>
          <a:ext cx="8229917" cy="52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905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ltGray">
          <a:xfrm>
            <a:off x="38101" y="194275"/>
            <a:ext cx="8001000" cy="838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Maintaining government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01" y="1725141"/>
            <a:ext cx="821389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No requirement to maintain data in a particular format or organization system; however,</a:t>
            </a:r>
          </a:p>
          <a:p>
            <a:pPr marL="342900" lvl="1" indent="0">
              <a:buNone/>
            </a:pPr>
            <a:r>
              <a:rPr lang="en-US" sz="2400" b="1" dirty="0"/>
              <a:t>Data must be “easily accessible for convenient use”</a:t>
            </a:r>
          </a:p>
        </p:txBody>
      </p:sp>
      <p:pic>
        <p:nvPicPr>
          <p:cNvPr id="8" name="Picture 6" descr="messy file cabinet" title="Files">
            <a:extLst>
              <a:ext uri="{FF2B5EF4-FFF2-40B4-BE49-F238E27FC236}">
                <a16:creationId xmlns:a16="http://schemas.microsoft.com/office/drawing/2014/main" id="{C29C494D-9ACE-43D1-80B9-F8DFC699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765" y="3292343"/>
            <a:ext cx="1921337" cy="27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email inbox">
            <a:extLst>
              <a:ext uri="{FF2B5EF4-FFF2-40B4-BE49-F238E27FC236}">
                <a16:creationId xmlns:a16="http://schemas.microsoft.com/office/drawing/2014/main" id="{428C2AB7-6779-D876-A8ED-D145CA913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3429000"/>
            <a:ext cx="3101632" cy="2509266"/>
          </a:xfrm>
          <a:prstGeom prst="rect">
            <a:avLst/>
          </a:prstGeom>
          <a:gradFill>
            <a:gsLst>
              <a:gs pos="0">
                <a:schemeClr val="accent1">
                  <a:alpha val="1100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171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018B-4A90-ECD6-CC33-DE0F3F47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Government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85074-57AC-0A36-D82D-80B7BCDB52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Data on Individuals</a:t>
            </a:r>
          </a:p>
          <a:p>
            <a:pPr marL="0" indent="0">
              <a:buNone/>
            </a:pPr>
            <a:r>
              <a:rPr lang="en-US" sz="2400" dirty="0"/>
              <a:t>Data that identify someone</a:t>
            </a:r>
          </a:p>
          <a:p>
            <a:r>
              <a:rPr lang="en-US" sz="2400" dirty="0"/>
              <a:t>Employee’s telephone number</a:t>
            </a:r>
          </a:p>
          <a:p>
            <a:r>
              <a:rPr lang="en-US" sz="2400" dirty="0"/>
              <a:t>Name and address of adult arrestee</a:t>
            </a:r>
          </a:p>
          <a:p>
            <a:r>
              <a:rPr lang="en-US" sz="2400" dirty="0"/>
              <a:t>Athlete of the week photograph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F2D9A-9F77-1F46-527F-4A1DC5D51B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Data not on Individuals</a:t>
            </a:r>
          </a:p>
          <a:p>
            <a:pPr marL="0" indent="0">
              <a:buNone/>
            </a:pPr>
            <a:r>
              <a:rPr lang="en-US" sz="2400" dirty="0"/>
              <a:t>Data that do not identify someone</a:t>
            </a:r>
          </a:p>
          <a:p>
            <a:r>
              <a:rPr lang="en-US" sz="2400" dirty="0"/>
              <a:t>Makes and models of fleet trucks</a:t>
            </a:r>
          </a:p>
          <a:p>
            <a:r>
              <a:rPr lang="en-US" sz="2400" dirty="0"/>
              <a:t>Names of companies that are preferred vendors</a:t>
            </a:r>
          </a:p>
          <a:p>
            <a:r>
              <a:rPr lang="en-US" sz="2400" dirty="0"/>
              <a:t>List of government websites</a:t>
            </a:r>
          </a:p>
        </p:txBody>
      </p:sp>
    </p:spTree>
    <p:extLst>
      <p:ext uri="{BB962C8B-B14F-4D97-AF65-F5344CB8AC3E}">
        <p14:creationId xmlns:p14="http://schemas.microsoft.com/office/powerpoint/2010/main" val="417924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F62E-0CFA-C73A-932A-95EDE72E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Classification of government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29EC2D-D587-5445-0E04-D540B5BCA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608557"/>
              </p:ext>
            </p:extLst>
          </p:nvPr>
        </p:nvGraphicFramePr>
        <p:xfrm>
          <a:off x="356734" y="1709509"/>
          <a:ext cx="8430532" cy="476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542">
                  <a:extLst>
                    <a:ext uri="{9D8B030D-6E8A-4147-A177-3AD203B41FA5}">
                      <a16:colId xmlns:a16="http://schemas.microsoft.com/office/drawing/2014/main" val="88779997"/>
                    </a:ext>
                  </a:extLst>
                </a:gridCol>
                <a:gridCol w="3685813">
                  <a:extLst>
                    <a:ext uri="{9D8B030D-6E8A-4147-A177-3AD203B41FA5}">
                      <a16:colId xmlns:a16="http://schemas.microsoft.com/office/drawing/2014/main" val="2277703325"/>
                    </a:ext>
                  </a:extLst>
                </a:gridCol>
                <a:gridCol w="2810177">
                  <a:extLst>
                    <a:ext uri="{9D8B030D-6E8A-4147-A177-3AD203B41FA5}">
                      <a16:colId xmlns:a16="http://schemas.microsoft.com/office/drawing/2014/main" val="3742629481"/>
                    </a:ext>
                  </a:extLst>
                </a:gridCol>
              </a:tblGrid>
              <a:tr h="554202">
                <a:tc>
                  <a:txBody>
                    <a:bodyPr/>
                    <a:lstStyle/>
                    <a:p>
                      <a:r>
                        <a:rPr lang="en-US" sz="1800" dirty="0"/>
                        <a:t>Classification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Meaning of classification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605540"/>
                  </a:ext>
                </a:extLst>
              </a:tr>
              <a:tr h="554202">
                <a:tc>
                  <a:txBody>
                    <a:bodyPr/>
                    <a:lstStyle/>
                    <a:p>
                      <a:r>
                        <a:rPr lang="en-US" sz="1800" dirty="0"/>
                        <a:t>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Available to anyone for any reason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Employee name and salary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246743"/>
                  </a:ext>
                </a:extLst>
              </a:tr>
              <a:tr h="1981462">
                <a:tc>
                  <a:txBody>
                    <a:bodyPr/>
                    <a:lstStyle/>
                    <a:p>
                      <a:r>
                        <a:rPr lang="en-US" sz="1800" dirty="0"/>
                        <a:t>Private/Nonpublic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Available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Data subject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Those in the entity whose work assignment requires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Entities authorized by law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Those authorized by data 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Employee home address and telephone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152770"/>
                  </a:ext>
                </a:extLst>
              </a:tr>
              <a:tr h="1673994">
                <a:tc>
                  <a:txBody>
                    <a:bodyPr/>
                    <a:lstStyle/>
                    <a:p>
                      <a:r>
                        <a:rPr lang="en-US" sz="1800" dirty="0"/>
                        <a:t>Confidential/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Protected nonpublic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Available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Those in the entity whose work assignment requires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Entities authorized by law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NOT available to the data 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Data collected as part of an active civil legal 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14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459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62865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Staff with data practices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Pct val="80000"/>
            </a:pPr>
            <a:r>
              <a:rPr lang="en-US" sz="2800" dirty="0"/>
              <a:t>Responsible authority (RA)</a:t>
            </a:r>
          </a:p>
          <a:p>
            <a:pPr>
              <a:buClr>
                <a:schemeClr val="tx2"/>
              </a:buClr>
              <a:buSzPct val="80000"/>
            </a:pPr>
            <a:r>
              <a:rPr lang="en-US" sz="2800" dirty="0"/>
              <a:t>Data practices compliance official (DPCO) </a:t>
            </a:r>
          </a:p>
          <a:p>
            <a:pPr>
              <a:buClr>
                <a:schemeClr val="tx2"/>
              </a:buClr>
              <a:buSzPct val="80000"/>
            </a:pPr>
            <a:r>
              <a:rPr lang="en-US" sz="2800" dirty="0"/>
              <a:t>Designee </a:t>
            </a:r>
          </a:p>
          <a:p>
            <a:pPr>
              <a:buClr>
                <a:schemeClr val="tx2"/>
              </a:buClr>
              <a:buSzPct val="80000"/>
            </a:pPr>
            <a:r>
              <a:rPr lang="en-US" sz="2800" dirty="0"/>
              <a:t>Other staff</a:t>
            </a:r>
          </a:p>
        </p:txBody>
      </p:sp>
      <p:pic>
        <p:nvPicPr>
          <p:cNvPr id="5" name="Picture 4" descr="coffe mug with saying &quot;this is not in my job description&quot;" title="pic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04380"/>
            <a:ext cx="3886200" cy="3762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41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Responsible authority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2400" dirty="0"/>
              <a:t>(Minn. Stat. § 13.02, subd. 16 &amp; Minn. R. 1205.0200)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70" y="1459148"/>
            <a:ext cx="8324317" cy="523348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State agency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Commissioner, Constitutional Officer, Chief Executive Officer, or an official appointed by the agency’s governing body</a:t>
            </a:r>
            <a:r>
              <a:rPr lang="en-US" dirty="0"/>
              <a:t>	</a:t>
            </a:r>
          </a:p>
          <a:p>
            <a:r>
              <a:rPr lang="en-US" sz="2400" b="1" dirty="0"/>
              <a:t>County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Elected officials (county attorney, sheriff,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Employee appointed for data outside elected officials’ offices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County social services agency director (§ 13.46, subd. 10)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County veterans service officer (§ 197.603, subd. 2)</a:t>
            </a:r>
          </a:p>
          <a:p>
            <a:r>
              <a:rPr lang="en-US" sz="2400" b="1" dirty="0"/>
              <a:t>City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Person appointed by city council or the city clerk</a:t>
            </a:r>
          </a:p>
          <a:p>
            <a:r>
              <a:rPr lang="en-US" sz="2400" b="1" dirty="0"/>
              <a:t>School District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Person appointed by school board or the superintendent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5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6BE2-BC27-0B75-55C8-76A30BA5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/>
              <a:t>Requests for data</a:t>
            </a:r>
            <a:br>
              <a:rPr lang="en-US" sz="3200" dirty="0"/>
            </a:br>
            <a:r>
              <a:rPr lang="en-US" sz="3100" dirty="0"/>
              <a:t>(Minn. Stat. §§ 13.03 and 13.04)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4CB57-B4D0-6595-620A-30FC807B0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Members of the public and data subjects can request inspection or copies of data</a:t>
            </a:r>
          </a:p>
          <a:p>
            <a:r>
              <a:rPr lang="en-US" sz="2800" dirty="0"/>
              <a:t>Written requests</a:t>
            </a:r>
          </a:p>
          <a:p>
            <a:r>
              <a:rPr lang="en-US" sz="2800" dirty="0"/>
              <a:t>Accepting requests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Online portals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Designated email address for data requests</a:t>
            </a:r>
          </a:p>
        </p:txBody>
      </p:sp>
    </p:spTree>
    <p:extLst>
      <p:ext uri="{BB962C8B-B14F-4D97-AF65-F5344CB8AC3E}">
        <p14:creationId xmlns:p14="http://schemas.microsoft.com/office/powerpoint/2010/main" val="11696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E12E-F4CE-CD16-4956-3C274658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0287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Disability Accommodations</a:t>
            </a:r>
            <a:br>
              <a:rPr lang="en-US" sz="3600" dirty="0"/>
            </a:br>
            <a:r>
              <a:rPr lang="en-US" sz="2800" dirty="0"/>
              <a:t>(42 U.S.C. §§ 12131-12150; Minn. Stat. § 363A.42)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0E25-DF14-3606-53E9-2DFC0333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7886700" cy="4833471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/>
              <a:t>Title II of the ADA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state and local government entities are subject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requires reasonable modifications to policies, practices, and procedures where needed to make sure that a person with a disability can access the entity’s services</a:t>
            </a:r>
          </a:p>
          <a:p>
            <a:r>
              <a:rPr lang="en-US" sz="3000" b="1" dirty="0"/>
              <a:t>Minn. Stat. § 363A.42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requires reasonable modifications to any policies, practices, and procedures that might otherwise deny equal access to records to individuals with disabilities</a:t>
            </a:r>
          </a:p>
          <a:p>
            <a:r>
              <a:rPr lang="en-US" sz="3000" b="1" dirty="0"/>
              <a:t> Accommodation request procedures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4751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28726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	</a:t>
            </a:r>
            <a:r>
              <a:rPr lang="en-US" sz="3600" dirty="0"/>
              <a:t>Responding to data requests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800" dirty="0"/>
              <a:t>Members of the public (Minn. Stat. § 13.03)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06" y="1566153"/>
            <a:ext cx="8126244" cy="461081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sz="3200" b="1" dirty="0"/>
              <a:t>Guidelines for responding to requests: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Clarify if not clear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Respond</a:t>
            </a:r>
          </a:p>
          <a:p>
            <a:pPr marL="1085850" lvl="2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500" dirty="0"/>
              <a:t>Data do not exist</a:t>
            </a:r>
          </a:p>
          <a:p>
            <a:pPr marL="1085850" lvl="2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500" dirty="0"/>
              <a:t>Data exist and are public</a:t>
            </a:r>
          </a:p>
          <a:p>
            <a:pPr marL="1085850" lvl="2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500" dirty="0"/>
              <a:t>Data are not public </a:t>
            </a:r>
          </a:p>
          <a:p>
            <a:pPr marL="1485900" lvl="3" indent="-22860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Must give statutory basis for denying access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If asked, must explain meaning (technical terminology, abbreviations, acronyms, etc.)</a:t>
            </a:r>
          </a:p>
          <a:p>
            <a:pPr marL="457200" lvl="1" indent="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40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" y="161761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We are a statewide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597460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Data Practices Office</a:t>
            </a:r>
          </a:p>
          <a:p>
            <a:pPr lvl="1">
              <a:buClr>
                <a:srgbClr val="0054A6"/>
              </a:buClr>
            </a:pPr>
            <a:r>
              <a:rPr lang="en-US" sz="2800" dirty="0"/>
              <a:t>Informal advice/technical assistance</a:t>
            </a:r>
          </a:p>
          <a:p>
            <a:pPr lvl="1">
              <a:buClr>
                <a:srgbClr val="0054A6"/>
              </a:buClr>
            </a:pPr>
            <a:r>
              <a:rPr lang="en-US" sz="2800" dirty="0"/>
              <a:t>Commissioner of Administration advisory opinions</a:t>
            </a:r>
          </a:p>
          <a:p>
            <a:pPr lvl="1">
              <a:buClr>
                <a:srgbClr val="0054A6"/>
              </a:buClr>
            </a:pPr>
            <a:r>
              <a:rPr lang="en-US" sz="2800" dirty="0"/>
              <a:t>Website and info pages: 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https://mn.gov/admin/data-practices/</a:t>
            </a:r>
            <a:r>
              <a:rPr lang="en-US" sz="2800" dirty="0"/>
              <a:t> </a:t>
            </a:r>
          </a:p>
          <a:p>
            <a:pPr lvl="1">
              <a:buClr>
                <a:srgbClr val="0054A6"/>
              </a:buClr>
            </a:pPr>
            <a:r>
              <a:rPr lang="en-US" sz="2800" dirty="0"/>
              <a:t>Listserv and newsletters</a:t>
            </a:r>
          </a:p>
          <a:p>
            <a:pPr lvl="1">
              <a:buClr>
                <a:srgbClr val="0054A6"/>
              </a:buClr>
            </a:pPr>
            <a:r>
              <a:rPr lang="en-US" sz="2800" dirty="0"/>
              <a:t>Legislative assistance</a:t>
            </a:r>
          </a:p>
          <a:p>
            <a:pPr lvl="1">
              <a:buClr>
                <a:srgbClr val="0054A6"/>
              </a:buClr>
            </a:pPr>
            <a:r>
              <a:rPr lang="en-US" sz="2800" dirty="0"/>
              <a:t>Training</a:t>
            </a:r>
          </a:p>
        </p:txBody>
      </p:sp>
      <p:pic>
        <p:nvPicPr>
          <p:cNvPr id="4" name="Picture 3" descr="screenshot of Data Practices Office's website homepage 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296" y="4282758"/>
            <a:ext cx="3986784" cy="24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25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/>
          <a:lstStyle/>
          <a:p>
            <a:pPr algn="l"/>
            <a:r>
              <a:rPr lang="en-US" sz="3200" dirty="0"/>
              <a:t>	</a:t>
            </a:r>
            <a:r>
              <a:rPr lang="en-US" sz="3600" dirty="0"/>
              <a:t>Responding to data requests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800" dirty="0"/>
              <a:t>Data subjects (§ 13.04)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88168"/>
            <a:ext cx="8013032" cy="4860758"/>
          </a:xfrm>
        </p:spPr>
        <p:txBody>
          <a:bodyPr>
            <a:normAutofit lnSpcReduction="10000"/>
          </a:bodyPr>
          <a:lstStyle/>
          <a:p>
            <a:pPr marL="0" lvl="0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sz="3200" b="1" dirty="0"/>
              <a:t>Guidelines for responding to requests: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Clarify if not clear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Respond</a:t>
            </a:r>
          </a:p>
          <a:p>
            <a:pPr marL="1085850" lvl="2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Data do not exist</a:t>
            </a:r>
          </a:p>
          <a:p>
            <a:pPr marL="1085850" lvl="2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Data exist and are accessible</a:t>
            </a:r>
          </a:p>
          <a:p>
            <a:pPr marL="1485900" lvl="3" indent="-22860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Verify identity </a:t>
            </a:r>
          </a:p>
          <a:p>
            <a:pPr marL="1485900" lvl="3" indent="-22860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Six-month “exception”</a:t>
            </a:r>
          </a:p>
          <a:p>
            <a:pPr marL="1085850" lvl="2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Data are confidential or private about someone else, or otherwise not public </a:t>
            </a:r>
          </a:p>
          <a:p>
            <a:pPr marL="1485900" lvl="3" indent="-22860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Must give statutory basis for denying access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If asked, must explain (technical terminology, abbreviations, acronyms,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02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ltGray">
          <a:xfrm>
            <a:off x="0" y="152399"/>
            <a:ext cx="8534400" cy="838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Handling large data requests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" y="1648326"/>
            <a:ext cx="8554453" cy="5057275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3200" dirty="0"/>
              <a:t>The Data Practices Act </a:t>
            </a:r>
            <a:r>
              <a:rPr lang="en-US" sz="3200" b="1" dirty="0"/>
              <a:t>does not </a:t>
            </a:r>
            <a:r>
              <a:rPr lang="en-US" sz="3200" dirty="0"/>
              <a:t>contain an “overly burdensome” exception to deny access</a:t>
            </a:r>
          </a:p>
          <a:p>
            <a:pPr>
              <a:buClr>
                <a:srgbClr val="0054A6"/>
              </a:buClr>
            </a:pPr>
            <a:r>
              <a:rPr lang="en-US" sz="3200" dirty="0"/>
              <a:t>Practical considerations when processing large data requests:</a:t>
            </a:r>
          </a:p>
          <a:p>
            <a:pPr lvl="2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Contact requester to clarify scope of request</a:t>
            </a:r>
          </a:p>
          <a:p>
            <a:pPr lvl="2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Give context on length of time it will take to compile responsive data</a:t>
            </a:r>
          </a:p>
          <a:p>
            <a:pPr lvl="2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Ask whether to prioritize certain data</a:t>
            </a:r>
          </a:p>
          <a:p>
            <a:pPr lvl="2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Consider providing data on a rolling basis</a:t>
            </a:r>
          </a:p>
        </p:txBody>
      </p:sp>
    </p:spTree>
    <p:extLst>
      <p:ext uri="{BB962C8B-B14F-4D97-AF65-F5344CB8AC3E}">
        <p14:creationId xmlns:p14="http://schemas.microsoft.com/office/powerpoint/2010/main" val="2870481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58EC-3E34-C37D-C48A-8C2885E5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</p:spPr>
        <p:txBody>
          <a:bodyPr anchor="ctr">
            <a:noAutofit/>
          </a:bodyPr>
          <a:lstStyle/>
          <a:p>
            <a:pPr algn="l"/>
            <a:r>
              <a:rPr lang="en-US" sz="3600" dirty="0"/>
              <a:t>Requests outside of the Data Practices Act</a:t>
            </a:r>
          </a:p>
        </p:txBody>
      </p:sp>
      <p:pic>
        <p:nvPicPr>
          <p:cNvPr id="5" name="Content Placeholder 4" descr="Clipboard with solid fill">
            <a:extLst>
              <a:ext uri="{FF2B5EF4-FFF2-40B4-BE49-F238E27FC236}">
                <a16:creationId xmlns:a16="http://schemas.microsoft.com/office/drawing/2014/main" id="{4E952FE0-556F-7A51-8BBE-723CB3D2883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688769" y="2254125"/>
            <a:ext cx="1738398" cy="1738398"/>
          </a:xfr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6BD0704-4EA0-8B33-2E1C-E3043E6305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4058" y="4309053"/>
            <a:ext cx="3309255" cy="1523938"/>
          </a:xfrm>
        </p:spPr>
        <p:txBody>
          <a:bodyPr>
            <a:normAutofit fontScale="92500"/>
          </a:bodyPr>
          <a:lstStyle/>
          <a:p>
            <a:r>
              <a:rPr lang="en-US" sz="2600" b="1" dirty="0"/>
              <a:t>Creating Data</a:t>
            </a:r>
          </a:p>
          <a:p>
            <a:r>
              <a:rPr lang="en-US" sz="2400" dirty="0"/>
              <a:t>*Exception: summary data</a:t>
            </a:r>
            <a:br>
              <a:rPr lang="en-US" sz="2400" dirty="0"/>
            </a:br>
            <a:r>
              <a:rPr lang="en-US" sz="2200" dirty="0"/>
              <a:t>(Minn. Stat. § 13.05, subd. 7)</a:t>
            </a:r>
            <a:endParaRPr lang="en-US" sz="2400" dirty="0"/>
          </a:p>
        </p:txBody>
      </p:sp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E9A25DA3-715D-6D19-DD41-5A54F63A6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6833" y="2254125"/>
            <a:ext cx="1738398" cy="1738398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B4F9710-6F48-EA25-9B2D-607302059A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0563" y="4249245"/>
            <a:ext cx="2030937" cy="914399"/>
          </a:xfrm>
        </p:spPr>
        <p:txBody>
          <a:bodyPr>
            <a:noAutofit/>
          </a:bodyPr>
          <a:lstStyle/>
          <a:p>
            <a:r>
              <a:rPr lang="en-US" sz="2400" b="1" dirty="0"/>
              <a:t>Responding to Questions</a:t>
            </a:r>
          </a:p>
        </p:txBody>
      </p:sp>
    </p:spTree>
    <p:extLst>
      <p:ext uri="{BB962C8B-B14F-4D97-AF65-F5344CB8AC3E}">
        <p14:creationId xmlns:p14="http://schemas.microsoft.com/office/powerpoint/2010/main" val="2728885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Response Time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2800" dirty="0"/>
              <a:t>(Inspection or Copies)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FE81C-6C57-A869-17B6-9EBD910902FE}"/>
              </a:ext>
            </a:extLst>
          </p:cNvPr>
          <p:cNvSpPr txBox="1"/>
          <p:nvPr/>
        </p:nvSpPr>
        <p:spPr>
          <a:xfrm>
            <a:off x="381000" y="1879600"/>
            <a:ext cx="850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Member of the Public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Appropriate and prompt, reasonable amount of time</a:t>
            </a:r>
            <a:br>
              <a:rPr lang="en-US" sz="2600" dirty="0"/>
            </a:br>
            <a:r>
              <a:rPr lang="en-US" sz="2400" dirty="0"/>
              <a:t>(Minn. Stat. § 13.03, subd. 2, Minn. R. 1205.0300)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Data Subject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Immediately, if possible; otherwise, 10 business days</a:t>
            </a:r>
            <a:br>
              <a:rPr lang="en-US" sz="2600" dirty="0"/>
            </a:br>
            <a:r>
              <a:rPr lang="en-US" sz="2400" dirty="0"/>
              <a:t>(Minn. Stat. § 13.04, subd. 3)</a:t>
            </a:r>
          </a:p>
        </p:txBody>
      </p:sp>
    </p:spTree>
    <p:extLst>
      <p:ext uri="{BB962C8B-B14F-4D97-AF65-F5344CB8AC3E}">
        <p14:creationId xmlns:p14="http://schemas.microsoft.com/office/powerpoint/2010/main" val="660764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B940-875E-DF6A-0437-592D14F4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Charging for Government Data -</a:t>
            </a:r>
            <a:b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C5528-0231-6B32-D6A6-FEB202A35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charge or fee is allowed for inspection of government data. 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Inspection is always FREE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true whether the data requester is a data subject or a member of the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1CFD2-2EC9-1C16-AF53-4797DB29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758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8534-3B29-A9E1-50AD-4CB6E22C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Charging for Government Data -</a:t>
            </a:r>
            <a:b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Copies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0A8AE-CBD9-CB05-FFE2-FBE01BC2B6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 of the public</a:t>
            </a:r>
          </a:p>
          <a:p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25¢ per page for 100 or fewer pages of black/white, legal/letter size paper copies</a:t>
            </a:r>
          </a:p>
          <a:p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“Actual cost” for all other copies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for search and retrieval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to make and transmit the copies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  <a:p>
            <a:pPr marL="0" indent="0">
              <a:buNone/>
            </a:pPr>
            <a:r>
              <a:rPr lang="en-US" sz="2900" dirty="0">
                <a:ea typeface="Calibri" panose="020F0502020204030204" pitchFamily="34" charset="0"/>
                <a:cs typeface="Calibri" panose="020F0502020204030204" pitchFamily="34" charset="0"/>
              </a:rPr>
              <a:t>(Minn. Stat. § 13.03, </a:t>
            </a:r>
            <a:br>
              <a:rPr lang="en-US" sz="29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900" dirty="0">
                <a:ea typeface="Calibri" panose="020F0502020204030204" pitchFamily="34" charset="0"/>
                <a:cs typeface="Calibri" panose="020F0502020204030204" pitchFamily="34" charset="0"/>
              </a:rPr>
              <a:t>Minn. R. 1205.0300)</a:t>
            </a:r>
            <a:endParaRPr lang="en-US" sz="2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59E4E-03DF-1974-C9B0-D871764965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subjects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“Actual cost”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to make and transmit the copies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(Minn. Stat. § 13.04, Minn. R. 1205.0400)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6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4CD9E-7C95-3073-2E24-C9BE224E4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2EB-6C81-4C6C-DB16-7C1F1740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Other Copy Costs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1031B-65AA-0735-A63C-1CB34549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government entity may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 to separate public from not public data or to redact private or confidential data about others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(Minn. Stat. § 13.03, subd. 3(c), Minn. Stat. § 13.04, subd. 3)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38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copy costs are the maximum that an entity may charge, and an entity may opt to charge less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2B07C-0E81-9202-CED7-76E43DAC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4148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19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</a:t>
            </a:r>
            <a:r>
              <a:rPr lang="en-US" sz="3600" dirty="0" err="1"/>
              <a:t>Tennessen</a:t>
            </a:r>
            <a:r>
              <a:rPr lang="en-US" sz="3600" dirty="0"/>
              <a:t> Warning</a:t>
            </a:r>
            <a:br>
              <a:rPr lang="en-US" sz="4800" dirty="0"/>
            </a:br>
            <a:r>
              <a:rPr lang="en-US" sz="2800" dirty="0"/>
              <a:t>	(Minn. Stat. §13.04, </a:t>
            </a:r>
            <a:r>
              <a:rPr lang="en-US" sz="2800" dirty="0" err="1"/>
              <a:t>subd</a:t>
            </a:r>
            <a:r>
              <a:rPr lang="en-US" sz="2800" dirty="0"/>
              <a:t>.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altLang="en-US" sz="3200" dirty="0"/>
              <a:t>When collecting private or confidential data from an individual about that individual: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1800" dirty="0"/>
          </a:p>
          <a:p>
            <a:pPr marL="800100" lvl="1" indent="-34290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State the purpose and intended use of data</a:t>
            </a:r>
          </a:p>
          <a:p>
            <a:pPr marL="800100" lvl="1" indent="-34290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Inform the individual whether they may refuse or are legally required to provide the data</a:t>
            </a:r>
          </a:p>
          <a:p>
            <a:pPr marL="800100" lvl="1" indent="-34290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Explain known consequences of supplying or refusing to supply the data</a:t>
            </a:r>
          </a:p>
          <a:p>
            <a:pPr marL="800100" lvl="1" indent="-34290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Identify other persons or entities with statutory authority to access the data</a:t>
            </a:r>
          </a:p>
          <a:p>
            <a:pPr marL="457200" lvl="1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400" dirty="0"/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Examples: SSN, employee home address</a:t>
            </a:r>
          </a:p>
        </p:txBody>
      </p:sp>
    </p:spTree>
    <p:extLst>
      <p:ext uri="{BB962C8B-B14F-4D97-AF65-F5344CB8AC3E}">
        <p14:creationId xmlns:p14="http://schemas.microsoft.com/office/powerpoint/2010/main" val="1633037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Informed Consent</a:t>
            </a:r>
            <a:br>
              <a:rPr lang="en-US" sz="5400" dirty="0"/>
            </a:br>
            <a:r>
              <a:rPr lang="en-US" sz="2800" dirty="0"/>
              <a:t>	(Minn. Stat. §13.05, </a:t>
            </a:r>
            <a:r>
              <a:rPr lang="en-US" sz="2800" dirty="0" err="1"/>
              <a:t>subd</a:t>
            </a:r>
            <a:r>
              <a:rPr lang="en-US" sz="2800" dirty="0"/>
              <a:t>. 4 &amp; Minn. R. 1205.1400)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636295"/>
            <a:ext cx="8202529" cy="4443391"/>
          </a:xfrm>
        </p:spPr>
        <p:txBody>
          <a:bodyPr>
            <a:noAutofit/>
          </a:bodyPr>
          <a:lstStyle/>
          <a:p>
            <a:pPr marL="457200" lvl="1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2800" dirty="0"/>
              <a:t>Informed consent is necessary when: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individual asks the entity to release private data to another entity or person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entity wants to release private data to another entity or person</a:t>
            </a:r>
            <a:endParaRPr lang="en-US" altLang="en-US" sz="2400" dirty="0"/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The data subject received a Tennessen warning, and the entity now wants to use or release the data in a different way</a:t>
            </a:r>
          </a:p>
          <a:p>
            <a:pPr marL="457200" lvl="1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br>
              <a:rPr lang="en-US" sz="2800" dirty="0"/>
            </a:br>
            <a:r>
              <a:rPr lang="en-US" sz="2800" b="1" dirty="0"/>
              <a:t>Informed consent must be in writing and cannot be coerced</a:t>
            </a:r>
          </a:p>
        </p:txBody>
      </p:sp>
    </p:spTree>
    <p:extLst>
      <p:ext uri="{BB962C8B-B14F-4D97-AF65-F5344CB8AC3E}">
        <p14:creationId xmlns:p14="http://schemas.microsoft.com/office/powerpoint/2010/main" val="2691229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63038-5599-3A3E-0606-DF707C556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26FE-6B91-2948-AD1C-4370E8F91B89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Other requirements of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0793B-98E1-46C1-28C2-CF04658C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5054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>
                <a:hlinkClick r:id="rId3"/>
              </a:rPr>
              <a:t>Data access policies and inventory </a:t>
            </a:r>
            <a:r>
              <a:rPr lang="en-US" sz="2400" dirty="0"/>
              <a:t>(Minn. Stat. §13.02)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Access policy for members of the public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Access policy for data subjects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Data inventory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>
                <a:hlinkClick r:id="rId4"/>
              </a:rPr>
              <a:t>Data breaches </a:t>
            </a:r>
            <a:r>
              <a:rPr lang="en-US" sz="2400" dirty="0"/>
              <a:t>(Minn. Stat. §13.055)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Specific obligations when “breach of the security of the data”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Notice to affected individuals, investigation, report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>
                <a:hlinkClick r:id="rId5"/>
              </a:rPr>
              <a:t>Data challenges and appeals</a:t>
            </a:r>
            <a:r>
              <a:rPr lang="en-US" sz="3000" dirty="0">
                <a:hlinkClick r:id="rId5"/>
              </a:rPr>
              <a:t> </a:t>
            </a:r>
            <a:r>
              <a:rPr lang="en-US" sz="2400" dirty="0"/>
              <a:t>(Minn. Stat. §13.04, subd. 4)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Data subjects can challenge data about themselves alleged to be inaccurate or incomplete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Entity must determine whether data are correct, and subject can appeal to Commissioner of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13371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Today’s agenda</a:t>
            </a:r>
            <a:br>
              <a:rPr lang="en-US" sz="3600" dirty="0"/>
            </a:br>
            <a:r>
              <a:rPr lang="en-US" sz="2800" dirty="0"/>
              <a:t>11:00 a.m. -11:45 a.m.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81" y="1572718"/>
            <a:ext cx="8380955" cy="5014694"/>
          </a:xfrm>
        </p:spPr>
        <p:txBody>
          <a:bodyPr anchor="t">
            <a:normAutofit/>
          </a:bodyPr>
          <a:lstStyle/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600" b="1" dirty="0"/>
              <a:t>11:00 a.m.</a:t>
            </a:r>
            <a:r>
              <a:rPr lang="en-US" sz="3600" dirty="0"/>
              <a:t> – Overview of the Data Practices Act’s Requirements</a:t>
            </a:r>
            <a:endParaRPr lang="en-US" sz="3600" b="1" dirty="0"/>
          </a:p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600" b="1" dirty="0"/>
              <a:t>11:35 a.m.</a:t>
            </a:r>
            <a:r>
              <a:rPr lang="en-US" sz="3600" dirty="0"/>
              <a:t> - Q&amp;A</a:t>
            </a:r>
          </a:p>
        </p:txBody>
      </p:sp>
    </p:spTree>
    <p:extLst>
      <p:ext uri="{BB962C8B-B14F-4D97-AF65-F5344CB8AC3E}">
        <p14:creationId xmlns:p14="http://schemas.microsoft.com/office/powerpoint/2010/main" val="3638859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Penalties and 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/>
              <a:t>Civil Remedies </a:t>
            </a:r>
            <a:r>
              <a:rPr lang="en-US" sz="2400" dirty="0"/>
              <a:t>(Minn. Stat. §13.08)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Action for damages, costs, and attorney fees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Action to compel compliance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/>
              <a:t>Administrative Remedy </a:t>
            </a:r>
            <a:r>
              <a:rPr lang="en-US" sz="2400" dirty="0"/>
              <a:t>(Minn. Stat. §13.085)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Complaint must be filed within 2 years of alleged violation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Action to compel compliance, attorney fees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/>
              <a:t>Penalties</a:t>
            </a:r>
            <a:r>
              <a:rPr lang="en-US" sz="3000" dirty="0"/>
              <a:t> </a:t>
            </a:r>
            <a:r>
              <a:rPr lang="en-US" sz="2400" dirty="0"/>
              <a:t>(Minn. Stat. §13.09)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Willful violation or knowing unauthorized acquisition of not public data = misdemeanor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Dismissal or suspension of public employee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/>
              <a:t>Advisory opinions </a:t>
            </a:r>
            <a:r>
              <a:rPr lang="en-US" sz="2400" dirty="0"/>
              <a:t>(Minn. Stat. §13.072)</a:t>
            </a:r>
          </a:p>
        </p:txBody>
      </p:sp>
    </p:spTree>
    <p:extLst>
      <p:ext uri="{BB962C8B-B14F-4D97-AF65-F5344CB8AC3E}">
        <p14:creationId xmlns:p14="http://schemas.microsoft.com/office/powerpoint/2010/main" val="1460986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E389-6807-4508-B8DB-E5E89872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1" y="141111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Send us your questions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3B064-AE33-416F-93E8-054418879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2556"/>
            <a:ext cx="7886700" cy="503237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Type your questions in the Q&amp;A Panel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If we don’t get to your question, we will follow up afterwards</a:t>
            </a:r>
          </a:p>
          <a:p>
            <a:pPr marL="342900" indent="-342900"/>
            <a:r>
              <a:rPr lang="en-US" sz="2800" dirty="0"/>
              <a:t>Slides are available</a:t>
            </a:r>
            <a:r>
              <a:rPr lang="en-US" sz="2800"/>
              <a:t>: </a:t>
            </a:r>
            <a:r>
              <a:rPr lang="en-US" sz="2800">
                <a:hlinkClick r:id="rId3"/>
              </a:rPr>
              <a:t>https://mn.gov/admin/data-practices/news/trainings/webinars/</a:t>
            </a:r>
            <a:endParaRPr lang="en-US" sz="2800"/>
          </a:p>
          <a:p>
            <a:pPr marL="342900" indent="-342900"/>
            <a:r>
              <a:rPr lang="en-US" sz="2800"/>
              <a:t>A </a:t>
            </a:r>
            <a:r>
              <a:rPr lang="en-US" sz="2800" dirty="0"/>
              <a:t>recording of this webinar will be available at: </a:t>
            </a:r>
            <a:r>
              <a:rPr lang="en-US" sz="2800" dirty="0">
                <a:hlinkClick r:id="rId4"/>
              </a:rPr>
              <a:t>https://www.youtube.com/user/INFOIPAD</a:t>
            </a:r>
            <a:r>
              <a:rPr lang="en-US" sz="28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Please fill out the evaluation in the Q&amp;A Panel</a:t>
            </a:r>
          </a:p>
        </p:txBody>
      </p:sp>
    </p:spTree>
    <p:extLst>
      <p:ext uri="{BB962C8B-B14F-4D97-AF65-F5344CB8AC3E}">
        <p14:creationId xmlns:p14="http://schemas.microsoft.com/office/powerpoint/2010/main" val="1224051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dirty="0"/>
              <a:t>Stay in touch!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3498092"/>
            <a:ext cx="7886700" cy="3222748"/>
          </a:xfrm>
        </p:spPr>
        <p:txBody>
          <a:bodyPr/>
          <a:lstStyle/>
          <a:p>
            <a:pPr marL="365760" indent="-283464" algn="l">
              <a:defRPr/>
            </a:pPr>
            <a:r>
              <a:rPr lang="en-US" sz="2800" b="1" dirty="0">
                <a:solidFill>
                  <a:srgbClr val="4F81BD">
                    <a:lumMod val="75000"/>
                  </a:srgbClr>
                </a:solidFill>
              </a:rPr>
              <a:t>Phone:</a:t>
            </a:r>
            <a:r>
              <a:rPr lang="en-US" sz="2800" dirty="0">
                <a:solidFill>
                  <a:prstClr val="black"/>
                </a:solidFill>
              </a:rPr>
              <a:t> 651-296-6733</a:t>
            </a:r>
          </a:p>
          <a:p>
            <a:pPr marL="365760" indent="-283464" algn="l">
              <a:defRPr/>
            </a:pPr>
            <a:r>
              <a:rPr lang="en-US" sz="2800" b="1" dirty="0">
                <a:solidFill>
                  <a:srgbClr val="4F81BD">
                    <a:lumMod val="75000"/>
                  </a:srgbClr>
                </a:solidFill>
              </a:rPr>
              <a:t>Email: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hlinkClick r:id="rId3"/>
              </a:rPr>
              <a:t>info.dpo@state.mn.us</a:t>
            </a:r>
            <a:r>
              <a:rPr lang="en-US" sz="2800" dirty="0">
                <a:solidFill>
                  <a:prstClr val="black"/>
                </a:solidFill>
              </a:rPr>
              <a:t>  </a:t>
            </a:r>
          </a:p>
          <a:p>
            <a:pPr marL="365760" indent="-283464" algn="l">
              <a:defRPr/>
            </a:pPr>
            <a:r>
              <a:rPr lang="en-US" sz="2800" b="1" dirty="0">
                <a:solidFill>
                  <a:srgbClr val="4F81BD">
                    <a:lumMod val="75000"/>
                  </a:srgbClr>
                </a:solidFill>
              </a:rPr>
              <a:t>Website: </a:t>
            </a:r>
            <a:r>
              <a:rPr lang="en-US" sz="2800" u="sng" dirty="0">
                <a:solidFill>
                  <a:prstClr val="black"/>
                </a:solidFill>
                <a:hlinkClick r:id="rId4"/>
              </a:rPr>
              <a:t>mn.gov/admin/data-practices </a:t>
            </a:r>
            <a:endParaRPr lang="en-US" sz="28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365760" indent="-283464" algn="l">
              <a:defRPr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YouTube: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hlinkClick r:id="rId5"/>
              </a:rPr>
              <a:t>https://www.youtube.com/user/INFOIPAD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400" dirty="0"/>
              <a:t>Data Practices Act Overview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799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152400" y="152400"/>
            <a:ext cx="87630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Data practices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351338"/>
          </a:xfrm>
        </p:spPr>
        <p:txBody>
          <a:bodyPr/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200" dirty="0">
                <a:solidFill>
                  <a:schemeClr val="accent1"/>
                </a:solidFill>
              </a:rPr>
              <a:t>Maintain proper balance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</a:pPr>
            <a:r>
              <a:rPr lang="en-US" sz="2800" dirty="0">
                <a:solidFill>
                  <a:schemeClr val="accent1"/>
                </a:solidFill>
              </a:rPr>
              <a:t>Public’s </a:t>
            </a:r>
            <a:r>
              <a:rPr lang="en-US" altLang="en-US" sz="2800" dirty="0">
                <a:solidFill>
                  <a:schemeClr val="accent1"/>
                </a:solidFill>
              </a:rPr>
              <a:t>right to access public government data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</a:pPr>
            <a:r>
              <a:rPr lang="en-US" altLang="en-US" sz="2800" dirty="0">
                <a:solidFill>
                  <a:schemeClr val="accent1"/>
                </a:solidFill>
              </a:rPr>
              <a:t>Privacy rights of individuals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</a:pPr>
            <a:r>
              <a:rPr lang="en-US" altLang="en-US" sz="2800" dirty="0">
                <a:solidFill>
                  <a:schemeClr val="accent1"/>
                </a:solidFill>
              </a:rPr>
              <a:t>Government’s need to conduct business properly and efficiently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Spinning Plates outline">
            <a:extLst>
              <a:ext uri="{FF2B5EF4-FFF2-40B4-BE49-F238E27FC236}">
                <a16:creationId xmlns:a16="http://schemas.microsoft.com/office/drawing/2014/main" id="{7EB7CE75-207F-642C-B9BB-E9AC57F4B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8281" y="4376135"/>
            <a:ext cx="2060895" cy="20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2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Minnesota Government Data Practices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Minnesota Statutes, Chapter 13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Presumes government data are public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Classifies data that are not public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Provides rights for the public and data subjects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Requires that data on individuals be accurate, complete, current, and secure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Minnesota Rules, Chapter 1205</a:t>
            </a:r>
          </a:p>
        </p:txBody>
      </p:sp>
    </p:spTree>
    <p:extLst>
      <p:ext uri="{BB962C8B-B14F-4D97-AF65-F5344CB8AC3E}">
        <p14:creationId xmlns:p14="http://schemas.microsoft.com/office/powerpoint/2010/main" val="107336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Application of Data Practices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Applies to statewide agencies, statewide systems, and political subdivisions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Does not apply to the legislative or judicial branches </a:t>
            </a:r>
          </a:p>
          <a:p>
            <a:pPr marL="342900" lvl="1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(Minn. Stat. § 13.02, subd. 7a, Minn. Stat. § 13.90)</a:t>
            </a:r>
            <a:endParaRPr lang="en-US" sz="2000" dirty="0"/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Does not apply to townships outside the metro area </a:t>
            </a:r>
          </a:p>
          <a:p>
            <a:pPr marL="342900" lvl="1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2000" dirty="0"/>
              <a:t>(Minn. Stat. § 13.02, subd. 11; Minn Stat. § 473.121, subd. 2)</a:t>
            </a:r>
          </a:p>
        </p:txBody>
      </p:sp>
    </p:spTree>
    <p:extLst>
      <p:ext uri="{BB962C8B-B14F-4D97-AF65-F5344CB8AC3E}">
        <p14:creationId xmlns:p14="http://schemas.microsoft.com/office/powerpoint/2010/main" val="332854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Government data defined</a:t>
            </a:r>
          </a:p>
        </p:txBody>
      </p:sp>
      <p:sp>
        <p:nvSpPr>
          <p:cNvPr id="9" name="Subtitle 2"/>
          <p:cNvSpPr>
            <a:spLocks noGrp="1"/>
          </p:cNvSpPr>
          <p:nvPr>
            <p:ph idx="1"/>
          </p:nvPr>
        </p:nvSpPr>
        <p:spPr>
          <a:xfrm>
            <a:off x="397041" y="1503946"/>
            <a:ext cx="8082671" cy="2776375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“All data collected, created, received, maintained or disseminated by any government entity regardless of its physical form, storage media or conditions of use.”</a:t>
            </a:r>
          </a:p>
          <a:p>
            <a:pPr>
              <a:buClr>
                <a:srgbClr val="0054A6"/>
              </a:buClr>
              <a:buNone/>
            </a:pPr>
            <a:r>
              <a:rPr lang="en-US" sz="2800" dirty="0"/>
              <a:t>	(Minn. Stat. § 13.02, </a:t>
            </a:r>
            <a:r>
              <a:rPr lang="en-US" sz="2800" dirty="0" err="1"/>
              <a:t>subd</a:t>
            </a:r>
            <a:r>
              <a:rPr lang="en-US" sz="2800" dirty="0"/>
              <a:t>. 7)</a:t>
            </a:r>
          </a:p>
        </p:txBody>
      </p:sp>
      <p:pic>
        <p:nvPicPr>
          <p:cNvPr id="5" name="Picture 4" descr="paper fil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82872"/>
            <a:ext cx="1604185" cy="1207294"/>
          </a:xfrm>
          <a:prstGeom prst="rect">
            <a:avLst/>
          </a:prstGeom>
        </p:spPr>
      </p:pic>
      <p:pic>
        <p:nvPicPr>
          <p:cNvPr id="13" name="Picture 12" descr="CD-ROM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7" y="4282872"/>
            <a:ext cx="1483241" cy="1207294"/>
          </a:xfrm>
          <a:prstGeom prst="rect">
            <a:avLst/>
          </a:prstGeom>
        </p:spPr>
      </p:pic>
      <p:pic>
        <p:nvPicPr>
          <p:cNvPr id="15" name="Picture 14" descr="security camera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79" y="4282871"/>
            <a:ext cx="1595369" cy="1207294"/>
          </a:xfrm>
          <a:prstGeom prst="rect">
            <a:avLst/>
          </a:prstGeom>
        </p:spPr>
      </p:pic>
      <p:pic>
        <p:nvPicPr>
          <p:cNvPr id="16" name="Picture 15" descr="email inbo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47" y="4282872"/>
            <a:ext cx="1495451" cy="1209842"/>
          </a:xfrm>
          <a:prstGeom prst="rect">
            <a:avLst/>
          </a:prstGeom>
          <a:gradFill>
            <a:gsLst>
              <a:gs pos="0">
                <a:schemeClr val="accent1">
                  <a:alpha val="1100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4" name="Picture 13" descr="satellite photo of land with a river and building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99" y="4282872"/>
            <a:ext cx="1672814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1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Other data practices related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71" y="1612996"/>
            <a:ext cx="6311578" cy="5137483"/>
          </a:xfrm>
        </p:spPr>
        <p:txBody>
          <a:bodyPr anchor="ctr">
            <a:normAutofit/>
          </a:bodyPr>
          <a:lstStyle/>
          <a:p>
            <a:pPr marL="3429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b="1" dirty="0"/>
              <a:t>Official Records Act </a:t>
            </a:r>
            <a:br>
              <a:rPr lang="en-US" sz="3200" b="1" dirty="0"/>
            </a:br>
            <a:r>
              <a:rPr lang="en-US" sz="2400" dirty="0"/>
              <a:t>(Minn. Stat. § 15.17)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600" dirty="0"/>
              <a:t>Make and preserve all records necessary to a full and accurate knowledge of official activities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b="1" dirty="0"/>
              <a:t>Records Management Statute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400" dirty="0"/>
              <a:t>(Minn. Stat. § 138.17)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600" dirty="0"/>
              <a:t>Records retention schedules and records disposition panel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600" dirty="0"/>
              <a:t>MN State Archives website: </a:t>
            </a:r>
            <a:r>
              <a:rPr lang="en-US" altLang="en-US" sz="2000" dirty="0">
                <a:hlinkClick r:id="rId3"/>
              </a:rPr>
              <a:t>https://www.mnhs.org/preservation/state-archives</a:t>
            </a:r>
            <a:r>
              <a:rPr lang="en-US" altLang="en-US" sz="2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Filing Box Archive with solid fill">
            <a:extLst>
              <a:ext uri="{FF2B5EF4-FFF2-40B4-BE49-F238E27FC236}">
                <a16:creationId xmlns:a16="http://schemas.microsoft.com/office/drawing/2014/main" id="{F83D02F9-731E-363F-40F0-ABC7427D1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89" y="1908874"/>
            <a:ext cx="1520126" cy="1520126"/>
          </a:xfrm>
          <a:prstGeom prst="rect">
            <a:avLst/>
          </a:prstGeom>
        </p:spPr>
      </p:pic>
      <p:pic>
        <p:nvPicPr>
          <p:cNvPr id="7" name="Graphic 6" descr="Garbage with solid fill">
            <a:extLst>
              <a:ext uri="{FF2B5EF4-FFF2-40B4-BE49-F238E27FC236}">
                <a16:creationId xmlns:a16="http://schemas.microsoft.com/office/drawing/2014/main" id="{321F4CD2-C16D-19D8-D4C5-3E2A7AE63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5789" y="4329676"/>
            <a:ext cx="1520126" cy="15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7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Section Title Slide (One Line)&amp;quot;&quot;/&gt;&lt;property id=&quot;20307&quot; value=&quot;406&quot;/&gt;&lt;/object&gt;&lt;object type=&quot;3&quot; unique_id=&quot;10005&quot;&gt;&lt;property id=&quot;20148&quot; value=&quot;5&quot;/&gt;&lt;property id=&quot;20300&quot; value=&quot;Slide 3 - &amp;quot;Agenda&amp;quot;&quot;/&gt;&lt;property id=&quot;20307&quot; value=&quot;456&quot;/&gt;&lt;/object&gt;&lt;object type=&quot;3&quot; unique_id=&quot;10006&quot;&gt;&lt;property id=&quot;20148&quot; value=&quot;5&quot;/&gt;&lt;property id=&quot;20300&quot; value=&quot;Slide 4 - &amp;quot;Using Images&amp;quot;&quot;/&gt;&lt;property id=&quot;20307&quot; value=&quot;458&quot;/&gt;&lt;/object&gt;&lt;object type=&quot;3&quot; unique_id=&quot;10007&quot;&gt;&lt;property id=&quot;20148&quot; value=&quot;5&quot;/&gt;&lt;property id=&quot;20300&quot; value=&quot;Slide 5 - &amp;quot;Thank you again!&amp;quot;&quot;/&gt;&lt;property id=&quot;20307&quot; value=&quot;481&quot;/&gt;&lt;/object&gt;&lt;object type=&quot;3&quot; unique_id=&quot;10176&quot;&gt;&lt;property id=&quot;20148&quot; value=&quot;5&quot;/&gt;&lt;property id=&quot;20300&quot; value=&quot;Slide 1&quot;/&gt;&lt;property id=&quot;20307&quot; value=&quot;482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Type xmlns="b0c110eb-2bf3-4d9a-8ca9-e269e048f20f">Template</Doc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959CFDCE4774BA1D09DA1FDC4C8F8" ma:contentTypeVersion="1" ma:contentTypeDescription="Create a new document." ma:contentTypeScope="" ma:versionID="1f7f5663cad6477919742dd766e17e7a">
  <xsd:schema xmlns:xsd="http://www.w3.org/2001/XMLSchema" xmlns:xs="http://www.w3.org/2001/XMLSchema" xmlns:p="http://schemas.microsoft.com/office/2006/metadata/properties" xmlns:ns2="b0c110eb-2bf3-4d9a-8ca9-e269e048f20f" targetNamespace="http://schemas.microsoft.com/office/2006/metadata/properties" ma:root="true" ma:fieldsID="c662c0886d9acbf7a9fe6fc7fea3baca" ns2:_="">
    <xsd:import namespace="b0c110eb-2bf3-4d9a-8ca9-e269e048f20f"/>
    <xsd:element name="properties">
      <xsd:complexType>
        <xsd:sequence>
          <xsd:element name="documentManagement">
            <xsd:complexType>
              <xsd:all>
                <xsd:element ref="ns2:Doc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110eb-2bf3-4d9a-8ca9-e269e048f20f" elementFormDefault="qualified">
    <xsd:import namespace="http://schemas.microsoft.com/office/2006/documentManagement/types"/>
    <xsd:import namespace="http://schemas.microsoft.com/office/infopath/2007/PartnerControls"/>
    <xsd:element name="Doc_x0020_Type" ma:index="8" nillable="true" ma:displayName="Doc Type" ma:format="RadioButtons" ma:internalName="Doc_x0020_Type">
      <xsd:simpleType>
        <xsd:restriction base="dms:Choice">
          <xsd:enumeration value="Logo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8389D6-E0FD-469D-8587-EA39AB28503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b0c110eb-2bf3-4d9a-8ca9-e269e048f20f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4EF8E2-3139-418A-9FDB-BACD075AE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c110eb-2bf3-4d9a-8ca9-e269e048f2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27897</TotalTime>
  <Words>1835</Words>
  <Application>Microsoft Office PowerPoint</Application>
  <PresentationFormat>On-screen Show (4:3)</PresentationFormat>
  <Paragraphs>231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NeueHaasGroteskText Std</vt:lpstr>
      <vt:lpstr>Wingdings</vt:lpstr>
      <vt:lpstr>MN.IT</vt:lpstr>
      <vt:lpstr>Data Practices Act Basics Webinar</vt:lpstr>
      <vt:lpstr>We are a statewide resource</vt:lpstr>
      <vt:lpstr>Today’s agenda 11:00 a.m. -11:45 a.m.</vt:lpstr>
      <vt:lpstr>Data Practices Act Overview</vt:lpstr>
      <vt:lpstr> Data practices policy</vt:lpstr>
      <vt:lpstr> Minnesota Government Data Practices Act</vt:lpstr>
      <vt:lpstr> Application of Data Practices Act</vt:lpstr>
      <vt:lpstr> Government data defined</vt:lpstr>
      <vt:lpstr> Other data practices related laws</vt:lpstr>
      <vt:lpstr>Lifecycle of government data</vt:lpstr>
      <vt:lpstr> Official records vs. government data</vt:lpstr>
      <vt:lpstr> Maintaining government data</vt:lpstr>
      <vt:lpstr>Government data</vt:lpstr>
      <vt:lpstr>Classification of government data</vt:lpstr>
      <vt:lpstr>Staff with data practices duties</vt:lpstr>
      <vt:lpstr> Responsible authority  (Minn. Stat. § 13.02, subd. 16 &amp; Minn. R. 1205.0200)</vt:lpstr>
      <vt:lpstr>Requests for data (Minn. Stat. §§ 13.03 and 13.04)</vt:lpstr>
      <vt:lpstr>Disability Accommodations (42 U.S.C. §§ 12131-12150; Minn. Stat. § 363A.42)</vt:lpstr>
      <vt:lpstr> Responding to data requests  Members of the public (Minn. Stat. § 13.03)</vt:lpstr>
      <vt:lpstr> Responding to data requests  Data subjects (§ 13.04)</vt:lpstr>
      <vt:lpstr> Handling large data requests</vt:lpstr>
      <vt:lpstr>Requests outside of the Data Practices Act</vt:lpstr>
      <vt:lpstr> Response Time  (Inspection or Copies)</vt:lpstr>
      <vt:lpstr>Charging for Government Data - Inspection</vt:lpstr>
      <vt:lpstr>Charging for Government Data - Copies</vt:lpstr>
      <vt:lpstr>Other Copy Costs Reminders</vt:lpstr>
      <vt:lpstr> Tennessen Warning  (Minn. Stat. §13.04, subd. 2)</vt:lpstr>
      <vt:lpstr> Informed Consent  (Minn. Stat. §13.05, subd. 4 &amp; Minn. R. 1205.1400)</vt:lpstr>
      <vt:lpstr> Other requirements of note</vt:lpstr>
      <vt:lpstr> Penalties and Remedies</vt:lpstr>
      <vt:lpstr>Send us your questions </vt:lpstr>
      <vt:lpstr>Stay in touch!</vt:lpstr>
    </vt:vector>
  </TitlesOfParts>
  <Company>Department of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Practices Policies and Proceures</dc:title>
  <dc:subject>An overview of the Minnesota Government Data Practices Act</dc:subject>
  <dc:creator>Admin/Data Practices Office</dc:creator>
  <cp:keywords>PowerPoint, Template</cp:keywords>
  <dc:description>Version 1.1, Released 8-2016</dc:description>
  <cp:lastModifiedBy>Baehren, Grace (She/Her/Hers) (ADM)</cp:lastModifiedBy>
  <cp:revision>900</cp:revision>
  <cp:lastPrinted>2026-03-19T14:14:39Z</cp:lastPrinted>
  <dcterms:created xsi:type="dcterms:W3CDTF">2016-01-06T16:54:03Z</dcterms:created>
  <dcterms:modified xsi:type="dcterms:W3CDTF">2026-03-19T16:19:03Z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0x0101000C2959CFDCE4774BA1D09DA1FDC4C8F8</vt:lpwstr>
  </property>
</Properties>
</file>