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6" r:id="rId5"/>
    <p:sldMasterId id="2147483706" r:id="rId6"/>
    <p:sldMasterId id="2147483721" r:id="rId7"/>
  </p:sldMasterIdLst>
  <p:notesMasterIdLst>
    <p:notesMasterId r:id="rId47"/>
  </p:notesMasterIdLst>
  <p:sldIdLst>
    <p:sldId id="284" r:id="rId8"/>
    <p:sldId id="373" r:id="rId9"/>
    <p:sldId id="268" r:id="rId10"/>
    <p:sldId id="358" r:id="rId11"/>
    <p:sldId id="296" r:id="rId12"/>
    <p:sldId id="287" r:id="rId13"/>
    <p:sldId id="344" r:id="rId14"/>
    <p:sldId id="271" r:id="rId15"/>
    <p:sldId id="265" r:id="rId16"/>
    <p:sldId id="354" r:id="rId17"/>
    <p:sldId id="262" r:id="rId18"/>
    <p:sldId id="274" r:id="rId19"/>
    <p:sldId id="360" r:id="rId20"/>
    <p:sldId id="270" r:id="rId21"/>
    <p:sldId id="361" r:id="rId22"/>
    <p:sldId id="279" r:id="rId23"/>
    <p:sldId id="280" r:id="rId24"/>
    <p:sldId id="281" r:id="rId25"/>
    <p:sldId id="283" r:id="rId26"/>
    <p:sldId id="275" r:id="rId27"/>
    <p:sldId id="304" r:id="rId28"/>
    <p:sldId id="272" r:id="rId29"/>
    <p:sldId id="341" r:id="rId30"/>
    <p:sldId id="342" r:id="rId31"/>
    <p:sldId id="309" r:id="rId32"/>
    <p:sldId id="353" r:id="rId33"/>
    <p:sldId id="282" r:id="rId34"/>
    <p:sldId id="348" r:id="rId35"/>
    <p:sldId id="363" r:id="rId36"/>
    <p:sldId id="369" r:id="rId37"/>
    <p:sldId id="368" r:id="rId38"/>
    <p:sldId id="374" r:id="rId39"/>
    <p:sldId id="375" r:id="rId40"/>
    <p:sldId id="376" r:id="rId41"/>
    <p:sldId id="377" r:id="rId42"/>
    <p:sldId id="367" r:id="rId43"/>
    <p:sldId id="312" r:id="rId44"/>
    <p:sldId id="316" r:id="rId45"/>
    <p:sldId id="320" r:id="rId46"/>
  </p:sldIdLst>
  <p:sldSz cx="12192000" cy="6858000"/>
  <p:notesSz cx="7010400" cy="92964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6AC"/>
    <a:srgbClr val="9D9D9D"/>
    <a:srgbClr val="003399"/>
    <a:srgbClr val="00539A"/>
    <a:srgbClr val="ECFBFD"/>
    <a:srgbClr val="0187C9"/>
    <a:srgbClr val="01529B"/>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sorterViewPr>
    <p:cViewPr>
      <p:scale>
        <a:sx n="120" d="100"/>
        <a:sy n="120" d="100"/>
      </p:scale>
      <p:origin x="0" y="-11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991D160-5180-41BA-874F-6050DED13BF3}" type="datetimeFigureOut">
              <a:rPr lang="en-US" smtClean="0"/>
              <a:t>10/27/2023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A3D71C2-382D-480D-AFC1-42091024DC52}" type="slidenum">
              <a:rPr lang="en-US" smtClean="0"/>
              <a:t>‹#›</a:t>
            </a:fld>
            <a:endParaRPr lang="en-US" dirty="0"/>
          </a:p>
        </p:txBody>
      </p:sp>
    </p:spTree>
    <p:extLst>
      <p:ext uri="{BB962C8B-B14F-4D97-AF65-F5344CB8AC3E}">
        <p14:creationId xmlns:p14="http://schemas.microsoft.com/office/powerpoint/2010/main" val="428092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7368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0836"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790836" y="1816101"/>
            <a:ext cx="10412617" cy="466818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760AF0F-E753-4DD9-B8E5-577C039A067C}" type="slidenum">
              <a:rPr lang="en-JM" smtClean="0"/>
              <a:t>‹#›</a:t>
            </a:fld>
            <a:endParaRPr lang="en-JM" dirty="0"/>
          </a:p>
        </p:txBody>
      </p:sp>
      <p:sp>
        <p:nvSpPr>
          <p:cNvPr id="10" name="Text Placeholder 4"/>
          <p:cNvSpPr>
            <a:spLocks noGrp="1"/>
          </p:cNvSpPr>
          <p:nvPr>
            <p:ph type="body" sz="quarter" idx="13" hasCustomPrompt="1"/>
          </p:nvPr>
        </p:nvSpPr>
        <p:spPr>
          <a:xfrm>
            <a:off x="792481"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JM" dirty="0"/>
              <a:t>Click to add text</a:t>
            </a:r>
          </a:p>
        </p:txBody>
      </p:sp>
    </p:spTree>
    <p:custDataLst>
      <p:tags r:id="rId1"/>
    </p:custDataLst>
    <p:extLst>
      <p:ext uri="{BB962C8B-B14F-4D97-AF65-F5344CB8AC3E}">
        <p14:creationId xmlns:p14="http://schemas.microsoft.com/office/powerpoint/2010/main" val="21180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laceholders">
    <p:spTree>
      <p:nvGrpSpPr>
        <p:cNvPr id="1" name=""/>
        <p:cNvGrpSpPr/>
        <p:nvPr/>
      </p:nvGrpSpPr>
      <p:grpSpPr>
        <a:xfrm>
          <a:off x="0" y="0"/>
          <a:ext cx="0" cy="0"/>
          <a:chOff x="0" y="0"/>
          <a:chExt cx="0" cy="0"/>
        </a:xfrm>
      </p:grpSpPr>
      <p:sp>
        <p:nvSpPr>
          <p:cNvPr id="3" name="Picture Placeholder 28"/>
          <p:cNvSpPr>
            <a:spLocks noGrp="1"/>
          </p:cNvSpPr>
          <p:nvPr>
            <p:ph type="pic" sz="quarter" idx="50"/>
          </p:nvPr>
        </p:nvSpPr>
        <p:spPr>
          <a:xfrm>
            <a:off x="812801" y="2569464"/>
            <a:ext cx="2303996" cy="1727998"/>
          </a:xfrm>
          <a:prstGeom prst="ellipse">
            <a:avLst/>
          </a:prstGeom>
          <a:ln w="76200" cap="sq">
            <a:solidFill>
              <a:schemeClr val="bg1">
                <a:lumMod val="95000"/>
              </a:schemeClr>
            </a:solidFill>
            <a:miter lim="800000"/>
          </a:ln>
          <a:effectLst/>
        </p:spPr>
        <p:txBody>
          <a:bodyPr>
            <a:normAutofit/>
          </a:bodyPr>
          <a:lstStyle>
            <a:lvl1pPr marL="0" indent="0" algn="ctr">
              <a:buFontTx/>
              <a:buNone/>
              <a:defRPr sz="1200">
                <a:solidFill>
                  <a:srgbClr val="17252F"/>
                </a:solidFill>
                <a:latin typeface="Titillium Web"/>
                <a:cs typeface="Arial" pitchFamily="34" charset="0"/>
              </a:defRPr>
            </a:lvl1pPr>
          </a:lstStyle>
          <a:p>
            <a:r>
              <a:rPr lang="en-US" dirty="0"/>
              <a:t>Click icon to add picture</a:t>
            </a:r>
            <a:endParaRPr lang="en-JM" dirty="0"/>
          </a:p>
        </p:txBody>
      </p:sp>
      <p:sp>
        <p:nvSpPr>
          <p:cNvPr id="4" name="Picture Placeholder 28"/>
          <p:cNvSpPr>
            <a:spLocks noGrp="1"/>
          </p:cNvSpPr>
          <p:nvPr>
            <p:ph type="pic" sz="quarter" idx="51"/>
          </p:nvPr>
        </p:nvSpPr>
        <p:spPr>
          <a:xfrm>
            <a:off x="3564009" y="2569464"/>
            <a:ext cx="2303996" cy="1727998"/>
          </a:xfrm>
          <a:prstGeom prst="ellipse">
            <a:avLst/>
          </a:prstGeom>
          <a:ln w="76200" cap="sq">
            <a:solidFill>
              <a:schemeClr val="bg1">
                <a:lumMod val="95000"/>
              </a:schemeClr>
            </a:solidFill>
            <a:miter lim="800000"/>
          </a:ln>
          <a:effectLst/>
        </p:spPr>
        <p:txBody>
          <a:bodyPr>
            <a:normAutofit/>
          </a:bodyPr>
          <a:lstStyle>
            <a:lvl1pPr marL="0" indent="0" algn="ctr">
              <a:buFontTx/>
              <a:buNone/>
              <a:defRPr sz="1200">
                <a:solidFill>
                  <a:srgbClr val="17252F"/>
                </a:solidFill>
                <a:latin typeface="Titillium Web"/>
                <a:cs typeface="Arial" pitchFamily="34" charset="0"/>
              </a:defRPr>
            </a:lvl1pPr>
          </a:lstStyle>
          <a:p>
            <a:r>
              <a:rPr lang="en-US" dirty="0"/>
              <a:t>Click icon to add picture</a:t>
            </a:r>
            <a:endParaRPr lang="en-JM" dirty="0"/>
          </a:p>
        </p:txBody>
      </p:sp>
      <p:sp>
        <p:nvSpPr>
          <p:cNvPr id="5" name="Picture Placeholder 28"/>
          <p:cNvSpPr>
            <a:spLocks noGrp="1"/>
          </p:cNvSpPr>
          <p:nvPr>
            <p:ph type="pic" sz="quarter" idx="52"/>
          </p:nvPr>
        </p:nvSpPr>
        <p:spPr>
          <a:xfrm>
            <a:off x="6267705" y="2569464"/>
            <a:ext cx="2303996" cy="1727998"/>
          </a:xfrm>
          <a:prstGeom prst="ellipse">
            <a:avLst/>
          </a:prstGeom>
          <a:ln w="76200" cap="sq">
            <a:solidFill>
              <a:schemeClr val="bg1">
                <a:lumMod val="95000"/>
              </a:schemeClr>
            </a:solidFill>
            <a:miter lim="800000"/>
          </a:ln>
          <a:effectLst/>
        </p:spPr>
        <p:txBody>
          <a:bodyPr>
            <a:normAutofit/>
          </a:bodyPr>
          <a:lstStyle>
            <a:lvl1pPr marL="0" indent="0" algn="ctr">
              <a:buFontTx/>
              <a:buNone/>
              <a:defRPr sz="1200">
                <a:solidFill>
                  <a:srgbClr val="17252F"/>
                </a:solidFill>
                <a:latin typeface="Titillium Web"/>
                <a:cs typeface="Arial" pitchFamily="34" charset="0"/>
              </a:defRPr>
            </a:lvl1pPr>
          </a:lstStyle>
          <a:p>
            <a:r>
              <a:rPr lang="en-US" dirty="0"/>
              <a:t>Click icon to add picture</a:t>
            </a:r>
            <a:endParaRPr lang="en-JM" dirty="0"/>
          </a:p>
        </p:txBody>
      </p:sp>
      <p:sp>
        <p:nvSpPr>
          <p:cNvPr id="6" name="Picture Placeholder 28"/>
          <p:cNvSpPr>
            <a:spLocks noGrp="1"/>
          </p:cNvSpPr>
          <p:nvPr>
            <p:ph type="pic" sz="quarter" idx="53"/>
          </p:nvPr>
        </p:nvSpPr>
        <p:spPr>
          <a:xfrm>
            <a:off x="9042401" y="2569464"/>
            <a:ext cx="2303996" cy="1727998"/>
          </a:xfrm>
          <a:prstGeom prst="ellipse">
            <a:avLst/>
          </a:prstGeom>
          <a:ln w="76200" cap="sq">
            <a:solidFill>
              <a:schemeClr val="bg1">
                <a:lumMod val="95000"/>
              </a:schemeClr>
            </a:solidFill>
            <a:miter lim="800000"/>
          </a:ln>
          <a:effectLst/>
        </p:spPr>
        <p:txBody>
          <a:bodyPr>
            <a:normAutofit/>
          </a:bodyPr>
          <a:lstStyle>
            <a:lvl1pPr marL="0" indent="0" algn="ctr">
              <a:buFontTx/>
              <a:buNone/>
              <a:defRPr sz="1200">
                <a:solidFill>
                  <a:srgbClr val="17252F"/>
                </a:solidFill>
                <a:latin typeface="Titillium Web"/>
                <a:cs typeface="Arial" pitchFamily="34" charset="0"/>
              </a:defRPr>
            </a:lvl1pPr>
          </a:lstStyle>
          <a:p>
            <a:r>
              <a:rPr lang="en-US" dirty="0"/>
              <a:t>Click icon to add picture</a:t>
            </a:r>
            <a:endParaRPr lang="en-JM" dirty="0"/>
          </a:p>
        </p:txBody>
      </p:sp>
      <p:sp>
        <p:nvSpPr>
          <p:cNvPr id="9" name="Title 1"/>
          <p:cNvSpPr>
            <a:spLocks noGrp="1"/>
          </p:cNvSpPr>
          <p:nvPr>
            <p:ph type="title"/>
          </p:nvPr>
        </p:nvSpPr>
        <p:spPr>
          <a:xfrm>
            <a:off x="790836"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10" name="Text Placeholder 4"/>
          <p:cNvSpPr>
            <a:spLocks noGrp="1"/>
          </p:cNvSpPr>
          <p:nvPr>
            <p:ph type="body" sz="quarter" idx="10" hasCustomPrompt="1"/>
          </p:nvPr>
        </p:nvSpPr>
        <p:spPr>
          <a:xfrm>
            <a:off x="792481"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7" name="Slide Number Placeholder 6"/>
          <p:cNvSpPr>
            <a:spLocks noGrp="1"/>
          </p:cNvSpPr>
          <p:nvPr>
            <p:ph type="sldNum" sz="quarter" idx="55"/>
          </p:nvPr>
        </p:nvSpPr>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112532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5" name="Title 1"/>
          <p:cNvSpPr>
            <a:spLocks noGrp="1"/>
          </p:cNvSpPr>
          <p:nvPr>
            <p:ph type="title"/>
          </p:nvPr>
        </p:nvSpPr>
        <p:spPr>
          <a:xfrm>
            <a:off x="790836"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6" name="Text Placeholder 4"/>
          <p:cNvSpPr>
            <a:spLocks noGrp="1"/>
          </p:cNvSpPr>
          <p:nvPr>
            <p:ph type="body" sz="quarter" idx="10" hasCustomPrompt="1"/>
          </p:nvPr>
        </p:nvSpPr>
        <p:spPr>
          <a:xfrm>
            <a:off x="792481" y="438150"/>
            <a:ext cx="10411884" cy="349250"/>
          </a:xfrm>
        </p:spPr>
        <p:txBody>
          <a:bodyPr lIns="100584">
            <a:noAutofit/>
          </a:bodyPr>
          <a:lstStyle>
            <a:lvl1pPr marL="0" indent="0">
              <a:buFontTx/>
              <a:buNone/>
              <a:defRPr sz="1600" kern="100" spc="0" baseline="0">
                <a:solidFill>
                  <a:schemeClr val="accent1">
                    <a:lumMod val="75000"/>
                  </a:schemeClr>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JM" dirty="0"/>
              <a:t>Click to add text</a:t>
            </a:r>
          </a:p>
        </p:txBody>
      </p:sp>
      <p:sp>
        <p:nvSpPr>
          <p:cNvPr id="3" name="Slide Number Placeholder 2"/>
          <p:cNvSpPr>
            <a:spLocks noGrp="1"/>
          </p:cNvSpPr>
          <p:nvPr>
            <p:ph type="sldNum" sz="quarter" idx="12"/>
          </p:nvPr>
        </p:nvSpPr>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87874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backgroundpolitic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1"/>
          </p:nvPr>
        </p:nvSpPr>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406684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790834"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4" name="Text Placeholder 4"/>
          <p:cNvSpPr>
            <a:spLocks noGrp="1"/>
          </p:cNvSpPr>
          <p:nvPr>
            <p:ph type="body" sz="quarter" idx="10"/>
          </p:nvPr>
        </p:nvSpPr>
        <p:spPr>
          <a:xfrm>
            <a:off x="791634"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US"/>
              <a:t>Edit Master text styles</a:t>
            </a:r>
          </a:p>
        </p:txBody>
      </p:sp>
      <p:sp>
        <p:nvSpPr>
          <p:cNvPr id="5" name="Slide Number Placeholder 4"/>
          <p:cNvSpPr>
            <a:spLocks noGrp="1"/>
          </p:cNvSpPr>
          <p:nvPr>
            <p:ph type="sldNum" sz="quarter" idx="12"/>
          </p:nvPr>
        </p:nvSpPr>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116097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p:cNvSpPr>
            <a:spLocks noGrp="1"/>
          </p:cNvSpPr>
          <p:nvPr>
            <p:ph type="title"/>
          </p:nvPr>
        </p:nvSpPr>
        <p:spPr>
          <a:xfrm>
            <a:off x="1146048" y="1298448"/>
            <a:ext cx="4299712" cy="1325563"/>
          </a:xfrm>
        </p:spPr>
        <p:txBody>
          <a:bodyPr>
            <a:noAutofit/>
          </a:bodyPr>
          <a:lstStyle>
            <a:lvl1pPr>
              <a:defRPr sz="4400">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7844413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Low with Picture">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p:cNvSpPr>
            <a:spLocks noGrp="1"/>
          </p:cNvSpPr>
          <p:nvPr>
            <p:ph type="title"/>
          </p:nvPr>
        </p:nvSpPr>
        <p:spPr>
          <a:xfrm>
            <a:off x="963168" y="4709161"/>
            <a:ext cx="4089739" cy="1325563"/>
          </a:xfrm>
        </p:spPr>
        <p:txBody>
          <a:bodyPr>
            <a:noAutofit/>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7910741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09144558"/>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op Centered">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838200" y="205061"/>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22703150"/>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Lower with Tinted Backgroun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24417" y="1274763"/>
            <a:ext cx="4078816"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24089145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op with Tinted Backgroun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0126115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lvl1pPr marL="0" indent="0">
              <a:buNone/>
              <a:defRPr/>
            </a:lvl1pPr>
          </a:lstStyle>
          <a:p>
            <a:r>
              <a:rPr lang="en-US" dirty="0"/>
              <a:t>Click icon to add picture</a:t>
            </a:r>
          </a:p>
        </p:txBody>
      </p:sp>
      <p:sp>
        <p:nvSpPr>
          <p:cNvPr id="3" name="Slide Number Placeholder 2"/>
          <p:cNvSpPr>
            <a:spLocks noGrp="1"/>
          </p:cNvSpPr>
          <p:nvPr>
            <p:ph type="sldNum" sz="quarter" idx="12"/>
          </p:nvPr>
        </p:nvSpPr>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39418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Medium Picture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85418" y="1328738"/>
            <a:ext cx="6106583" cy="4733925"/>
          </a:xfrm>
        </p:spPr>
        <p:txBody>
          <a:bodyPr/>
          <a:lstStyle/>
          <a:p>
            <a:r>
              <a:rPr lang="en-US" dirty="0"/>
              <a:t>Click icon to add picture</a:t>
            </a:r>
          </a:p>
        </p:txBody>
      </p:sp>
      <p:sp>
        <p:nvSpPr>
          <p:cNvPr id="8"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9796287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Wide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3712" y="3013076"/>
            <a:ext cx="10521696" cy="3313113"/>
          </a:xfrm>
          <a:prstGeom prst="roundRect">
            <a:avLst>
              <a:gd name="adj" fmla="val 2197"/>
            </a:avLst>
          </a:prstGeom>
        </p:spPr>
        <p:txBody>
          <a:bodyPr/>
          <a:lstStyle/>
          <a:p>
            <a:r>
              <a:rPr lang="en-US" dirty="0"/>
              <a:t>Click icon to add picture</a:t>
            </a:r>
          </a:p>
        </p:txBody>
      </p:sp>
      <p:sp>
        <p:nvSpPr>
          <p:cNvPr id="8"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8607220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entered with Media">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69191" y="205061"/>
            <a:ext cx="1085362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A58EFC6B-68C1-4D1E-B0E9-95F420501422}"/>
              </a:ext>
            </a:extLst>
          </p:cNvPr>
          <p:cNvSpPr>
            <a:spLocks noGrp="1"/>
          </p:cNvSpPr>
          <p:nvPr>
            <p:ph type="pic" sz="quarter" idx="10"/>
          </p:nvPr>
        </p:nvSpPr>
        <p:spPr>
          <a:xfrm>
            <a:off x="2921000" y="2951163"/>
            <a:ext cx="6443133" cy="2798762"/>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18638635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Three Pictures in Column">
    <p:spTree>
      <p:nvGrpSpPr>
        <p:cNvPr id="1" name=""/>
        <p:cNvGrpSpPr/>
        <p:nvPr/>
      </p:nvGrpSpPr>
      <p:grpSpPr>
        <a:xfrm>
          <a:off x="0" y="0"/>
          <a:ext cx="0" cy="0"/>
          <a:chOff x="0" y="0"/>
          <a:chExt cx="0" cy="0"/>
        </a:xfrm>
      </p:grpSpPr>
      <p:sp>
        <p:nvSpPr>
          <p:cNvPr id="10" name="Picture Placeholder 6"/>
          <p:cNvSpPr>
            <a:spLocks noGrp="1"/>
          </p:cNvSpPr>
          <p:nvPr>
            <p:ph type="pic" sz="quarter" idx="14"/>
          </p:nvPr>
        </p:nvSpPr>
        <p:spPr>
          <a:xfrm>
            <a:off x="4104217" y="3581504"/>
            <a:ext cx="4389967" cy="1378800"/>
          </a:xfrm>
          <a:prstGeom prst="roundRect">
            <a:avLst>
              <a:gd name="adj" fmla="val 0"/>
            </a:avLst>
          </a:prstGeom>
        </p:spPr>
        <p:txBody>
          <a:bodyPr/>
          <a:lstStyle/>
          <a:p>
            <a:r>
              <a:rPr lang="en-US" dirty="0"/>
              <a:t>Click icon to add picture</a:t>
            </a:r>
          </a:p>
        </p:txBody>
      </p:sp>
      <p:sp>
        <p:nvSpPr>
          <p:cNvPr id="12" name="Picture Placeholder 6"/>
          <p:cNvSpPr>
            <a:spLocks noGrp="1"/>
          </p:cNvSpPr>
          <p:nvPr>
            <p:ph type="pic" sz="quarter" idx="15"/>
          </p:nvPr>
        </p:nvSpPr>
        <p:spPr>
          <a:xfrm>
            <a:off x="4104215" y="5012848"/>
            <a:ext cx="4389967" cy="1378800"/>
          </a:xfrm>
          <a:prstGeom prst="roundRect">
            <a:avLst>
              <a:gd name="adj" fmla="val 0"/>
            </a:avLst>
          </a:prstGeom>
        </p:spPr>
        <p:txBody>
          <a:bodyPr/>
          <a:lstStyle/>
          <a:p>
            <a:r>
              <a:rPr lang="en-US" dirty="0"/>
              <a:t>Click icon to add picture</a:t>
            </a:r>
          </a:p>
        </p:txBody>
      </p:sp>
      <p:sp>
        <p:nvSpPr>
          <p:cNvPr id="7" name="Picture Placeholder 6"/>
          <p:cNvSpPr>
            <a:spLocks noGrp="1"/>
          </p:cNvSpPr>
          <p:nvPr>
            <p:ph type="pic" sz="quarter" idx="13"/>
          </p:nvPr>
        </p:nvSpPr>
        <p:spPr>
          <a:xfrm>
            <a:off x="4104218" y="2150161"/>
            <a:ext cx="4389967" cy="1378800"/>
          </a:xfrm>
          <a:prstGeom prst="roundRect">
            <a:avLst>
              <a:gd name="adj" fmla="val 0"/>
            </a:avLst>
          </a:prstGeom>
        </p:spPr>
        <p:txBody>
          <a:bodyPr/>
          <a:lstStyle/>
          <a:p>
            <a:r>
              <a:rPr lang="en-US" dirty="0"/>
              <a:t>Click icon to add picture</a:t>
            </a:r>
          </a:p>
        </p:txBody>
      </p:sp>
      <p:sp>
        <p:nvSpPr>
          <p:cNvPr id="14"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7964400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Large Picture Right">
    <p:spTree>
      <p:nvGrpSpPr>
        <p:cNvPr id="1" name=""/>
        <p:cNvGrpSpPr/>
        <p:nvPr/>
      </p:nvGrpSpPr>
      <p:grpSpPr>
        <a:xfrm>
          <a:off x="0" y="0"/>
          <a:ext cx="0" cy="0"/>
          <a:chOff x="0" y="0"/>
          <a:chExt cx="0" cy="0"/>
        </a:xfrm>
      </p:grpSpPr>
      <p:sp>
        <p:nvSpPr>
          <p:cNvPr id="11" name="Title Placeholder 6"/>
          <p:cNvSpPr>
            <a:spLocks noGrp="1"/>
          </p:cNvSpPr>
          <p:nvPr>
            <p:ph type="title"/>
          </p:nvPr>
        </p:nvSpPr>
        <p:spPr>
          <a:xfrm>
            <a:off x="624000" y="470764"/>
            <a:ext cx="5305347" cy="1325563"/>
          </a:xfrm>
          <a:prstGeom prst="rect">
            <a:avLst/>
          </a:prstGeom>
        </p:spPr>
        <p:txBody>
          <a:bodyPr vert="horz" lIns="91440" tIns="45720" rIns="91440" bIns="45720" rtlCol="0" anchor="ctr">
            <a:noAutofit/>
          </a:bodyPr>
          <a:lstStyle>
            <a:lvl1pPr>
              <a:lnSpc>
                <a:spcPct val="80000"/>
              </a:lnSpc>
              <a:defRPr/>
            </a:lvl1pPr>
          </a:lstStyle>
          <a:p>
            <a:r>
              <a:rPr lang="en-US"/>
              <a:t>Click to edit Master title style</a:t>
            </a:r>
            <a:endParaRPr lang="en-US" dirty="0"/>
          </a:p>
        </p:txBody>
      </p:sp>
      <p:sp>
        <p:nvSpPr>
          <p:cNvPr id="7" name="Picture Placeholder 6"/>
          <p:cNvSpPr>
            <a:spLocks noGrp="1"/>
          </p:cNvSpPr>
          <p:nvPr>
            <p:ph type="pic" sz="quarter" idx="13"/>
          </p:nvPr>
        </p:nvSpPr>
        <p:spPr>
          <a:xfrm>
            <a:off x="6096000" y="0"/>
            <a:ext cx="6096000" cy="6858000"/>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940463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Image Filmstrip">
    <p:spTree>
      <p:nvGrpSpPr>
        <p:cNvPr id="1" name=""/>
        <p:cNvGrpSpPr/>
        <p:nvPr/>
      </p:nvGrpSpPr>
      <p:grpSpPr>
        <a:xfrm>
          <a:off x="0" y="0"/>
          <a:ext cx="0" cy="0"/>
          <a:chOff x="0" y="0"/>
          <a:chExt cx="0" cy="0"/>
        </a:xfrm>
      </p:grpSpPr>
      <p:sp>
        <p:nvSpPr>
          <p:cNvPr id="19" name="Picture Placeholder 12"/>
          <p:cNvSpPr>
            <a:spLocks noGrp="1"/>
          </p:cNvSpPr>
          <p:nvPr>
            <p:ph type="pic" sz="quarter" idx="17"/>
          </p:nvPr>
        </p:nvSpPr>
        <p:spPr>
          <a:xfrm>
            <a:off x="4830763" y="2685360"/>
            <a:ext cx="2530475" cy="3340908"/>
          </a:xfrm>
        </p:spPr>
        <p:txBody>
          <a:bodyPr/>
          <a:lstStyle/>
          <a:p>
            <a:r>
              <a:rPr lang="en-US" dirty="0"/>
              <a:t>Click icon to add picture</a:t>
            </a:r>
          </a:p>
        </p:txBody>
      </p:sp>
      <p:sp>
        <p:nvSpPr>
          <p:cNvPr id="17" name="Picture Placeholder 12"/>
          <p:cNvSpPr>
            <a:spLocks noGrp="1"/>
          </p:cNvSpPr>
          <p:nvPr>
            <p:ph type="pic" sz="quarter" idx="15"/>
          </p:nvPr>
        </p:nvSpPr>
        <p:spPr>
          <a:xfrm>
            <a:off x="7613517" y="2958800"/>
            <a:ext cx="2241551" cy="2487613"/>
          </a:xfrm>
        </p:spPr>
        <p:txBody>
          <a:bodyPr/>
          <a:lstStyle/>
          <a:p>
            <a:r>
              <a:rPr lang="en-US" dirty="0"/>
              <a:t>Click icon to add picture</a:t>
            </a:r>
          </a:p>
        </p:txBody>
      </p:sp>
      <p:sp>
        <p:nvSpPr>
          <p:cNvPr id="18" name="Picture Placeholder 12"/>
          <p:cNvSpPr>
            <a:spLocks noGrp="1"/>
          </p:cNvSpPr>
          <p:nvPr>
            <p:ph type="pic" sz="quarter" idx="16"/>
          </p:nvPr>
        </p:nvSpPr>
        <p:spPr>
          <a:xfrm>
            <a:off x="9950450" y="2958800"/>
            <a:ext cx="2241551" cy="2487613"/>
          </a:xfrm>
        </p:spPr>
        <p:txBody>
          <a:bodyPr/>
          <a:lstStyle/>
          <a:p>
            <a:r>
              <a:rPr lang="en-US" dirty="0"/>
              <a:t>Click icon to add picture</a:t>
            </a:r>
          </a:p>
        </p:txBody>
      </p:sp>
      <p:sp>
        <p:nvSpPr>
          <p:cNvPr id="13" name="Picture Placeholder 12"/>
          <p:cNvSpPr>
            <a:spLocks noGrp="1"/>
          </p:cNvSpPr>
          <p:nvPr>
            <p:ph type="pic" sz="quarter" idx="13"/>
          </p:nvPr>
        </p:nvSpPr>
        <p:spPr>
          <a:xfrm>
            <a:off x="1" y="2959101"/>
            <a:ext cx="2241551" cy="2487613"/>
          </a:xfrm>
        </p:spPr>
        <p:txBody>
          <a:bodyPr/>
          <a:lstStyle/>
          <a:p>
            <a:r>
              <a:rPr lang="en-US" dirty="0"/>
              <a:t>Click icon to add picture</a:t>
            </a:r>
          </a:p>
        </p:txBody>
      </p:sp>
      <p:sp>
        <p:nvSpPr>
          <p:cNvPr id="14" name="Picture Placeholder 12"/>
          <p:cNvSpPr>
            <a:spLocks noGrp="1"/>
          </p:cNvSpPr>
          <p:nvPr>
            <p:ph type="pic" sz="quarter" idx="14"/>
          </p:nvPr>
        </p:nvSpPr>
        <p:spPr>
          <a:xfrm>
            <a:off x="2327823" y="2959101"/>
            <a:ext cx="2241551" cy="2487613"/>
          </a:xfrm>
        </p:spPr>
        <p:txBody>
          <a:bodyPr/>
          <a:lstStyle/>
          <a:p>
            <a:r>
              <a:rPr lang="en-US" dirty="0"/>
              <a:t>Click icon to add picture</a:t>
            </a:r>
          </a:p>
        </p:txBody>
      </p:sp>
      <p:sp>
        <p:nvSpPr>
          <p:cNvPr id="12"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40511137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Four Pictures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832851" y="-1"/>
            <a:ext cx="3359149" cy="3984171"/>
          </a:xfrm>
        </p:spPr>
        <p:txBody>
          <a:bodyPr/>
          <a:lstStyle/>
          <a:p>
            <a:r>
              <a:rPr lang="en-US" dirty="0"/>
              <a:t>Click icon to add picture</a:t>
            </a:r>
          </a:p>
        </p:txBody>
      </p:sp>
      <p:sp>
        <p:nvSpPr>
          <p:cNvPr id="9" name="Picture Placeholder 7"/>
          <p:cNvSpPr>
            <a:spLocks noGrp="1"/>
          </p:cNvSpPr>
          <p:nvPr>
            <p:ph type="pic" sz="quarter" idx="11"/>
          </p:nvPr>
        </p:nvSpPr>
        <p:spPr>
          <a:xfrm>
            <a:off x="5378452" y="-1"/>
            <a:ext cx="3359149" cy="3483864"/>
          </a:xfrm>
        </p:spPr>
        <p:txBody>
          <a:bodyPr/>
          <a:lstStyle/>
          <a:p>
            <a:r>
              <a:rPr lang="en-US" dirty="0"/>
              <a:t>Click icon to add picture</a:t>
            </a:r>
          </a:p>
        </p:txBody>
      </p:sp>
      <p:sp>
        <p:nvSpPr>
          <p:cNvPr id="10" name="Picture Placeholder 7"/>
          <p:cNvSpPr>
            <a:spLocks noGrp="1"/>
          </p:cNvSpPr>
          <p:nvPr>
            <p:ph type="pic" sz="quarter" idx="12"/>
          </p:nvPr>
        </p:nvSpPr>
        <p:spPr>
          <a:xfrm>
            <a:off x="8832851" y="4056654"/>
            <a:ext cx="3359149" cy="2801346"/>
          </a:xfrm>
        </p:spPr>
        <p:txBody>
          <a:bodyPr/>
          <a:lstStyle/>
          <a:p>
            <a:r>
              <a:rPr lang="en-US" dirty="0"/>
              <a:t>Click icon to add picture</a:t>
            </a:r>
          </a:p>
        </p:txBody>
      </p:sp>
      <p:sp>
        <p:nvSpPr>
          <p:cNvPr id="11" name="Picture Placeholder 7"/>
          <p:cNvSpPr>
            <a:spLocks noGrp="1"/>
          </p:cNvSpPr>
          <p:nvPr>
            <p:ph type="pic" sz="quarter" idx="13"/>
          </p:nvPr>
        </p:nvSpPr>
        <p:spPr>
          <a:xfrm>
            <a:off x="5378452" y="3554964"/>
            <a:ext cx="3359149" cy="3303037"/>
          </a:xfrm>
        </p:spPr>
        <p:txBody>
          <a:bodyPr/>
          <a:lstStyle/>
          <a:p>
            <a:r>
              <a:rPr lang="en-US" dirty="0"/>
              <a:t>Click icon to add picture</a:t>
            </a:r>
          </a:p>
        </p:txBody>
      </p:sp>
      <p:sp>
        <p:nvSpPr>
          <p:cNvPr id="12" name="Title Placeholder 6">
            <a:extLst>
              <a:ext uri="{FF2B5EF4-FFF2-40B4-BE49-F238E27FC236}">
                <a16:creationId xmlns:a16="http://schemas.microsoft.com/office/drawing/2014/main" id="{C30D4BDA-C54C-4AB6-812F-7FADC65AD154}"/>
              </a:ext>
            </a:extLst>
          </p:cNvPr>
          <p:cNvSpPr>
            <a:spLocks noGrp="1"/>
          </p:cNvSpPr>
          <p:nvPr>
            <p:ph type="title"/>
          </p:nvPr>
        </p:nvSpPr>
        <p:spPr>
          <a:xfrm>
            <a:off x="624000" y="470764"/>
            <a:ext cx="5305347" cy="1325563"/>
          </a:xfrm>
          <a:prstGeom prst="rect">
            <a:avLst/>
          </a:prstGeom>
        </p:spPr>
        <p:txBody>
          <a:bodyPr vert="horz" lIns="91440" tIns="45720" rIns="91440" bIns="45720" rtlCol="0" anchor="ctr">
            <a:noAutofit/>
          </a:bodyPr>
          <a:lstStyle>
            <a:lvl1pPr>
              <a:lnSpc>
                <a:spcPct val="80000"/>
              </a:lnSpc>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75514982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Four Small Pictures">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3430925" y="2805728"/>
            <a:ext cx="2496000" cy="1327270"/>
          </a:xfrm>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13" name="Picture Placeholder 12"/>
          <p:cNvSpPr>
            <a:spLocks noGrp="1"/>
          </p:cNvSpPr>
          <p:nvPr>
            <p:ph type="pic" sz="quarter" idx="10"/>
          </p:nvPr>
        </p:nvSpPr>
        <p:spPr>
          <a:xfrm>
            <a:off x="743712" y="2805728"/>
            <a:ext cx="2496000" cy="1327270"/>
          </a:xfrm>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15" name="Picture Placeholder 12"/>
          <p:cNvSpPr>
            <a:spLocks noGrp="1"/>
          </p:cNvSpPr>
          <p:nvPr>
            <p:ph type="pic" sz="quarter" idx="12"/>
          </p:nvPr>
        </p:nvSpPr>
        <p:spPr>
          <a:xfrm>
            <a:off x="6118139" y="2805728"/>
            <a:ext cx="2496000" cy="1327270"/>
          </a:xfrm>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16" name="Picture Placeholder 12"/>
          <p:cNvSpPr>
            <a:spLocks noGrp="1"/>
          </p:cNvSpPr>
          <p:nvPr>
            <p:ph type="pic" sz="quarter" idx="13"/>
          </p:nvPr>
        </p:nvSpPr>
        <p:spPr>
          <a:xfrm>
            <a:off x="8805351" y="2805728"/>
            <a:ext cx="2496000" cy="1327270"/>
          </a:xfrm>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17"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rmAutofit/>
          </a:bodyPr>
          <a:lstStyle/>
          <a:p>
            <a:r>
              <a:rPr lang="en-US"/>
              <a:t>Click to edit Master title style</a:t>
            </a:r>
          </a:p>
        </p:txBody>
      </p:sp>
    </p:spTree>
    <p:custDataLst>
      <p:tags r:id="rId1"/>
    </p:custDataLst>
    <p:extLst>
      <p:ext uri="{BB962C8B-B14F-4D97-AF65-F5344CB8AC3E}">
        <p14:creationId xmlns:p14="http://schemas.microsoft.com/office/powerpoint/2010/main" val="63731558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Four Tall Pictures">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3430925" y="2707640"/>
            <a:ext cx="2496000" cy="3588988"/>
          </a:xfrm>
          <a:prstGeom prst="roundRect">
            <a:avLst>
              <a:gd name="adj" fmla="val 4184"/>
            </a:avLst>
          </a:prstGeom>
          <a:noFill/>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13" name="Picture Placeholder 12"/>
          <p:cNvSpPr>
            <a:spLocks noGrp="1"/>
          </p:cNvSpPr>
          <p:nvPr>
            <p:ph type="pic" sz="quarter" idx="10"/>
          </p:nvPr>
        </p:nvSpPr>
        <p:spPr>
          <a:xfrm>
            <a:off x="743712" y="2707640"/>
            <a:ext cx="2496000" cy="3588988"/>
          </a:xfrm>
          <a:prstGeom prst="roundRect">
            <a:avLst>
              <a:gd name="adj" fmla="val 4539"/>
            </a:avLst>
          </a:prstGeom>
          <a:noFill/>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15" name="Picture Placeholder 12"/>
          <p:cNvSpPr>
            <a:spLocks noGrp="1"/>
          </p:cNvSpPr>
          <p:nvPr>
            <p:ph type="pic" sz="quarter" idx="12"/>
          </p:nvPr>
        </p:nvSpPr>
        <p:spPr>
          <a:xfrm>
            <a:off x="6118139" y="2707640"/>
            <a:ext cx="2496000" cy="3588988"/>
          </a:xfrm>
          <a:prstGeom prst="roundRect">
            <a:avLst>
              <a:gd name="adj" fmla="val 3913"/>
            </a:avLst>
          </a:prstGeom>
          <a:noFill/>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16" name="Picture Placeholder 12"/>
          <p:cNvSpPr>
            <a:spLocks noGrp="1"/>
          </p:cNvSpPr>
          <p:nvPr>
            <p:ph type="pic" sz="quarter" idx="13"/>
          </p:nvPr>
        </p:nvSpPr>
        <p:spPr>
          <a:xfrm>
            <a:off x="8805351" y="2707640"/>
            <a:ext cx="2496000" cy="3588988"/>
          </a:xfrm>
          <a:prstGeom prst="roundRect">
            <a:avLst>
              <a:gd name="adj" fmla="val 3641"/>
            </a:avLst>
          </a:prstGeom>
          <a:noFill/>
        </p:spPr>
        <p:txBody>
          <a:bodyPr>
            <a:normAutofit/>
          </a:bodyPr>
          <a:lstStyle>
            <a:lvl1pPr>
              <a:defRPr sz="1800" b="0" i="0">
                <a:latin typeface="+mn-lt"/>
                <a:ea typeface="Open Sans Regular" charset="0"/>
                <a:cs typeface="Open Sans Regular" charset="0"/>
              </a:defRPr>
            </a:lvl1pPr>
          </a:lstStyle>
          <a:p>
            <a:r>
              <a:rPr lang="en-US" dirty="0"/>
              <a:t>Click icon to add picture</a:t>
            </a:r>
          </a:p>
        </p:txBody>
      </p:sp>
      <p:sp>
        <p:nvSpPr>
          <p:cNvPr id="9"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rmAutofit/>
          </a:bodyPr>
          <a:lstStyle/>
          <a:p>
            <a:r>
              <a:rPr lang="en-US"/>
              <a:t>Click to edit Master title style</a:t>
            </a:r>
          </a:p>
        </p:txBody>
      </p:sp>
    </p:spTree>
    <p:custDataLst>
      <p:tags r:id="rId1"/>
    </p:custDataLst>
    <p:extLst>
      <p:ext uri="{BB962C8B-B14F-4D97-AF65-F5344CB8AC3E}">
        <p14:creationId xmlns:p14="http://schemas.microsoft.com/office/powerpoint/2010/main" val="3337986334"/>
      </p:ext>
    </p:extLst>
  </p:cSld>
  <p:clrMapOvr>
    <a:masterClrMapping/>
  </p:clrMapOvr>
  <p:extLst>
    <p:ext uri="{DCECCB84-F9BA-43D5-87BE-67443E8EF086}">
      <p15:sldGuideLst xmlns:p15="http://schemas.microsoft.com/office/powerpoint/2012/main">
        <p15:guide id="1" orient="horz" pos="1752"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iddle with Pictur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dirty="0"/>
              <a:t>Click icon to add picture</a:t>
            </a:r>
          </a:p>
        </p:txBody>
      </p:sp>
      <p:sp>
        <p:nvSpPr>
          <p:cNvPr id="6" name="Title Placeholder 6"/>
          <p:cNvSpPr>
            <a:spLocks noGrp="1"/>
          </p:cNvSpPr>
          <p:nvPr>
            <p:ph type="title"/>
          </p:nvPr>
        </p:nvSpPr>
        <p:spPr>
          <a:xfrm>
            <a:off x="1304544" y="2624011"/>
            <a:ext cx="3828288" cy="103359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22154049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itl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lvl1pPr marL="0" indent="0">
              <a:buNone/>
              <a:defRPr/>
            </a:lvl1pPr>
          </a:lstStyle>
          <a:p>
            <a:r>
              <a:rPr lang="en-US" dirty="0"/>
              <a:t>Click icon to add picture</a:t>
            </a:r>
          </a:p>
        </p:txBody>
      </p:sp>
      <p:sp>
        <p:nvSpPr>
          <p:cNvPr id="3" name="Slide Number Placeholder 2"/>
          <p:cNvSpPr>
            <a:spLocks noGrp="1"/>
          </p:cNvSpPr>
          <p:nvPr>
            <p:ph type="sldNum" sz="quarter" idx="12"/>
          </p:nvPr>
        </p:nvSpPr>
        <p:spPr/>
        <p:txBody>
          <a:bodyPr/>
          <a:lstStyle/>
          <a:p>
            <a:fld id="{2760AF0F-E753-4DD9-B8E5-577C039A067C}" type="slidenum">
              <a:rPr lang="en-JM" smtClean="0"/>
              <a:t>‹#›</a:t>
            </a:fld>
            <a:endParaRPr lang="en-JM" dirty="0"/>
          </a:p>
        </p:txBody>
      </p:sp>
      <p:sp>
        <p:nvSpPr>
          <p:cNvPr id="4" name="Title 1"/>
          <p:cNvSpPr>
            <a:spLocks noGrp="1"/>
          </p:cNvSpPr>
          <p:nvPr>
            <p:ph type="title"/>
          </p:nvPr>
        </p:nvSpPr>
        <p:spPr>
          <a:xfrm>
            <a:off x="280416" y="3310128"/>
            <a:ext cx="5474208" cy="1143000"/>
          </a:xfrm>
        </p:spPr>
        <p:txBody>
          <a:bodyPr vert="horz" lIns="91440" tIns="45720" rIns="91440" bIns="45720" rtlCol="0" anchor="ctr">
            <a:noAutofit/>
          </a:bodyPr>
          <a:lstStyle>
            <a:lvl1pPr>
              <a:defRPr lang="en-US" sz="2800">
                <a:solidFill>
                  <a:schemeClr val="bg1"/>
                </a:solidFill>
              </a:defRPr>
            </a:lvl1pPr>
          </a:lstStyle>
          <a:p>
            <a:pPr marL="0" lvl="0"/>
            <a:r>
              <a:rPr lang="en-US"/>
              <a:t>Click to edit Master title style</a:t>
            </a:r>
          </a:p>
        </p:txBody>
      </p:sp>
    </p:spTree>
    <p:custDataLst>
      <p:tags r:id="rId1"/>
    </p:custDataLst>
    <p:extLst>
      <p:ext uri="{BB962C8B-B14F-4D97-AF65-F5344CB8AC3E}">
        <p14:creationId xmlns:p14="http://schemas.microsoft.com/office/powerpoint/2010/main" val="42528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Four Medium Pictures">
    <p:spTree>
      <p:nvGrpSpPr>
        <p:cNvPr id="1" name=""/>
        <p:cNvGrpSpPr/>
        <p:nvPr/>
      </p:nvGrpSpPr>
      <p:grpSpPr>
        <a:xfrm>
          <a:off x="0" y="0"/>
          <a:ext cx="0" cy="0"/>
          <a:chOff x="0" y="0"/>
          <a:chExt cx="0" cy="0"/>
        </a:xfrm>
      </p:grpSpPr>
      <p:sp>
        <p:nvSpPr>
          <p:cNvPr id="7" name="Rounded Rectangle 18">
            <a:extLst>
              <a:ext uri="{FF2B5EF4-FFF2-40B4-BE49-F238E27FC236}">
                <a16:creationId xmlns:a16="http://schemas.microsoft.com/office/drawing/2014/main" id="{019865B4-CE54-4438-8DD9-C44D0D0E0C86}"/>
              </a:ext>
            </a:extLst>
          </p:cNvPr>
          <p:cNvSpPr>
            <a:spLocks noChangeAspect="1"/>
          </p:cNvSpPr>
          <p:nvPr userDrawn="1"/>
        </p:nvSpPr>
        <p:spPr>
          <a:xfrm>
            <a:off x="0" y="1"/>
            <a:ext cx="12192000" cy="4189268"/>
          </a:xfrm>
          <a:prstGeom prst="roundRect">
            <a:avLst>
              <a:gd name="adj"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Regular" charset="0"/>
            </a:endParaRPr>
          </a:p>
        </p:txBody>
      </p:sp>
      <p:sp>
        <p:nvSpPr>
          <p:cNvPr id="15" name="Picture Placeholder 11"/>
          <p:cNvSpPr>
            <a:spLocks noGrp="1"/>
          </p:cNvSpPr>
          <p:nvPr>
            <p:ph type="pic" sz="quarter" idx="16"/>
          </p:nvPr>
        </p:nvSpPr>
        <p:spPr>
          <a:xfrm>
            <a:off x="8876529" y="1463531"/>
            <a:ext cx="2584704" cy="2725738"/>
          </a:xfrm>
        </p:spPr>
        <p:txBody>
          <a:bodyPr/>
          <a:lstStyle/>
          <a:p>
            <a:r>
              <a:rPr lang="en-US" dirty="0"/>
              <a:t>Click icon to add picture</a:t>
            </a:r>
          </a:p>
        </p:txBody>
      </p:sp>
      <p:sp>
        <p:nvSpPr>
          <p:cNvPr id="14" name="Picture Placeholder 11"/>
          <p:cNvSpPr>
            <a:spLocks noGrp="1"/>
          </p:cNvSpPr>
          <p:nvPr>
            <p:ph type="pic" sz="quarter" idx="15"/>
          </p:nvPr>
        </p:nvSpPr>
        <p:spPr>
          <a:xfrm>
            <a:off x="6157488" y="1463531"/>
            <a:ext cx="2584704" cy="2725738"/>
          </a:xfrm>
        </p:spPr>
        <p:txBody>
          <a:bodyPr/>
          <a:lstStyle/>
          <a:p>
            <a:r>
              <a:rPr lang="en-US" dirty="0"/>
              <a:t>Click icon to add picture</a:t>
            </a:r>
          </a:p>
        </p:txBody>
      </p:sp>
      <p:sp>
        <p:nvSpPr>
          <p:cNvPr id="13" name="Picture Placeholder 11"/>
          <p:cNvSpPr>
            <a:spLocks noGrp="1"/>
          </p:cNvSpPr>
          <p:nvPr>
            <p:ph type="pic" sz="quarter" idx="14"/>
          </p:nvPr>
        </p:nvSpPr>
        <p:spPr>
          <a:xfrm>
            <a:off x="3438445" y="1463531"/>
            <a:ext cx="2584704" cy="2725738"/>
          </a:xfrm>
        </p:spPr>
        <p:txBody>
          <a:bodyPr/>
          <a:lstStyle/>
          <a:p>
            <a:r>
              <a:rPr lang="en-US" dirty="0"/>
              <a:t>Click icon to add picture</a:t>
            </a:r>
          </a:p>
        </p:txBody>
      </p:sp>
      <p:sp>
        <p:nvSpPr>
          <p:cNvPr id="12" name="Picture Placeholder 11"/>
          <p:cNvSpPr>
            <a:spLocks noGrp="1"/>
          </p:cNvSpPr>
          <p:nvPr>
            <p:ph type="pic" sz="quarter" idx="13"/>
          </p:nvPr>
        </p:nvSpPr>
        <p:spPr>
          <a:xfrm>
            <a:off x="719403" y="1463531"/>
            <a:ext cx="2584704" cy="2725738"/>
          </a:xfrm>
        </p:spPr>
        <p:txBody>
          <a:bodyPr/>
          <a:lstStyle/>
          <a:p>
            <a:r>
              <a:rPr lang="en-US" dirty="0"/>
              <a:t>Click icon to add picture</a:t>
            </a:r>
          </a:p>
        </p:txBody>
      </p:sp>
      <p:sp>
        <p:nvSpPr>
          <p:cNvPr id="16"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400468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ith Picture Left">
    <p:spTree>
      <p:nvGrpSpPr>
        <p:cNvPr id="1" name=""/>
        <p:cNvGrpSpPr/>
        <p:nvPr/>
      </p:nvGrpSpPr>
      <p:grpSpPr>
        <a:xfrm>
          <a:off x="0" y="0"/>
          <a:ext cx="0" cy="0"/>
          <a:chOff x="0" y="0"/>
          <a:chExt cx="0" cy="0"/>
        </a:xfrm>
      </p:grpSpPr>
      <p:sp>
        <p:nvSpPr>
          <p:cNvPr id="7" name="Picture Placeholder 8"/>
          <p:cNvSpPr>
            <a:spLocks noGrp="1"/>
          </p:cNvSpPr>
          <p:nvPr>
            <p:ph type="pic" sz="quarter" idx="13"/>
          </p:nvPr>
        </p:nvSpPr>
        <p:spPr>
          <a:xfrm>
            <a:off x="742380" y="1870077"/>
            <a:ext cx="3967793" cy="4482596"/>
          </a:xfrm>
        </p:spPr>
        <p:txBody>
          <a:bodyPr/>
          <a:lstStyle/>
          <a:p>
            <a:r>
              <a:rPr lang="en-US" dirty="0"/>
              <a:t>Click icon to add picture</a:t>
            </a:r>
          </a:p>
        </p:txBody>
      </p:sp>
      <p:sp>
        <p:nvSpPr>
          <p:cNvPr id="6"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32133638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Tall Picture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3304117" cy="6858000"/>
          </a:xfrm>
        </p:spPr>
        <p:txBody>
          <a:bodyPr/>
          <a:lstStyle/>
          <a:p>
            <a:r>
              <a:rPr lang="en-US" dirty="0"/>
              <a:t>Click icon to add picture</a:t>
            </a:r>
          </a:p>
        </p:txBody>
      </p:sp>
      <p:sp>
        <p:nvSpPr>
          <p:cNvPr id="9" name="Title Placeholder 6"/>
          <p:cNvSpPr>
            <a:spLocks noGrp="1"/>
          </p:cNvSpPr>
          <p:nvPr>
            <p:ph type="title"/>
          </p:nvPr>
        </p:nvSpPr>
        <p:spPr>
          <a:xfrm>
            <a:off x="4000241" y="470103"/>
            <a:ext cx="7138631"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44153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1579" y="-16184"/>
            <a:ext cx="12252960" cy="6894576"/>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4" name="Title 1"/>
          <p:cNvSpPr>
            <a:spLocks noGrp="1"/>
          </p:cNvSpPr>
          <p:nvPr>
            <p:ph type="title" hasCustomPrompt="1"/>
          </p:nvPr>
        </p:nvSpPr>
        <p:spPr>
          <a:xfrm>
            <a:off x="610196" y="-802158"/>
            <a:ext cx="10971609" cy="623383"/>
          </a:xfrm>
          <a:prstGeom prst="rect">
            <a:avLst/>
          </a:prstGeom>
        </p:spPr>
        <p:txBody>
          <a:bodyPr vert="horz" lIns="36576" tIns="32146" rIns="36576" bIns="32146">
            <a:noAutofit/>
          </a:bodyPr>
          <a:lstStyle>
            <a:lvl1pPr algn="l">
              <a:defRPr sz="3200" b="1" i="0" spc="-150">
                <a:latin typeface="+mj-lt"/>
                <a:ea typeface="Lato Regular"/>
                <a:cs typeface="Lato Light"/>
              </a:defRPr>
            </a:lvl1pPr>
          </a:lstStyle>
          <a:p>
            <a:r>
              <a:rPr lang="it-IT" dirty="0"/>
              <a:t>CLICK TO EDIT MASTER TITLE STYLE</a:t>
            </a:r>
            <a:endParaRPr lang="en-US" dirty="0"/>
          </a:p>
        </p:txBody>
      </p:sp>
    </p:spTree>
    <p:custDataLst>
      <p:tags r:id="rId1"/>
    </p:custDataLst>
    <p:extLst>
      <p:ext uri="{BB962C8B-B14F-4D97-AF65-F5344CB8AC3E}">
        <p14:creationId xmlns:p14="http://schemas.microsoft.com/office/powerpoint/2010/main" val="126867399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1579" y="-16184"/>
            <a:ext cx="12252960" cy="448056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10197" y="4722838"/>
            <a:ext cx="10971609" cy="640080"/>
          </a:xfrm>
          <a:prstGeom prst="rect">
            <a:avLst/>
          </a:prstGeom>
        </p:spPr>
        <p:txBody>
          <a:bodyPr vert="horz" lIns="36576" tIns="32146" rIns="36576" bIns="32146">
            <a:noAutofit/>
          </a:bodyPr>
          <a:lstStyle>
            <a:lvl1pPr algn="ctr">
              <a:defRPr sz="3200" b="1" i="0">
                <a:latin typeface="+mj-lt"/>
                <a:ea typeface="Lato Regular"/>
                <a:cs typeface="Lato Light"/>
              </a:defRPr>
            </a:lvl1pPr>
          </a:lstStyle>
          <a:p>
            <a:r>
              <a:rPr lang="it-IT" dirty="0"/>
              <a:t>CLICK TO EDIT MASTER TITLE STYLE</a:t>
            </a:r>
            <a:endParaRPr lang="en-US" dirty="0"/>
          </a:p>
        </p:txBody>
      </p:sp>
    </p:spTree>
    <p:custDataLst>
      <p:tags r:id="rId1"/>
    </p:custDataLst>
    <p:extLst>
      <p:ext uri="{BB962C8B-B14F-4D97-AF65-F5344CB8AC3E}">
        <p14:creationId xmlns:p14="http://schemas.microsoft.com/office/powerpoint/2010/main" val="1958144655"/>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06791" y="0"/>
            <a:ext cx="6096000" cy="68580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8250" y="505889"/>
            <a:ext cx="10971609" cy="623383"/>
          </a:xfrm>
          <a:prstGeom prst="rect">
            <a:avLst/>
          </a:prstGeom>
        </p:spPr>
        <p:txBody>
          <a:bodyPr vert="horz" lIns="18288" tIns="32146" rIns="36576" bIns="32146">
            <a:noAutofit/>
          </a:bodyPr>
          <a:lstStyle>
            <a:lvl1pPr algn="l">
              <a:defRPr sz="3200" b="1" i="0" spc="-150">
                <a:latin typeface="+mj-lt"/>
                <a:ea typeface="Lato Regular"/>
                <a:cs typeface="Lato Light"/>
              </a:defRPr>
            </a:lvl1pPr>
          </a:lstStyle>
          <a:p>
            <a:r>
              <a:rPr lang="it-IT" dirty="0"/>
              <a:t>CLICK TO EDIT MASTER TITLE STYLE</a:t>
            </a:r>
            <a:endParaRPr lang="en-US" dirty="0"/>
          </a:p>
        </p:txBody>
      </p:sp>
    </p:spTree>
    <p:custDataLst>
      <p:tags r:id="rId1"/>
    </p:custDataLst>
    <p:extLst>
      <p:ext uri="{BB962C8B-B14F-4D97-AF65-F5344CB8AC3E}">
        <p14:creationId xmlns:p14="http://schemas.microsoft.com/office/powerpoint/2010/main" val="342097533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0/40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64275" y="-5825"/>
            <a:ext cx="7330748" cy="68580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8442" y="502261"/>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74792947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215467" y="-5825"/>
            <a:ext cx="6968767" cy="68580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8442" y="502261"/>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12782021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in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39793" y="0"/>
            <a:ext cx="3667745" cy="68580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7002" y="502277"/>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78019324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Medium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05281" y="1776967"/>
            <a:ext cx="3145611" cy="3723941"/>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7002" y="505478"/>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01827169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High">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30163"/>
            <a:ext cx="12192000" cy="6888163"/>
          </a:xfrm>
        </p:spPr>
        <p:txBody>
          <a:bodyPr/>
          <a:lstStyle/>
          <a:p>
            <a:r>
              <a:rPr lang="en-US" dirty="0"/>
              <a:t>Click icon to add picture</a:t>
            </a:r>
          </a:p>
        </p:txBody>
      </p:sp>
      <p:sp>
        <p:nvSpPr>
          <p:cNvPr id="4" name="Slide Number Placeholder 3"/>
          <p:cNvSpPr>
            <a:spLocks noGrp="1"/>
          </p:cNvSpPr>
          <p:nvPr>
            <p:ph type="sldNum" sz="quarter" idx="11"/>
          </p:nvPr>
        </p:nvSpPr>
        <p:spPr>
          <a:xfrm>
            <a:off x="0" y="2194561"/>
            <a:ext cx="532800" cy="365125"/>
          </a:xfrm>
        </p:spPr>
        <p:txBody>
          <a:bodyPr/>
          <a:lstStyle/>
          <a:p>
            <a:fld id="{2760AF0F-E753-4DD9-B8E5-577C039A067C}" type="slidenum">
              <a:rPr lang="en-JM" smtClean="0"/>
              <a:t>‹#›</a:t>
            </a:fld>
            <a:endParaRPr lang="en-JM" dirty="0"/>
          </a:p>
        </p:txBody>
      </p:sp>
      <p:sp>
        <p:nvSpPr>
          <p:cNvPr id="2" name="Title 1"/>
          <p:cNvSpPr>
            <a:spLocks noGrp="1"/>
          </p:cNvSpPr>
          <p:nvPr>
            <p:ph type="title"/>
          </p:nvPr>
        </p:nvSpPr>
        <p:spPr>
          <a:xfrm>
            <a:off x="994033" y="2214445"/>
            <a:ext cx="10412617" cy="1143000"/>
          </a:xfrm>
        </p:spPr>
        <p:txBody>
          <a:bodyPr vert="horz" lIns="91440" tIns="45720" rIns="91440" bIns="45720" rtlCol="0" anchor="ctr">
            <a:normAutofit/>
          </a:bodyPr>
          <a:lstStyle>
            <a:lvl1pPr>
              <a:defRPr lang="en-US" dirty="0">
                <a:solidFill>
                  <a:schemeClr val="accent3"/>
                </a:solidFill>
                <a:ea typeface="Titillium Web"/>
                <a:cs typeface="Titillium WebLight"/>
              </a:defRPr>
            </a:lvl1pPr>
          </a:lstStyle>
          <a:p>
            <a:pPr marL="0" lvl="0">
              <a:spcBef>
                <a:spcPts val="2400"/>
              </a:spcBef>
            </a:pPr>
            <a:r>
              <a:rPr lang="en-US"/>
              <a:t>Click to edit Master title style</a:t>
            </a:r>
            <a:endParaRPr lang="en-US" dirty="0"/>
          </a:p>
        </p:txBody>
      </p:sp>
    </p:spTree>
    <p:custDataLst>
      <p:tags r:id="rId1"/>
    </p:custDataLst>
    <p:extLst>
      <p:ext uri="{BB962C8B-B14F-4D97-AF65-F5344CB8AC3E}">
        <p14:creationId xmlns:p14="http://schemas.microsoft.com/office/powerpoint/2010/main" val="319654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Tall Center">
    <p:spTree>
      <p:nvGrpSpPr>
        <p:cNvPr id="1" name=""/>
        <p:cNvGrpSpPr/>
        <p:nvPr/>
      </p:nvGrpSpPr>
      <p:grpSpPr>
        <a:xfrm>
          <a:off x="0" y="0"/>
          <a:ext cx="0" cy="0"/>
          <a:chOff x="0" y="0"/>
          <a:chExt cx="0" cy="0"/>
        </a:xfrm>
      </p:grpSpPr>
      <p:pic>
        <p:nvPicPr>
          <p:cNvPr id="5" name="Picture 4" descr="phone-lebel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430" y="1248096"/>
            <a:ext cx="3222473" cy="5030244"/>
          </a:xfrm>
          <a:prstGeom prst="rect">
            <a:avLst/>
          </a:prstGeom>
        </p:spPr>
      </p:pic>
      <p:sp>
        <p:nvSpPr>
          <p:cNvPr id="2" name="Title 1"/>
          <p:cNvSpPr>
            <a:spLocks noGrp="1"/>
          </p:cNvSpPr>
          <p:nvPr>
            <p:ph type="title" hasCustomPrompt="1"/>
          </p:nvPr>
        </p:nvSpPr>
        <p:spPr>
          <a:xfrm>
            <a:off x="649372" y="505889"/>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8" name="Picture Placeholder 7"/>
          <p:cNvSpPr>
            <a:spLocks noGrp="1"/>
          </p:cNvSpPr>
          <p:nvPr>
            <p:ph type="pic" sz="quarter" idx="10"/>
          </p:nvPr>
        </p:nvSpPr>
        <p:spPr>
          <a:xfrm>
            <a:off x="4729433" y="1945768"/>
            <a:ext cx="2706624" cy="3557016"/>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Tree>
    <p:custDataLst>
      <p:tags r:id="rId1"/>
    </p:custDataLst>
    <p:extLst>
      <p:ext uri="{BB962C8B-B14F-4D97-AF65-F5344CB8AC3E}">
        <p14:creationId xmlns:p14="http://schemas.microsoft.com/office/powerpoint/2010/main" val="105759221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853" y="501327"/>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84305173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Bann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32617"/>
            <a:ext cx="12216384" cy="3337560"/>
          </a:xfrm>
          <a:prstGeom prst="rect">
            <a:avLst/>
          </a:prstGeom>
        </p:spPr>
        <p:txBody>
          <a:bodyPr vert="horz" lIns="64291" tIns="32146" rIns="64291" bIns="32146"/>
          <a:lstStyle>
            <a:lvl1pPr>
              <a:defRPr sz="1600">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7002" y="505478"/>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294444859"/>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002" y="505889"/>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9" name="Picture Placeholder 7"/>
          <p:cNvSpPr>
            <a:spLocks noGrp="1"/>
          </p:cNvSpPr>
          <p:nvPr>
            <p:ph type="pic" sz="quarter" idx="10"/>
          </p:nvPr>
        </p:nvSpPr>
        <p:spPr>
          <a:xfrm>
            <a:off x="677273"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
        <p:nvSpPr>
          <p:cNvPr id="10" name="Picture Placeholder 7"/>
          <p:cNvSpPr>
            <a:spLocks noGrp="1"/>
          </p:cNvSpPr>
          <p:nvPr>
            <p:ph type="pic" sz="quarter" idx="11"/>
          </p:nvPr>
        </p:nvSpPr>
        <p:spPr>
          <a:xfrm>
            <a:off x="3582932"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
        <p:nvSpPr>
          <p:cNvPr id="11" name="Picture Placeholder 7"/>
          <p:cNvSpPr>
            <a:spLocks noGrp="1"/>
          </p:cNvSpPr>
          <p:nvPr>
            <p:ph type="pic" sz="quarter" idx="12"/>
          </p:nvPr>
        </p:nvSpPr>
        <p:spPr>
          <a:xfrm>
            <a:off x="6488591"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
        <p:nvSpPr>
          <p:cNvPr id="13" name="Picture Placeholder 7"/>
          <p:cNvSpPr>
            <a:spLocks noGrp="1"/>
          </p:cNvSpPr>
          <p:nvPr>
            <p:ph type="pic" sz="quarter" idx="13"/>
          </p:nvPr>
        </p:nvSpPr>
        <p:spPr>
          <a:xfrm>
            <a:off x="9394251"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Tree>
    <p:custDataLst>
      <p:tags r:id="rId1"/>
    </p:custDataLst>
    <p:extLst>
      <p:ext uri="{BB962C8B-B14F-4D97-AF65-F5344CB8AC3E}">
        <p14:creationId xmlns:p14="http://schemas.microsoft.com/office/powerpoint/2010/main" val="401461426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407" userDrawn="1">
          <p15:clr>
            <a:srgbClr val="FBAE40"/>
          </p15:clr>
        </p15:guide>
        <p15:guide id="3" pos="726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6384567" y="1901153"/>
            <a:ext cx="2130213" cy="1708726"/>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6920" y="505856"/>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9" name="Picture Placeholder 7"/>
          <p:cNvSpPr>
            <a:spLocks noGrp="1"/>
          </p:cNvSpPr>
          <p:nvPr>
            <p:ph type="pic" sz="quarter" idx="10"/>
          </p:nvPr>
        </p:nvSpPr>
        <p:spPr>
          <a:xfrm>
            <a:off x="769869" y="1885759"/>
            <a:ext cx="2130213" cy="1724120"/>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
        <p:nvSpPr>
          <p:cNvPr id="10" name="Picture Placeholder 7"/>
          <p:cNvSpPr>
            <a:spLocks noGrp="1"/>
          </p:cNvSpPr>
          <p:nvPr>
            <p:ph type="pic" sz="quarter" idx="11"/>
          </p:nvPr>
        </p:nvSpPr>
        <p:spPr>
          <a:xfrm>
            <a:off x="769869" y="3877493"/>
            <a:ext cx="2130213" cy="1724121"/>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
        <p:nvSpPr>
          <p:cNvPr id="13" name="Picture Placeholder 7"/>
          <p:cNvSpPr>
            <a:spLocks noGrp="1"/>
          </p:cNvSpPr>
          <p:nvPr>
            <p:ph type="pic" sz="quarter" idx="13"/>
          </p:nvPr>
        </p:nvSpPr>
        <p:spPr>
          <a:xfrm>
            <a:off x="6384567" y="3930622"/>
            <a:ext cx="2130213" cy="1718205"/>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Tree>
    <p:custDataLst>
      <p:tags r:id="rId1"/>
    </p:custDataLst>
    <p:extLst>
      <p:ext uri="{BB962C8B-B14F-4D97-AF65-F5344CB8AC3E}">
        <p14:creationId xmlns:p14="http://schemas.microsoft.com/office/powerpoint/2010/main" val="325756682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002" y="505856"/>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6" name="Content Placeholder 5"/>
          <p:cNvSpPr>
            <a:spLocks noGrp="1"/>
          </p:cNvSpPr>
          <p:nvPr>
            <p:ph sz="quarter" idx="13"/>
          </p:nvPr>
        </p:nvSpPr>
        <p:spPr>
          <a:xfrm>
            <a:off x="2624667" y="2154238"/>
            <a:ext cx="6942667" cy="3117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3706121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8844008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168716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14642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330169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Bottom">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3552826"/>
            <a:ext cx="12192001" cy="3044825"/>
          </a:xfrm>
        </p:spPr>
        <p:txBody>
          <a:bodyPr/>
          <a:lstStyle/>
          <a:p>
            <a:r>
              <a:rPr lang="en-US" dirty="0"/>
              <a:t>Click icon to add picture</a:t>
            </a:r>
          </a:p>
        </p:txBody>
      </p:sp>
      <p:sp>
        <p:nvSpPr>
          <p:cNvPr id="4" name="Slide Number Placeholder 3"/>
          <p:cNvSpPr>
            <a:spLocks noGrp="1"/>
          </p:cNvSpPr>
          <p:nvPr>
            <p:ph type="sldNum" sz="quarter" idx="12"/>
          </p:nvPr>
        </p:nvSpPr>
        <p:spPr/>
        <p:txBody>
          <a:bodyPr/>
          <a:lstStyle/>
          <a:p>
            <a:fld id="{2760AF0F-E753-4DD9-B8E5-577C039A067C}" type="slidenum">
              <a:rPr lang="en-JM" smtClean="0"/>
              <a:t>‹#›</a:t>
            </a:fld>
            <a:endParaRPr lang="en-JM" dirty="0"/>
          </a:p>
        </p:txBody>
      </p:sp>
      <p:sp>
        <p:nvSpPr>
          <p:cNvPr id="7" name="Title 1"/>
          <p:cNvSpPr>
            <a:spLocks noGrp="1"/>
          </p:cNvSpPr>
          <p:nvPr>
            <p:ph type="title"/>
          </p:nvPr>
        </p:nvSpPr>
        <p:spPr>
          <a:xfrm>
            <a:off x="790836"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9" name="Text Placeholder 4"/>
          <p:cNvSpPr>
            <a:spLocks noGrp="1"/>
          </p:cNvSpPr>
          <p:nvPr>
            <p:ph type="body" sz="quarter" idx="13" hasCustomPrompt="1"/>
          </p:nvPr>
        </p:nvSpPr>
        <p:spPr>
          <a:xfrm>
            <a:off x="792481"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JM" dirty="0"/>
              <a:t>Click to add text</a:t>
            </a:r>
          </a:p>
        </p:txBody>
      </p:sp>
    </p:spTree>
    <p:custDataLst>
      <p:tags r:id="rId1"/>
    </p:custDataLst>
    <p:extLst>
      <p:ext uri="{BB962C8B-B14F-4D97-AF65-F5344CB8AC3E}">
        <p14:creationId xmlns:p14="http://schemas.microsoft.com/office/powerpoint/2010/main" val="126755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30093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23647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306655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11560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176656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22327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407248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6255A-3E25-4738-AC65-2462E1F24FB8}"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806D5-5237-4469-9A82-43448702C20D}" type="slidenum">
              <a:rPr lang="en-US" smtClean="0"/>
              <a:t>‹#›</a:t>
            </a:fld>
            <a:endParaRPr lang="en-US" dirty="0"/>
          </a:p>
        </p:txBody>
      </p:sp>
    </p:spTree>
    <p:extLst>
      <p:ext uri="{BB962C8B-B14F-4D97-AF65-F5344CB8AC3E}">
        <p14:creationId xmlns:p14="http://schemas.microsoft.com/office/powerpoint/2010/main" val="33098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982663"/>
            <a:ext cx="2974848" cy="1519237"/>
          </a:xfrm>
        </p:spPr>
        <p:txBody>
          <a:bodyPr/>
          <a:lstStyle/>
          <a:p>
            <a:r>
              <a:rPr lang="en-US" dirty="0"/>
              <a:t>Click icon to add picture</a:t>
            </a:r>
          </a:p>
        </p:txBody>
      </p:sp>
      <p:sp>
        <p:nvSpPr>
          <p:cNvPr id="14" name="Picture Placeholder 11"/>
          <p:cNvSpPr>
            <a:spLocks noGrp="1"/>
          </p:cNvSpPr>
          <p:nvPr>
            <p:ph type="pic" sz="quarter" idx="11"/>
          </p:nvPr>
        </p:nvSpPr>
        <p:spPr>
          <a:xfrm>
            <a:off x="3070405" y="1982663"/>
            <a:ext cx="2974848" cy="1519237"/>
          </a:xfrm>
        </p:spPr>
        <p:txBody>
          <a:bodyPr/>
          <a:lstStyle/>
          <a:p>
            <a:r>
              <a:rPr lang="en-US" dirty="0"/>
              <a:t>Click icon to add picture</a:t>
            </a:r>
          </a:p>
        </p:txBody>
      </p:sp>
      <p:sp>
        <p:nvSpPr>
          <p:cNvPr id="15" name="Picture Placeholder 11"/>
          <p:cNvSpPr>
            <a:spLocks noGrp="1"/>
          </p:cNvSpPr>
          <p:nvPr>
            <p:ph type="pic" sz="quarter" idx="12"/>
          </p:nvPr>
        </p:nvSpPr>
        <p:spPr>
          <a:xfrm>
            <a:off x="6140811" y="1982663"/>
            <a:ext cx="2974848" cy="1519237"/>
          </a:xfrm>
        </p:spPr>
        <p:txBody>
          <a:bodyPr/>
          <a:lstStyle/>
          <a:p>
            <a:r>
              <a:rPr lang="en-US" dirty="0"/>
              <a:t>Click icon to add picture</a:t>
            </a:r>
          </a:p>
        </p:txBody>
      </p:sp>
      <p:sp>
        <p:nvSpPr>
          <p:cNvPr id="16" name="Picture Placeholder 11"/>
          <p:cNvSpPr>
            <a:spLocks noGrp="1"/>
          </p:cNvSpPr>
          <p:nvPr>
            <p:ph type="pic" sz="quarter" idx="13"/>
          </p:nvPr>
        </p:nvSpPr>
        <p:spPr>
          <a:xfrm>
            <a:off x="9211216" y="1982663"/>
            <a:ext cx="2974848" cy="1519237"/>
          </a:xfrm>
        </p:spPr>
        <p:txBody>
          <a:bodyPr/>
          <a:lstStyle/>
          <a:p>
            <a:r>
              <a:rPr lang="en-US" dirty="0"/>
              <a:t>Click icon to add picture</a:t>
            </a:r>
          </a:p>
        </p:txBody>
      </p:sp>
      <p:sp>
        <p:nvSpPr>
          <p:cNvPr id="4" name="Slide Number Placeholder 3"/>
          <p:cNvSpPr>
            <a:spLocks noGrp="1"/>
          </p:cNvSpPr>
          <p:nvPr>
            <p:ph type="sldNum" sz="quarter" idx="15"/>
          </p:nvPr>
        </p:nvSpPr>
        <p:spPr/>
        <p:txBody>
          <a:bodyPr/>
          <a:lstStyle/>
          <a:p>
            <a:fld id="{2760AF0F-E753-4DD9-B8E5-577C039A067C}" type="slidenum">
              <a:rPr lang="en-JM" smtClean="0"/>
              <a:t>‹#›</a:t>
            </a:fld>
            <a:endParaRPr lang="en-JM" dirty="0"/>
          </a:p>
        </p:txBody>
      </p:sp>
      <p:sp>
        <p:nvSpPr>
          <p:cNvPr id="10" name="Title 1"/>
          <p:cNvSpPr>
            <a:spLocks noGrp="1"/>
          </p:cNvSpPr>
          <p:nvPr>
            <p:ph type="title"/>
          </p:nvPr>
        </p:nvSpPr>
        <p:spPr>
          <a:xfrm>
            <a:off x="790836"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11" name="Text Placeholder 4"/>
          <p:cNvSpPr>
            <a:spLocks noGrp="1"/>
          </p:cNvSpPr>
          <p:nvPr>
            <p:ph type="body" sz="quarter" idx="16" hasCustomPrompt="1"/>
          </p:nvPr>
        </p:nvSpPr>
        <p:spPr>
          <a:xfrm>
            <a:off x="792481"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JM" dirty="0"/>
              <a:t>Click to add text</a:t>
            </a:r>
          </a:p>
        </p:txBody>
      </p:sp>
    </p:spTree>
    <p:custDataLst>
      <p:tags r:id="rId1"/>
    </p:custDataLst>
    <p:extLst>
      <p:ext uri="{BB962C8B-B14F-4D97-AF65-F5344CB8AC3E}">
        <p14:creationId xmlns:p14="http://schemas.microsoft.com/office/powerpoint/2010/main" val="35418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00" y="2063750"/>
            <a:ext cx="4445000" cy="4083832"/>
          </a:xfrm>
        </p:spPr>
        <p:txBody>
          <a:bodyPr/>
          <a:lstStyle/>
          <a:p>
            <a:r>
              <a:rPr lang="en-US" dirty="0"/>
              <a:t>Click icon to add picture</a:t>
            </a:r>
          </a:p>
        </p:txBody>
      </p:sp>
      <p:sp>
        <p:nvSpPr>
          <p:cNvPr id="8" name="Text Placeholder 4"/>
          <p:cNvSpPr>
            <a:spLocks noGrp="1"/>
          </p:cNvSpPr>
          <p:nvPr>
            <p:ph type="body" sz="quarter" idx="11" hasCustomPrompt="1"/>
          </p:nvPr>
        </p:nvSpPr>
        <p:spPr>
          <a:xfrm>
            <a:off x="792481"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3" name="Slide Number Placeholder 2"/>
          <p:cNvSpPr>
            <a:spLocks noGrp="1"/>
          </p:cNvSpPr>
          <p:nvPr>
            <p:ph type="sldNum" sz="quarter" idx="13"/>
          </p:nvPr>
        </p:nvSpPr>
        <p:spPr/>
        <p:txBody>
          <a:bodyPr/>
          <a:lstStyle/>
          <a:p>
            <a:fld id="{2760AF0F-E753-4DD9-B8E5-577C039A067C}" type="slidenum">
              <a:rPr lang="en-JM" smtClean="0"/>
              <a:t>‹#›</a:t>
            </a:fld>
            <a:endParaRPr lang="en-JM" dirty="0"/>
          </a:p>
        </p:txBody>
      </p:sp>
      <p:sp>
        <p:nvSpPr>
          <p:cNvPr id="4" name="Title 3"/>
          <p:cNvSpPr>
            <a:spLocks noGrp="1"/>
          </p:cNvSpPr>
          <p:nvPr>
            <p:ph type="title"/>
          </p:nvPr>
        </p:nvSpPr>
        <p:spPr>
          <a:xfrm>
            <a:off x="790834" y="438912"/>
            <a:ext cx="10412617"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2780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726238"/>
            <a:ext cx="3906695" cy="2159548"/>
          </a:xfrm>
        </p:spPr>
        <p:txBody>
          <a:bodyPr/>
          <a:lstStyle/>
          <a:p>
            <a:r>
              <a:rPr lang="en-US" dirty="0"/>
              <a:t>Click icon to add picture</a:t>
            </a:r>
          </a:p>
        </p:txBody>
      </p:sp>
      <p:sp>
        <p:nvSpPr>
          <p:cNvPr id="7" name="Title 1"/>
          <p:cNvSpPr>
            <a:spLocks noGrp="1"/>
          </p:cNvSpPr>
          <p:nvPr>
            <p:ph type="title"/>
          </p:nvPr>
        </p:nvSpPr>
        <p:spPr>
          <a:xfrm>
            <a:off x="790836"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8" name="Text Placeholder 4"/>
          <p:cNvSpPr>
            <a:spLocks noGrp="1"/>
          </p:cNvSpPr>
          <p:nvPr>
            <p:ph type="body" sz="quarter" idx="11" hasCustomPrompt="1"/>
          </p:nvPr>
        </p:nvSpPr>
        <p:spPr>
          <a:xfrm>
            <a:off x="792481"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3" name="Slide Number Placeholder 2"/>
          <p:cNvSpPr>
            <a:spLocks noGrp="1"/>
          </p:cNvSpPr>
          <p:nvPr>
            <p:ph type="sldNum" sz="quarter" idx="13"/>
          </p:nvPr>
        </p:nvSpPr>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352322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7221" y="-5061"/>
            <a:ext cx="5064779" cy="6863061"/>
          </a:xfrm>
        </p:spPr>
        <p:txBody>
          <a:bodyPr/>
          <a:lstStyle/>
          <a:p>
            <a:r>
              <a:rPr lang="en-US" dirty="0"/>
              <a:t>Click icon to add picture</a:t>
            </a:r>
          </a:p>
        </p:txBody>
      </p:sp>
      <p:sp>
        <p:nvSpPr>
          <p:cNvPr id="7" name="Title 1"/>
          <p:cNvSpPr>
            <a:spLocks noGrp="1"/>
          </p:cNvSpPr>
          <p:nvPr>
            <p:ph type="title"/>
          </p:nvPr>
        </p:nvSpPr>
        <p:spPr>
          <a:xfrm>
            <a:off x="790836" y="437881"/>
            <a:ext cx="10412617" cy="1143000"/>
          </a:xfrm>
        </p:spPr>
        <p:txBody>
          <a:bodyPr/>
          <a:lstStyle>
            <a:lvl1pPr>
              <a:defRPr>
                <a:solidFill>
                  <a:schemeClr val="tx2"/>
                </a:solidFill>
              </a:defRPr>
            </a:lvl1pPr>
          </a:lstStyle>
          <a:p>
            <a:r>
              <a:rPr lang="en-US"/>
              <a:t>Click to edit Master title style</a:t>
            </a:r>
            <a:endParaRPr lang="en-US" dirty="0"/>
          </a:p>
        </p:txBody>
      </p:sp>
      <p:sp>
        <p:nvSpPr>
          <p:cNvPr id="8" name="Text Placeholder 4"/>
          <p:cNvSpPr>
            <a:spLocks noGrp="1"/>
          </p:cNvSpPr>
          <p:nvPr>
            <p:ph type="body" sz="quarter" idx="11" hasCustomPrompt="1"/>
          </p:nvPr>
        </p:nvSpPr>
        <p:spPr>
          <a:xfrm>
            <a:off x="792481" y="438150"/>
            <a:ext cx="10411884" cy="349250"/>
          </a:xfrm>
        </p:spPr>
        <p:txBody>
          <a:bodyPr vert="horz" lIns="100584" tIns="45720" rIns="91440" bIns="45720" rtlCol="0">
            <a:noAutofit/>
          </a:bodyPr>
          <a:lstStyle>
            <a:lvl1pPr>
              <a:defRPr lang="en-JM" sz="1600"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3" name="Slide Number Placeholder 2"/>
          <p:cNvSpPr>
            <a:spLocks noGrp="1"/>
          </p:cNvSpPr>
          <p:nvPr>
            <p:ph type="sldNum" sz="quarter" idx="13"/>
          </p:nvPr>
        </p:nvSpPr>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206570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customXml" Target="../../customXml/item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customXml" Target="../../customXml/item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ags" Target="../tags/tag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ags" Target="../tags/tag36.xml"/><Relationship Id="rId2" Type="http://schemas.openxmlformats.org/officeDocument/2006/relationships/slideLayout" Target="../slideLayouts/slideLayout34.xml"/><Relationship Id="rId16" Type="http://schemas.openxmlformats.org/officeDocument/2006/relationships/customXml" Target="../../customXml/item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ackgroundpolitico.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90834" y="260081"/>
            <a:ext cx="10412617"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90836" y="1604787"/>
            <a:ext cx="10412617" cy="48794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1" y="503539"/>
            <a:ext cx="534049" cy="2833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Titillium Web" panose="00000500000000000000" pitchFamily="2" charset="0"/>
              <a:cs typeface="Titillium WebRegular"/>
            </a:endParaRPr>
          </a:p>
        </p:txBody>
      </p:sp>
      <p:sp>
        <p:nvSpPr>
          <p:cNvPr id="6" name="Slide Number Placeholder 5"/>
          <p:cNvSpPr>
            <a:spLocks noGrp="1"/>
          </p:cNvSpPr>
          <p:nvPr>
            <p:ph type="sldNum" sz="quarter" idx="4"/>
          </p:nvPr>
        </p:nvSpPr>
        <p:spPr>
          <a:xfrm>
            <a:off x="624" y="461479"/>
            <a:ext cx="532800" cy="365125"/>
          </a:xfrm>
          <a:prstGeom prst="rect">
            <a:avLst/>
          </a:prstGeom>
        </p:spPr>
        <p:txBody>
          <a:bodyPr vert="horz" lIns="91440" tIns="45720" rIns="91440" bIns="45720" rtlCol="0" anchor="ctr"/>
          <a:lstStyle>
            <a:lvl1pPr algn="r">
              <a:defRPr sz="1400">
                <a:solidFill>
                  <a:schemeClr val="bg1"/>
                </a:solidFill>
                <a:latin typeface="+mj-lt"/>
              </a:defRPr>
            </a:lvl1pPr>
          </a:lstStyle>
          <a:p>
            <a:fld id="{2760AF0F-E753-4DD9-B8E5-577C039A067C}" type="slidenum">
              <a:rPr lang="en-JM" smtClean="0"/>
              <a:pPr/>
              <a:t>‹#›</a:t>
            </a:fld>
            <a:endParaRPr lang="en-JM" dirty="0"/>
          </a:p>
        </p:txBody>
      </p:sp>
    </p:spTree>
    <p:custDataLst>
      <p:custData r:id="rId15"/>
      <p:tags r:id="rId16"/>
    </p:custDataLst>
    <p:extLst>
      <p:ext uri="{BB962C8B-B14F-4D97-AF65-F5344CB8AC3E}">
        <p14:creationId xmlns:p14="http://schemas.microsoft.com/office/powerpoint/2010/main" val="2062082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3200" b="1" i="0" kern="1200">
          <a:solidFill>
            <a:schemeClr val="tx2"/>
          </a:solidFill>
          <a:latin typeface="+mj-lt"/>
          <a:ea typeface="Titillium WebSemiBold" panose="00000700000000000000" pitchFamily="2" charset="0"/>
          <a:cs typeface="Titillium WebSemiBold" panose="00000700000000000000" pitchFamily="2" charset="0"/>
        </a:defRPr>
      </a:lvl1pPr>
    </p:titleStyle>
    <p:bodyStyle>
      <a:lvl1pPr marL="342900" indent="-342900" algn="l" defTabSz="457200" rtl="0" eaLnBrk="1" latinLnBrk="0" hangingPunct="1">
        <a:spcBef>
          <a:spcPct val="20000"/>
        </a:spcBef>
        <a:buFont typeface="Arial"/>
        <a:buChar char="•"/>
        <a:defRPr sz="2000" kern="1200">
          <a:solidFill>
            <a:schemeClr val="accent2"/>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accent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accent2"/>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accent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accent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272"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623272" y="205061"/>
            <a:ext cx="10515600" cy="1325563"/>
          </a:xfrm>
          <a:prstGeom prst="rect">
            <a:avLst/>
          </a:prstGeom>
        </p:spPr>
        <p:txBody>
          <a:bodyPr vert="horz" lIns="91440" tIns="45720" rIns="91440" bIns="45720" rtlCol="0" anchor="ctr">
            <a:noAutofit/>
          </a:bodyPr>
          <a:lstStyle/>
          <a:p>
            <a:r>
              <a:rPr lang="en-US"/>
              <a:t>Click to edit Master title style</a:t>
            </a:r>
          </a:p>
        </p:txBody>
      </p:sp>
    </p:spTree>
    <p:custDataLst>
      <p:custData r:id="rId21"/>
      <p:tags r:id="rId22"/>
    </p:custDataLst>
    <p:extLst>
      <p:ext uri="{BB962C8B-B14F-4D97-AF65-F5344CB8AC3E}">
        <p14:creationId xmlns:p14="http://schemas.microsoft.com/office/powerpoint/2010/main" val="16305238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Lst>
  <p:txStyles>
    <p:titleStyle>
      <a:lvl1pPr algn="l" defTabSz="914400" rtl="0" eaLnBrk="1" latinLnBrk="0" hangingPunct="1">
        <a:lnSpc>
          <a:spcPct val="90000"/>
        </a:lnSpc>
        <a:spcBef>
          <a:spcPct val="0"/>
        </a:spcBef>
        <a:buNone/>
        <a:defRPr sz="4000" b="0" i="0" kern="1200" spc="-200" baseline="0">
          <a:solidFill>
            <a:schemeClr val="tx1"/>
          </a:solidFill>
          <a:latin typeface="+mj-lt"/>
          <a:ea typeface="Montserrat Medium" charset="0"/>
          <a:cs typeface="Montserrat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Open Sans Regular" panose="020B0606030504020204" pitchFamily="34" charset="0"/>
          <a:cs typeface="Open Sans Regular"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Open Sans Regular" panose="020B0606030504020204" pitchFamily="34" charset="0"/>
          <a:cs typeface="Open Sans Regular"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Open Sans Regular" panose="020B0606030504020204" pitchFamily="34" charset="0"/>
          <a:cs typeface="Open Sans Regular"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Regular" panose="020B0606030504020204" pitchFamily="34" charset="0"/>
          <a:cs typeface="Open Sans Regular"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Open Sans Regular" panose="020B0606030504020204" pitchFamily="34" charset="0"/>
          <a:cs typeface="Open Sans Regular"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Lato Light"/>
                <a:ea typeface="Lato Light"/>
                <a:cs typeface="Lato Light"/>
              </a:defRPr>
            </a:lvl1pPr>
          </a:lstStyle>
          <a:p>
            <a:fld id="{43EA3BA3-8CC8-DB45-8DDC-CB95A4997F49}" type="slidenum">
              <a:rPr lang="en-US" smtClean="0"/>
              <a:pPr/>
              <a:t>‹#›</a:t>
            </a:fld>
            <a:endParaRPr lang="en-US" dirty="0"/>
          </a:p>
        </p:txBody>
      </p:sp>
      <p:sp>
        <p:nvSpPr>
          <p:cNvPr id="3" name="Title Placeholder 2"/>
          <p:cNvSpPr>
            <a:spLocks noGrp="1"/>
          </p:cNvSpPr>
          <p:nvPr>
            <p:ph type="title"/>
          </p:nvPr>
        </p:nvSpPr>
        <p:spPr>
          <a:xfrm>
            <a:off x="647653" y="504236"/>
            <a:ext cx="10972800" cy="625003"/>
          </a:xfrm>
          <a:prstGeom prst="rect">
            <a:avLst/>
          </a:prstGeom>
        </p:spPr>
        <p:txBody>
          <a:bodyPr vert="horz" lIns="36576" tIns="36576" rIns="36576" bIns="36576" rtlCol="0" anchor="ctr">
            <a:normAutofit/>
          </a:bodyPr>
          <a:lstStyle/>
          <a:p>
            <a:r>
              <a:rPr lang="en-US"/>
              <a:t>Click to edit Master title style</a:t>
            </a:r>
            <a:endParaRPr lang="en-US" dirty="0"/>
          </a:p>
        </p:txBody>
      </p:sp>
      <p:sp>
        <p:nvSpPr>
          <p:cNvPr id="4" name="Footer Placeholder 3"/>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Lato Light"/>
                <a:ea typeface="Lato Light"/>
                <a:cs typeface="Lato Light"/>
              </a:defRPr>
            </a:lvl1pPr>
          </a:lstStyle>
          <a:p>
            <a:endParaRPr lang="en-US" dirty="0"/>
          </a:p>
        </p:txBody>
      </p:sp>
      <p:sp>
        <p:nvSpPr>
          <p:cNvPr id="5" name="Date Placeholder 4"/>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Lato Light"/>
                <a:ea typeface="Lato Light"/>
                <a:cs typeface="Lato Light"/>
              </a:defRPr>
            </a:lvl1pPr>
          </a:lstStyle>
          <a:p>
            <a:fld id="{FE6C8364-8B66-2E47-BEB4-4C52B696C677}" type="datetimeFigureOut">
              <a:rPr lang="en-US" smtClean="0"/>
              <a:pPr/>
              <a:t>10/27/2023</a:t>
            </a:fld>
            <a:endParaRPr lang="en-US" dirty="0"/>
          </a:p>
        </p:txBody>
      </p:sp>
      <p:sp>
        <p:nvSpPr>
          <p:cNvPr id="6" name="Text Placeholder 5"/>
          <p:cNvSpPr>
            <a:spLocks noGrp="1"/>
          </p:cNvSpPr>
          <p:nvPr>
            <p:ph type="body" idx="1"/>
          </p:nvPr>
        </p:nvSpPr>
        <p:spPr>
          <a:xfrm>
            <a:off x="647653"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hidden="1"/>
          <p:cNvCxnSpPr/>
          <p:nvPr/>
        </p:nvCxnSpPr>
        <p:spPr>
          <a:xfrm>
            <a:off x="647001" y="76200"/>
            <a:ext cx="0" cy="70485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cxnSp>
        <p:nvCxnSpPr>
          <p:cNvPr id="8" name="Straight Connector 7" hidden="1"/>
          <p:cNvCxnSpPr/>
          <p:nvPr/>
        </p:nvCxnSpPr>
        <p:spPr>
          <a:xfrm rot="5400000">
            <a:off x="3758501" y="-4193112"/>
            <a:ext cx="0" cy="93980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cxnSp>
        <p:nvCxnSpPr>
          <p:cNvPr id="10" name="Straight Connector 9" hidden="1"/>
          <p:cNvCxnSpPr/>
          <p:nvPr/>
        </p:nvCxnSpPr>
        <p:spPr>
          <a:xfrm rot="5400000">
            <a:off x="3885501" y="-3008743"/>
            <a:ext cx="0" cy="93980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cxnSp>
        <p:nvCxnSpPr>
          <p:cNvPr id="9" name="Straight Connector 8" hidden="1"/>
          <p:cNvCxnSpPr/>
          <p:nvPr/>
        </p:nvCxnSpPr>
        <p:spPr>
          <a:xfrm rot="10800000">
            <a:off x="1812408" y="0"/>
            <a:ext cx="0" cy="70485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spTree>
    <p:custDataLst>
      <p:custData r:id="rId16"/>
      <p:tags r:id="rId17"/>
    </p:custDataLst>
    <p:extLst>
      <p:ext uri="{BB962C8B-B14F-4D97-AF65-F5344CB8AC3E}">
        <p14:creationId xmlns:p14="http://schemas.microsoft.com/office/powerpoint/2010/main" val="11668746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ransition spd="med"/>
  <p:txStyles>
    <p:titleStyle>
      <a:lvl1pPr algn="l" defTabSz="410751" eaLnBrk="1" hangingPunct="1">
        <a:defRPr sz="3200" b="1" i="0" spc="-150">
          <a:solidFill>
            <a:schemeClr val="tx1"/>
          </a:solidFill>
          <a:latin typeface="+mj-lt"/>
          <a:ea typeface="Lato Light"/>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p:titleStyle>
    <p:bodyStyle>
      <a:lvl1pPr marL="312528"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1pPr>
      <a:lvl2pPr marL="625056"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2pPr>
      <a:lvl3pPr marL="937584"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3pPr>
      <a:lvl4pPr marL="1250112"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4pPr>
      <a:lvl5pPr marL="1562640"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5pPr>
      <a:lvl6pPr marL="1875168" indent="-312528" defTabSz="410751" eaLnBrk="1" hangingPunct="1">
        <a:spcBef>
          <a:spcPts val="2953"/>
        </a:spcBef>
        <a:buSzPct val="75000"/>
        <a:buChar char="•"/>
        <a:defRPr sz="2500">
          <a:latin typeface="+mn-lt"/>
          <a:ea typeface="+mn-ea"/>
          <a:cs typeface="+mn-cs"/>
          <a:sym typeface="Helvetica Light"/>
        </a:defRPr>
      </a:lvl6pPr>
      <a:lvl7pPr marL="2187696" indent="-312528" defTabSz="410751" eaLnBrk="1" hangingPunct="1">
        <a:spcBef>
          <a:spcPts val="2953"/>
        </a:spcBef>
        <a:buSzPct val="75000"/>
        <a:buChar char="•"/>
        <a:defRPr sz="2500">
          <a:latin typeface="+mn-lt"/>
          <a:ea typeface="+mn-ea"/>
          <a:cs typeface="+mn-cs"/>
          <a:sym typeface="Helvetica Light"/>
        </a:defRPr>
      </a:lvl7pPr>
      <a:lvl8pPr marL="2500224" indent="-312528" defTabSz="410751" eaLnBrk="1" hangingPunct="1">
        <a:spcBef>
          <a:spcPts val="2953"/>
        </a:spcBef>
        <a:buSzPct val="75000"/>
        <a:buChar char="•"/>
        <a:defRPr sz="2500">
          <a:latin typeface="+mn-lt"/>
          <a:ea typeface="+mn-ea"/>
          <a:cs typeface="+mn-cs"/>
          <a:sym typeface="Helvetica Light"/>
        </a:defRPr>
      </a:lvl8pPr>
      <a:lvl9pPr marL="2812752" indent="-312528" defTabSz="410751" eaLnBrk="1" hangingPunct="1">
        <a:spcBef>
          <a:spcPts val="2953"/>
        </a:spcBef>
        <a:buSzPct val="75000"/>
        <a:buChar char="•"/>
        <a:defRPr sz="2500">
          <a:latin typeface="+mn-lt"/>
          <a:ea typeface="+mn-ea"/>
          <a:cs typeface="+mn-cs"/>
          <a:sym typeface="Helvetica Light"/>
        </a:defRPr>
      </a:lvl9pPr>
    </p:bodyStyle>
    <p:otherStyle>
      <a:lvl1pPr algn="ctr" defTabSz="410751" eaLnBrk="1" hangingPunct="1">
        <a:defRPr>
          <a:solidFill>
            <a:schemeClr val="tx1"/>
          </a:solidFill>
          <a:latin typeface="+mn-lt"/>
          <a:ea typeface="+mn-ea"/>
          <a:cs typeface="+mn-cs"/>
          <a:sym typeface="Helvetica Light"/>
        </a:defRPr>
      </a:lvl1pPr>
      <a:lvl2pPr indent="160729" algn="ctr" defTabSz="410751" eaLnBrk="1" hangingPunct="1">
        <a:defRPr>
          <a:solidFill>
            <a:schemeClr val="tx1"/>
          </a:solidFill>
          <a:latin typeface="+mn-lt"/>
          <a:ea typeface="+mn-ea"/>
          <a:cs typeface="+mn-cs"/>
          <a:sym typeface="Helvetica Light"/>
        </a:defRPr>
      </a:lvl2pPr>
      <a:lvl3pPr indent="321457" algn="ctr" defTabSz="410751" eaLnBrk="1" hangingPunct="1">
        <a:defRPr>
          <a:solidFill>
            <a:schemeClr val="tx1"/>
          </a:solidFill>
          <a:latin typeface="+mn-lt"/>
          <a:ea typeface="+mn-ea"/>
          <a:cs typeface="+mn-cs"/>
          <a:sym typeface="Helvetica Light"/>
        </a:defRPr>
      </a:lvl3pPr>
      <a:lvl4pPr indent="482186" algn="ctr" defTabSz="410751" eaLnBrk="1" hangingPunct="1">
        <a:defRPr>
          <a:solidFill>
            <a:schemeClr val="tx1"/>
          </a:solidFill>
          <a:latin typeface="+mn-lt"/>
          <a:ea typeface="+mn-ea"/>
          <a:cs typeface="+mn-cs"/>
          <a:sym typeface="Helvetica Light"/>
        </a:defRPr>
      </a:lvl4pPr>
      <a:lvl5pPr indent="642915" algn="ctr" defTabSz="410751" eaLnBrk="1" hangingPunct="1">
        <a:defRPr>
          <a:solidFill>
            <a:schemeClr val="tx1"/>
          </a:solidFill>
          <a:latin typeface="+mn-lt"/>
          <a:ea typeface="+mn-ea"/>
          <a:cs typeface="+mn-cs"/>
          <a:sym typeface="Helvetica Light"/>
        </a:defRPr>
      </a:lvl5pPr>
      <a:lvl6pPr indent="803643" algn="ctr" defTabSz="410751" eaLnBrk="1" hangingPunct="1">
        <a:defRPr>
          <a:solidFill>
            <a:schemeClr val="tx1"/>
          </a:solidFill>
          <a:latin typeface="+mn-lt"/>
          <a:ea typeface="+mn-ea"/>
          <a:cs typeface="+mn-cs"/>
          <a:sym typeface="Helvetica Light"/>
        </a:defRPr>
      </a:lvl6pPr>
      <a:lvl7pPr indent="964372" algn="ctr" defTabSz="410751" eaLnBrk="1" hangingPunct="1">
        <a:defRPr>
          <a:solidFill>
            <a:schemeClr val="tx1"/>
          </a:solidFill>
          <a:latin typeface="+mn-lt"/>
          <a:ea typeface="+mn-ea"/>
          <a:cs typeface="+mn-cs"/>
          <a:sym typeface="Helvetica Light"/>
        </a:defRPr>
      </a:lvl7pPr>
      <a:lvl8pPr indent="1125101" algn="ctr" defTabSz="410751" eaLnBrk="1" hangingPunct="1">
        <a:defRPr>
          <a:solidFill>
            <a:schemeClr val="tx1"/>
          </a:solidFill>
          <a:latin typeface="+mn-lt"/>
          <a:ea typeface="+mn-ea"/>
          <a:cs typeface="+mn-cs"/>
          <a:sym typeface="Helvetica Light"/>
        </a:defRPr>
      </a:lvl8pPr>
      <a:lvl9pPr indent="1285829" algn="ctr" defTabSz="410751" eaLnBrk="1" hangingPunct="1">
        <a:defRPr>
          <a:solidFill>
            <a:schemeClr val="tx1"/>
          </a:solidFill>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6255A-3E25-4738-AC65-2462E1F24FB8}" type="datetimeFigureOut">
              <a:rPr lang="en-US" smtClean="0"/>
              <a:t>10/27/2023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806D5-5237-4469-9A82-43448702C20D}" type="slidenum">
              <a:rPr lang="en-US" smtClean="0"/>
              <a:t>‹#›</a:t>
            </a:fld>
            <a:endParaRPr lang="en-US" dirty="0"/>
          </a:p>
        </p:txBody>
      </p:sp>
    </p:spTree>
    <p:extLst>
      <p:ext uri="{BB962C8B-B14F-4D97-AF65-F5344CB8AC3E}">
        <p14:creationId xmlns:p14="http://schemas.microsoft.com/office/powerpoint/2010/main" val="12560728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53.xml"/><Relationship Id="rId1" Type="http://schemas.openxmlformats.org/officeDocument/2006/relationships/tags" Target="../tags/tag5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3.xml"/><Relationship Id="rId1" Type="http://schemas.openxmlformats.org/officeDocument/2006/relationships/tags" Target="../tags/tag6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3.xml"/><Relationship Id="rId1" Type="http://schemas.openxmlformats.org/officeDocument/2006/relationships/tags" Target="../tags/tag6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3.xml"/><Relationship Id="rId1" Type="http://schemas.openxmlformats.org/officeDocument/2006/relationships/tags" Target="../tags/tag6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53.xml"/><Relationship Id="rId1" Type="http://schemas.openxmlformats.org/officeDocument/2006/relationships/tags" Target="../tags/tag6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53.xml"/><Relationship Id="rId1" Type="http://schemas.openxmlformats.org/officeDocument/2006/relationships/tags" Target="../tags/tag6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53.xml"/><Relationship Id="rId1" Type="http://schemas.openxmlformats.org/officeDocument/2006/relationships/tags" Target="../tags/tag6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3.xml"/><Relationship Id="rId1" Type="http://schemas.openxmlformats.org/officeDocument/2006/relationships/tags" Target="../tags/tag66.xml"/><Relationship Id="rId5" Type="http://schemas.openxmlformats.org/officeDocument/2006/relationships/image" Target="../media/image3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3.xml"/><Relationship Id="rId1" Type="http://schemas.openxmlformats.org/officeDocument/2006/relationships/tags" Target="../tags/tag6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3.xml"/><Relationship Id="rId1" Type="http://schemas.openxmlformats.org/officeDocument/2006/relationships/tags" Target="../tags/tag6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3.xml"/><Relationship Id="rId1" Type="http://schemas.openxmlformats.org/officeDocument/2006/relationships/tags" Target="../tags/tag6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53.xml"/><Relationship Id="rId1" Type="http://schemas.openxmlformats.org/officeDocument/2006/relationships/tags" Target="../tags/tag52.xml"/><Relationship Id="rId4" Type="http://schemas.openxmlformats.org/officeDocument/2006/relationships/hyperlink" Target="mailto:Safe.athome@state.mn.u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3.xml"/><Relationship Id="rId1" Type="http://schemas.openxmlformats.org/officeDocument/2006/relationships/tags" Target="../tags/tag7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6.xml"/><Relationship Id="rId1" Type="http://schemas.openxmlformats.org/officeDocument/2006/relationships/tags" Target="../tags/tag7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53.xml"/><Relationship Id="rId1" Type="http://schemas.openxmlformats.org/officeDocument/2006/relationships/tags" Target="../tags/tag7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6.xml"/><Relationship Id="rId1" Type="http://schemas.openxmlformats.org/officeDocument/2006/relationships/tags" Target="../tags/tag7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53.xml"/><Relationship Id="rId1" Type="http://schemas.openxmlformats.org/officeDocument/2006/relationships/tags" Target="../tags/tag7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tags" Target="../tags/tag7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53.xml"/><Relationship Id="rId1" Type="http://schemas.openxmlformats.org/officeDocument/2006/relationships/tags" Target="../tags/tag7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3.xml"/><Relationship Id="rId1" Type="http://schemas.openxmlformats.org/officeDocument/2006/relationships/tags" Target="../tags/tag77.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3.xml"/><Relationship Id="rId1" Type="http://schemas.openxmlformats.org/officeDocument/2006/relationships/tags" Target="../tags/tag78.xml"/><Relationship Id="rId6" Type="http://schemas.openxmlformats.org/officeDocument/2006/relationships/image" Target="../media/image49.png"/><Relationship Id="rId5" Type="http://schemas.openxmlformats.org/officeDocument/2006/relationships/hyperlink" Target="https://www.revisor.mn.gov/statutes/cite/5B.03#stat.5B.03.1" TargetMode="Externa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79.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3.xml"/><Relationship Id="rId1" Type="http://schemas.openxmlformats.org/officeDocument/2006/relationships/tags" Target="../tags/tag5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80.xml"/><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81.xml"/><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82.xml"/><Relationship Id="rId4" Type="http://schemas.openxmlformats.org/officeDocument/2006/relationships/image" Target="../media/image51.sv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83.xml"/><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84.xml"/><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85.xml"/><Relationship Id="rId4" Type="http://schemas.openxmlformats.org/officeDocument/2006/relationships/image" Target="../media/image51.sv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3.xml"/><Relationship Id="rId1" Type="http://schemas.openxmlformats.org/officeDocument/2006/relationships/tags" Target="../tags/tag86.xml"/><Relationship Id="rId4" Type="http://schemas.openxmlformats.org/officeDocument/2006/relationships/image" Target="../media/image51.sv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6.xml"/><Relationship Id="rId1" Type="http://schemas.openxmlformats.org/officeDocument/2006/relationships/tags" Target="../tags/tag8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6.xml"/><Relationship Id="rId1" Type="http://schemas.openxmlformats.org/officeDocument/2006/relationships/tags" Target="../tags/tag88.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46.xml"/><Relationship Id="rId1" Type="http://schemas.openxmlformats.org/officeDocument/2006/relationships/tags" Target="../tags/tag8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3.xml"/><Relationship Id="rId1" Type="http://schemas.openxmlformats.org/officeDocument/2006/relationships/tags" Target="../tags/tag5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53.xml"/><Relationship Id="rId1" Type="http://schemas.openxmlformats.org/officeDocument/2006/relationships/tags" Target="../tags/tag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3.xml"/><Relationship Id="rId1" Type="http://schemas.openxmlformats.org/officeDocument/2006/relationships/tags" Target="../tags/tag5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3.xml"/><Relationship Id="rId1" Type="http://schemas.openxmlformats.org/officeDocument/2006/relationships/tags" Target="../tags/tag5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3.xml"/><Relationship Id="rId1" Type="http://schemas.openxmlformats.org/officeDocument/2006/relationships/tags" Target="../tags/tag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bd7fbd8a0a74225a4fdc6ed99800a8e"/>
          <p:cNvPicPr>
            <a:picLocks/>
          </p:cNvPicPr>
          <p:nvPr/>
        </p:nvPicPr>
        <p:blipFill rotWithShape="1">
          <a:blip r:embed="rId3" cstate="print">
            <a:extLst>
              <a:ext uri="{28A0092B-C50C-407E-A947-70E740481C1C}">
                <a14:useLocalDpi xmlns:a14="http://schemas.microsoft.com/office/drawing/2010/main" val="0"/>
              </a:ext>
            </a:extLst>
          </a:blip>
          <a:srcRect l="5441" r="1689"/>
          <a:stretch/>
        </p:blipFill>
        <p:spPr>
          <a:xfrm flipH="1">
            <a:off x="1524003" y="0"/>
            <a:ext cx="9143999" cy="6858000"/>
          </a:xfrm>
          <a:prstGeom prst="rect">
            <a:avLst/>
          </a:prstGeom>
        </p:spPr>
      </p:pic>
      <p:sp>
        <p:nvSpPr>
          <p:cNvPr id="3" name="Rectangle 2"/>
          <p:cNvSpPr/>
          <p:nvPr/>
        </p:nvSpPr>
        <p:spPr>
          <a:xfrm>
            <a:off x="2507672" y="1504933"/>
            <a:ext cx="4678218" cy="1569660"/>
          </a:xfrm>
          <a:prstGeom prst="rect">
            <a:avLst/>
          </a:prstGeom>
        </p:spPr>
        <p:txBody>
          <a:bodyPr wrap="square">
            <a:spAutoFit/>
          </a:bodyPr>
          <a:lstStyle/>
          <a:p>
            <a:r>
              <a:rPr lang="en-US" sz="4000" b="1" u="sng" dirty="0">
                <a:solidFill>
                  <a:srgbClr val="808080"/>
                </a:solidFill>
                <a:latin typeface="Tw Cen MT" panose="020B0602020104020603" pitchFamily="34" charset="0"/>
              </a:rPr>
              <a:t>Safe at Home </a:t>
            </a:r>
            <a:r>
              <a:rPr lang="en-US" sz="2800" dirty="0">
                <a:solidFill>
                  <a:srgbClr val="808080"/>
                </a:solidFill>
                <a:latin typeface="Tw Cen MT" panose="020B0602020104020603" pitchFamily="34" charset="0"/>
              </a:rPr>
              <a:t>Minnesota’s Address Confidentiality Services</a:t>
            </a:r>
          </a:p>
        </p:txBody>
      </p:sp>
      <p:sp>
        <p:nvSpPr>
          <p:cNvPr id="4" name="Rectangle 3"/>
          <p:cNvSpPr/>
          <p:nvPr/>
        </p:nvSpPr>
        <p:spPr>
          <a:xfrm>
            <a:off x="2507672" y="4241442"/>
            <a:ext cx="4572000" cy="646331"/>
          </a:xfrm>
          <a:prstGeom prst="rect">
            <a:avLst/>
          </a:prstGeom>
        </p:spPr>
        <p:txBody>
          <a:bodyPr>
            <a:spAutoFit/>
          </a:bodyPr>
          <a:lstStyle/>
          <a:p>
            <a:r>
              <a:rPr lang="en-US" dirty="0">
                <a:solidFill>
                  <a:srgbClr val="000000"/>
                </a:solidFill>
                <a:latin typeface="Tw Cen MT" panose="020B0602020104020603" pitchFamily="34" charset="0"/>
              </a:rPr>
              <a:t>November 1</a:t>
            </a:r>
            <a:r>
              <a:rPr lang="en-US" baseline="30000" dirty="0">
                <a:solidFill>
                  <a:srgbClr val="000000"/>
                </a:solidFill>
                <a:latin typeface="Tw Cen MT" panose="020B0602020104020603" pitchFamily="34" charset="0"/>
              </a:rPr>
              <a:t>st</a:t>
            </a:r>
            <a:r>
              <a:rPr lang="en-US" dirty="0">
                <a:solidFill>
                  <a:srgbClr val="000000"/>
                </a:solidFill>
                <a:latin typeface="Tw Cen MT" panose="020B0602020104020603" pitchFamily="34" charset="0"/>
              </a:rPr>
              <a:t>, 2023</a:t>
            </a:r>
          </a:p>
          <a:p>
            <a:r>
              <a:rPr lang="en-US" dirty="0">
                <a:solidFill>
                  <a:srgbClr val="000000"/>
                </a:solidFill>
                <a:latin typeface="Tw Cen MT" panose="020B0602020104020603" pitchFamily="34" charset="0"/>
              </a:rPr>
              <a:t>Dianna Umidon, Director of Safe at Home</a:t>
            </a:r>
            <a:endParaRPr lang="en-US" sz="1000" dirty="0">
              <a:solidFill>
                <a:prstClr val="black"/>
              </a:solidFill>
              <a:latin typeface="Microsoft Sans Serif" panose="020B0604020202020204" pitchFamily="34" charset="0"/>
            </a:endParaRPr>
          </a:p>
        </p:txBody>
      </p:sp>
      <p:sp>
        <p:nvSpPr>
          <p:cNvPr id="5" name="Rectangle 4"/>
          <p:cNvSpPr/>
          <p:nvPr/>
        </p:nvSpPr>
        <p:spPr>
          <a:xfrm>
            <a:off x="1523998" y="-29435"/>
            <a:ext cx="4572000" cy="830997"/>
          </a:xfrm>
          <a:prstGeom prst="rect">
            <a:avLst/>
          </a:prstGeom>
        </p:spPr>
        <p:txBody>
          <a:bodyPr>
            <a:spAutoFit/>
          </a:bodyPr>
          <a:lstStyle/>
          <a:p>
            <a:r>
              <a:rPr lang="en-US" sz="1200" b="1" dirty="0">
                <a:solidFill>
                  <a:srgbClr val="808080"/>
                </a:solidFill>
                <a:latin typeface="Tw Cen MT" panose="020B0602020104020603" pitchFamily="34" charset="0"/>
              </a:rPr>
              <a:t>Proprietary Statement</a:t>
            </a:r>
          </a:p>
          <a:p>
            <a:r>
              <a:rPr lang="en-US" sz="1200" dirty="0">
                <a:solidFill>
                  <a:srgbClr val="808080"/>
                </a:solidFill>
                <a:latin typeface="Tw Cen MT" panose="020B0602020104020603" pitchFamily="34" charset="0"/>
              </a:rPr>
              <a:t>Copyright 2023 </a:t>
            </a:r>
          </a:p>
          <a:p>
            <a:r>
              <a:rPr lang="en-US" sz="1200" dirty="0">
                <a:solidFill>
                  <a:srgbClr val="808080"/>
                </a:solidFill>
                <a:latin typeface="Tw Cen MT" panose="020B0602020104020603" pitchFamily="34" charset="0"/>
              </a:rPr>
              <a:t>Office of the Minnesota Secretary of State</a:t>
            </a:r>
          </a:p>
          <a:p>
            <a:r>
              <a:rPr lang="en-US" sz="1200" dirty="0">
                <a:solidFill>
                  <a:srgbClr val="808080"/>
                </a:solidFill>
                <a:latin typeface="Tw Cen MT" panose="020B0602020104020603" pitchFamily="34" charset="0"/>
              </a:rPr>
              <a:t>All Rights Reserved</a:t>
            </a:r>
            <a:endParaRPr lang="en-US" sz="11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4061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631" y="0"/>
            <a:ext cx="4559370" cy="6858000"/>
          </a:xfrm>
          <a:prstGeom prst="rect">
            <a:avLst/>
          </a:prstGeom>
        </p:spPr>
      </p:pic>
      <p:sp>
        <p:nvSpPr>
          <p:cNvPr id="4" name="Rectangle 3">
            <a:extLst>
              <a:ext uri="{FF2B5EF4-FFF2-40B4-BE49-F238E27FC236}">
                <a16:creationId xmlns:a16="http://schemas.microsoft.com/office/drawing/2014/main" id="{B6679B44-22A8-6546-E82D-6F7B8C90FE22}"/>
              </a:ext>
            </a:extLst>
          </p:cNvPr>
          <p:cNvSpPr/>
          <p:nvPr/>
        </p:nvSpPr>
        <p:spPr>
          <a:xfrm>
            <a:off x="1890807" y="674390"/>
            <a:ext cx="1786066" cy="584775"/>
          </a:xfrm>
          <a:prstGeom prst="rect">
            <a:avLst/>
          </a:prstGeom>
        </p:spPr>
        <p:txBody>
          <a:bodyPr wrap="none">
            <a:spAutoFit/>
          </a:bodyPr>
          <a:lstStyle/>
          <a:p>
            <a:r>
              <a:rPr lang="en-US" sz="3200" b="1" dirty="0">
                <a:solidFill>
                  <a:srgbClr val="010101"/>
                </a:solidFill>
                <a:latin typeface="Tw Cen MT" panose="020B0602020104020603" pitchFamily="34" charset="0"/>
              </a:rPr>
              <a:t>Eligibility</a:t>
            </a:r>
            <a:endParaRPr lang="en-US" sz="1000" dirty="0">
              <a:solidFill>
                <a:prstClr val="black"/>
              </a:solidFill>
              <a:latin typeface="Microsoft Sans Serif" panose="020B0604020202020204" pitchFamily="34" charset="0"/>
            </a:endParaRPr>
          </a:p>
        </p:txBody>
      </p:sp>
      <p:pic>
        <p:nvPicPr>
          <p:cNvPr id="10" name="Picture 9">
            <a:extLst>
              <a:ext uri="{FF2B5EF4-FFF2-40B4-BE49-F238E27FC236}">
                <a16:creationId xmlns:a16="http://schemas.microsoft.com/office/drawing/2014/main" id="{F0C26E3A-9C73-3C78-B9F7-038D5BF02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807" y="1710500"/>
            <a:ext cx="666532" cy="4093534"/>
          </a:xfrm>
          <a:prstGeom prst="rect">
            <a:avLst/>
          </a:prstGeom>
          <a:ln>
            <a:noFill/>
          </a:ln>
        </p:spPr>
      </p:pic>
      <p:sp>
        <p:nvSpPr>
          <p:cNvPr id="14" name="Rectangle 13">
            <a:extLst>
              <a:ext uri="{FF2B5EF4-FFF2-40B4-BE49-F238E27FC236}">
                <a16:creationId xmlns:a16="http://schemas.microsoft.com/office/drawing/2014/main" id="{11A78366-EFA5-7B08-429B-EBB0F4A5FB69}"/>
              </a:ext>
            </a:extLst>
          </p:cNvPr>
          <p:cNvSpPr/>
          <p:nvPr/>
        </p:nvSpPr>
        <p:spPr>
          <a:xfrm>
            <a:off x="2683075" y="1822599"/>
            <a:ext cx="1987595" cy="369332"/>
          </a:xfrm>
          <a:prstGeom prst="rect">
            <a:avLst/>
          </a:prstGeom>
        </p:spPr>
        <p:txBody>
          <a:bodyPr wrap="square">
            <a:spAutoFit/>
          </a:bodyPr>
          <a:lstStyle/>
          <a:p>
            <a:r>
              <a:rPr lang="en-US" dirty="0">
                <a:solidFill>
                  <a:srgbClr val="010101"/>
                </a:solidFill>
                <a:latin typeface="Tw Cen MT" panose="020B0602020104020603" pitchFamily="34" charset="0"/>
              </a:rPr>
              <a:t>Reside in Minnesota</a:t>
            </a:r>
            <a:endParaRPr lang="en-US" sz="1000" dirty="0">
              <a:solidFill>
                <a:prstClr val="black"/>
              </a:solidFill>
              <a:latin typeface="Microsoft Sans Serif" panose="020B0604020202020204" pitchFamily="34" charset="0"/>
            </a:endParaRPr>
          </a:p>
        </p:txBody>
      </p:sp>
      <p:sp>
        <p:nvSpPr>
          <p:cNvPr id="15" name="Rectangle 14">
            <a:extLst>
              <a:ext uri="{FF2B5EF4-FFF2-40B4-BE49-F238E27FC236}">
                <a16:creationId xmlns:a16="http://schemas.microsoft.com/office/drawing/2014/main" id="{CF9977FB-89A8-7D3C-F459-491F43C95861}"/>
              </a:ext>
            </a:extLst>
          </p:cNvPr>
          <p:cNvSpPr/>
          <p:nvPr/>
        </p:nvSpPr>
        <p:spPr>
          <a:xfrm>
            <a:off x="2683075" y="3318918"/>
            <a:ext cx="3066416" cy="923330"/>
          </a:xfrm>
          <a:prstGeom prst="rect">
            <a:avLst/>
          </a:prstGeom>
        </p:spPr>
        <p:txBody>
          <a:bodyPr wrap="square">
            <a:spAutoFit/>
          </a:bodyPr>
          <a:lstStyle/>
          <a:p>
            <a:r>
              <a:rPr lang="en-US" dirty="0">
                <a:solidFill>
                  <a:srgbClr val="010101"/>
                </a:solidFill>
                <a:latin typeface="Tw Cen MT" panose="020B0602020104020603" pitchFamily="34" charset="0"/>
              </a:rPr>
              <a:t>Be afraid for their personal safety or reside with someone who fears for their safety</a:t>
            </a:r>
            <a:endParaRPr lang="en-US" sz="1000" dirty="0">
              <a:solidFill>
                <a:prstClr val="black"/>
              </a:solidFill>
              <a:latin typeface="Microsoft Sans Serif" panose="020B0604020202020204" pitchFamily="34" charset="0"/>
            </a:endParaRPr>
          </a:p>
        </p:txBody>
      </p:sp>
      <p:sp>
        <p:nvSpPr>
          <p:cNvPr id="16" name="Rectangle 15">
            <a:extLst>
              <a:ext uri="{FF2B5EF4-FFF2-40B4-BE49-F238E27FC236}">
                <a16:creationId xmlns:a16="http://schemas.microsoft.com/office/drawing/2014/main" id="{95E53830-C2C2-CBED-E7A9-B1BAABF45FCC}"/>
              </a:ext>
            </a:extLst>
          </p:cNvPr>
          <p:cNvSpPr/>
          <p:nvPr/>
        </p:nvSpPr>
        <p:spPr>
          <a:xfrm>
            <a:off x="2679330" y="5103038"/>
            <a:ext cx="2893768" cy="646331"/>
          </a:xfrm>
          <a:prstGeom prst="rect">
            <a:avLst/>
          </a:prstGeom>
        </p:spPr>
        <p:txBody>
          <a:bodyPr wrap="square">
            <a:spAutoFit/>
          </a:bodyPr>
          <a:lstStyle/>
          <a:p>
            <a:r>
              <a:rPr lang="en-US" dirty="0">
                <a:solidFill>
                  <a:srgbClr val="010101"/>
                </a:solidFill>
                <a:latin typeface="Tw Cen MT" panose="020B0602020104020603" pitchFamily="34" charset="0"/>
              </a:rPr>
              <a:t>Not be a registered predatory offender</a:t>
            </a:r>
            <a:endParaRPr lang="en-US" sz="1000" dirty="0">
              <a:solidFill>
                <a:prstClr val="black"/>
              </a:solidFill>
              <a:latin typeface="Microsoft Sans Serif" panose="020B0604020202020204" pitchFamily="34" charset="0"/>
            </a:endParaRPr>
          </a:p>
        </p:txBody>
      </p:sp>
      <p:cxnSp>
        <p:nvCxnSpPr>
          <p:cNvPr id="20" name="Straight Connector 19">
            <a:extLst>
              <a:ext uri="{FF2B5EF4-FFF2-40B4-BE49-F238E27FC236}">
                <a16:creationId xmlns:a16="http://schemas.microsoft.com/office/drawing/2014/main" id="{E7C7F3D2-BECC-2C60-EB45-F4C0BE0E0439}"/>
              </a:ext>
            </a:extLst>
          </p:cNvPr>
          <p:cNvCxnSpPr/>
          <p:nvPr/>
        </p:nvCxnSpPr>
        <p:spPr>
          <a:xfrm>
            <a:off x="2679330" y="2853964"/>
            <a:ext cx="2286000" cy="7762"/>
          </a:xfrm>
          <a:prstGeom prst="line">
            <a:avLst/>
          </a:prstGeom>
        </p:spPr>
        <p:style>
          <a:lnRef idx="2">
            <a:schemeClr val="accent3"/>
          </a:lnRef>
          <a:fillRef idx="0">
            <a:schemeClr val="accent3"/>
          </a:fillRef>
          <a:effectRef idx="1">
            <a:schemeClr val="accent3"/>
          </a:effectRef>
          <a:fontRef idx="minor">
            <a:schemeClr val="tx1"/>
          </a:fontRef>
        </p:style>
      </p:cxnSp>
      <p:cxnSp>
        <p:nvCxnSpPr>
          <p:cNvPr id="21" name="Straight Connector 20">
            <a:extLst>
              <a:ext uri="{FF2B5EF4-FFF2-40B4-BE49-F238E27FC236}">
                <a16:creationId xmlns:a16="http://schemas.microsoft.com/office/drawing/2014/main" id="{506EE183-B12D-5EED-D190-C29B6E0F4C4E}"/>
              </a:ext>
            </a:extLst>
          </p:cNvPr>
          <p:cNvCxnSpPr/>
          <p:nvPr/>
        </p:nvCxnSpPr>
        <p:spPr>
          <a:xfrm>
            <a:off x="2679330" y="4713349"/>
            <a:ext cx="2286000" cy="7762"/>
          </a:xfrm>
          <a:prstGeom prst="line">
            <a:avLst/>
          </a:prstGeom>
        </p:spPr>
        <p:style>
          <a:lnRef idx="2">
            <a:schemeClr val="accent3"/>
          </a:lnRef>
          <a:fillRef idx="0">
            <a:schemeClr val="accent3"/>
          </a:fillRef>
          <a:effectRef idx="1">
            <a:schemeClr val="accent3"/>
          </a:effectRef>
          <a:fontRef idx="minor">
            <a:schemeClr val="tx1"/>
          </a:fontRef>
        </p:style>
      </p:cxnSp>
      <p:sp>
        <p:nvSpPr>
          <p:cNvPr id="22" name="Oval 21">
            <a:extLst>
              <a:ext uri="{FF2B5EF4-FFF2-40B4-BE49-F238E27FC236}">
                <a16:creationId xmlns:a16="http://schemas.microsoft.com/office/drawing/2014/main" id="{DFC33D63-3688-BF41-DA5E-9F37962A6B2F}"/>
              </a:ext>
            </a:extLst>
          </p:cNvPr>
          <p:cNvSpPr/>
          <p:nvPr/>
        </p:nvSpPr>
        <p:spPr>
          <a:xfrm>
            <a:off x="1890805" y="1718249"/>
            <a:ext cx="642871" cy="658368"/>
          </a:xfrm>
          <a:prstGeom prst="ellipse">
            <a:avLst/>
          </a:prstGeom>
          <a:noFill/>
          <a:ln w="38100">
            <a:solidFill>
              <a:srgbClr val="018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262BA8F-2E51-F0AE-550D-42C638649A16}"/>
              </a:ext>
            </a:extLst>
          </p:cNvPr>
          <p:cNvSpPr/>
          <p:nvPr/>
        </p:nvSpPr>
        <p:spPr>
          <a:xfrm>
            <a:off x="1890806" y="3415279"/>
            <a:ext cx="650620" cy="658368"/>
          </a:xfrm>
          <a:prstGeom prst="ellipse">
            <a:avLst/>
          </a:prstGeom>
          <a:noFill/>
          <a:ln w="38100">
            <a:solidFill>
              <a:srgbClr val="018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A2BB694-BACD-675D-B958-BCD20AB85B61}"/>
              </a:ext>
            </a:extLst>
          </p:cNvPr>
          <p:cNvSpPr/>
          <p:nvPr/>
        </p:nvSpPr>
        <p:spPr>
          <a:xfrm>
            <a:off x="1890806" y="5097020"/>
            <a:ext cx="650619" cy="658368"/>
          </a:xfrm>
          <a:prstGeom prst="ellipse">
            <a:avLst/>
          </a:prstGeom>
          <a:noFill/>
          <a:ln w="38100">
            <a:solidFill>
              <a:srgbClr val="018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custDataLst>
      <p:tags r:id="rId1"/>
    </p:custDataLst>
    <p:extLst>
      <p:ext uri="{BB962C8B-B14F-4D97-AF65-F5344CB8AC3E}">
        <p14:creationId xmlns:p14="http://schemas.microsoft.com/office/powerpoint/2010/main" val="355626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4445701"/>
          </a:xfrm>
          <a:prstGeom prst="rect">
            <a:avLst/>
          </a:prstGeom>
        </p:spPr>
      </p:pic>
      <p:sp>
        <p:nvSpPr>
          <p:cNvPr id="3" name="Rectangle 2"/>
          <p:cNvSpPr/>
          <p:nvPr/>
        </p:nvSpPr>
        <p:spPr>
          <a:xfrm>
            <a:off x="2962291" y="4700155"/>
            <a:ext cx="6267421" cy="553998"/>
          </a:xfrm>
          <a:prstGeom prst="rect">
            <a:avLst/>
          </a:prstGeom>
        </p:spPr>
        <p:txBody>
          <a:bodyPr wrap="none">
            <a:spAutoFit/>
          </a:bodyPr>
          <a:lstStyle/>
          <a:p>
            <a:pPr algn="ctr"/>
            <a:r>
              <a:rPr lang="en-US" sz="3000" b="1" dirty="0">
                <a:solidFill>
                  <a:srgbClr val="010101"/>
                </a:solidFill>
                <a:latin typeface="Tw Cen MT" panose="020B0602020104020603" pitchFamily="34" charset="0"/>
              </a:rPr>
              <a:t>150+ Application Locations Statewide</a:t>
            </a:r>
            <a:endParaRPr lang="en-US" sz="3000" dirty="0">
              <a:solidFill>
                <a:prstClr val="black"/>
              </a:solidFill>
              <a:latin typeface="Microsoft Sans Serif" panose="020B0604020202020204" pitchFamily="34" charset="0"/>
            </a:endParaRPr>
          </a:p>
        </p:txBody>
      </p:sp>
      <p:sp>
        <p:nvSpPr>
          <p:cNvPr id="4" name="Rectangle 3"/>
          <p:cNvSpPr/>
          <p:nvPr/>
        </p:nvSpPr>
        <p:spPr>
          <a:xfrm>
            <a:off x="2739189" y="5632466"/>
            <a:ext cx="6713621" cy="707886"/>
          </a:xfrm>
          <a:prstGeom prst="rect">
            <a:avLst/>
          </a:prstGeom>
        </p:spPr>
        <p:txBody>
          <a:bodyPr wrap="square">
            <a:spAutoFit/>
          </a:bodyPr>
          <a:lstStyle/>
          <a:p>
            <a:pPr algn="ctr"/>
            <a:r>
              <a:rPr lang="en-US" sz="2000" dirty="0">
                <a:solidFill>
                  <a:srgbClr val="A6A6A6"/>
                </a:solidFill>
                <a:latin typeface="Tw Cen MT" panose="020B0602020104020603" pitchFamily="34" charset="0"/>
              </a:rPr>
              <a:t>Application locations are listed on our website at </a:t>
            </a:r>
            <a:r>
              <a:rPr lang="en-US" sz="2000" u="sng" dirty="0">
                <a:solidFill>
                  <a:srgbClr val="A6A6A6"/>
                </a:solidFill>
                <a:latin typeface="Tw Cen MT" panose="020B0602020104020603" pitchFamily="34" charset="0"/>
              </a:rPr>
              <a:t>www.sos.state.mn.us</a:t>
            </a:r>
            <a:endParaRPr lang="en-US" sz="1000" u="sng" dirty="0">
              <a:solidFill>
                <a:prstClr val="black"/>
              </a:solidFill>
              <a:latin typeface="Microsoft Sans Serif" panose="020B0604020202020204" pitchFamily="34" charset="0"/>
            </a:endParaRPr>
          </a:p>
        </p:txBody>
      </p:sp>
      <p:cxnSp>
        <p:nvCxnSpPr>
          <p:cNvPr id="6" name="Straight Connector 5"/>
          <p:cNvCxnSpPr/>
          <p:nvPr/>
        </p:nvCxnSpPr>
        <p:spPr>
          <a:xfrm flipH="1" flipV="1">
            <a:off x="3208420" y="5437295"/>
            <a:ext cx="5775158" cy="1203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099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31" y="1484671"/>
            <a:ext cx="3894938" cy="390688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6545" b="53287"/>
          <a:stretch/>
        </p:blipFill>
        <p:spPr>
          <a:xfrm>
            <a:off x="4934402" y="3325751"/>
            <a:ext cx="2323195" cy="224725"/>
          </a:xfrm>
          <a:prstGeom prst="rect">
            <a:avLst/>
          </a:prstGeom>
        </p:spPr>
      </p:pic>
      <p:sp>
        <p:nvSpPr>
          <p:cNvPr id="5" name="TextBox 4">
            <a:extLst>
              <a:ext uri="{FF2B5EF4-FFF2-40B4-BE49-F238E27FC236}">
                <a16:creationId xmlns:a16="http://schemas.microsoft.com/office/drawing/2014/main" id="{B937F6FE-790C-4AF8-9D8E-DC442D9641BA}"/>
              </a:ext>
            </a:extLst>
          </p:cNvPr>
          <p:cNvSpPr txBox="1"/>
          <p:nvPr/>
        </p:nvSpPr>
        <p:spPr>
          <a:xfrm>
            <a:off x="4826873" y="2237680"/>
            <a:ext cx="2502976" cy="2585323"/>
          </a:xfrm>
          <a:prstGeom prst="rect">
            <a:avLst/>
          </a:prstGeom>
          <a:noFill/>
        </p:spPr>
        <p:txBody>
          <a:bodyPr wrap="square" rtlCol="0">
            <a:spAutoFit/>
          </a:bodyPr>
          <a:lstStyle/>
          <a:p>
            <a:pPr algn="ctr"/>
            <a:r>
              <a:rPr lang="en-US" b="1" dirty="0">
                <a:solidFill>
                  <a:schemeClr val="tx1">
                    <a:lumMod val="65000"/>
                    <a:lumOff val="35000"/>
                  </a:schemeClr>
                </a:solidFill>
              </a:rPr>
              <a:t>THERE IS ONLY ONE SAFE AT HOME ADDRESS.  IT’S LOCATED IN SAINT PAUL.  </a:t>
            </a:r>
          </a:p>
          <a:p>
            <a:pPr algn="ctr"/>
            <a:endParaRPr lang="en-US" b="1" dirty="0">
              <a:solidFill>
                <a:schemeClr val="tx1">
                  <a:lumMod val="65000"/>
                  <a:lumOff val="35000"/>
                </a:schemeClr>
              </a:solidFill>
            </a:endParaRPr>
          </a:p>
          <a:p>
            <a:pPr algn="ctr"/>
            <a:r>
              <a:rPr lang="en-US" b="1" dirty="0">
                <a:solidFill>
                  <a:schemeClr val="tx1">
                    <a:lumMod val="65000"/>
                    <a:lumOff val="35000"/>
                  </a:schemeClr>
                </a:solidFill>
              </a:rPr>
              <a:t>NO MATTER WHERE THE PARTICIPANT LIVES, THEIR ADDRESS WILL BE THIS LOCATION. </a:t>
            </a:r>
          </a:p>
        </p:txBody>
      </p:sp>
      <p:sp>
        <p:nvSpPr>
          <p:cNvPr id="6" name="Oval 5">
            <a:extLst>
              <a:ext uri="{FF2B5EF4-FFF2-40B4-BE49-F238E27FC236}">
                <a16:creationId xmlns:a16="http://schemas.microsoft.com/office/drawing/2014/main" id="{307FF4F6-5F79-4B51-BCB2-CABC39EA669A}"/>
              </a:ext>
            </a:extLst>
          </p:cNvPr>
          <p:cNvSpPr/>
          <p:nvPr/>
        </p:nvSpPr>
        <p:spPr>
          <a:xfrm>
            <a:off x="4148531" y="1493788"/>
            <a:ext cx="3859660" cy="388865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435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688" y="0"/>
            <a:ext cx="2408164" cy="33399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806" y="0"/>
            <a:ext cx="2512194" cy="39892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806" y="4055454"/>
            <a:ext cx="2512194" cy="280254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8688" y="3439808"/>
            <a:ext cx="2408165" cy="3418193"/>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80701"/>
          <a:stretch/>
        </p:blipFill>
        <p:spPr>
          <a:xfrm>
            <a:off x="2050274" y="6168325"/>
            <a:ext cx="3179452" cy="225668"/>
          </a:xfrm>
          <a:prstGeom prst="rect">
            <a:avLst/>
          </a:prstGeom>
        </p:spPr>
      </p:pic>
      <p:sp>
        <p:nvSpPr>
          <p:cNvPr id="8" name="Rectangle 7"/>
          <p:cNvSpPr/>
          <p:nvPr/>
        </p:nvSpPr>
        <p:spPr>
          <a:xfrm>
            <a:off x="443883" y="1318570"/>
            <a:ext cx="4864963" cy="954107"/>
          </a:xfrm>
          <a:prstGeom prst="rect">
            <a:avLst/>
          </a:prstGeom>
        </p:spPr>
        <p:txBody>
          <a:bodyPr wrap="square">
            <a:spAutoFit/>
          </a:bodyPr>
          <a:lstStyle/>
          <a:p>
            <a:r>
              <a:rPr lang="en-US" sz="2800" dirty="0">
                <a:solidFill>
                  <a:srgbClr val="808080"/>
                </a:solidFill>
                <a:latin typeface="Tw Cen MT" panose="020B0602020104020603" pitchFamily="34" charset="0"/>
              </a:rPr>
              <a:t>A Safe at Home address looks like:</a:t>
            </a:r>
            <a:endParaRPr lang="en-US" sz="2800" dirty="0">
              <a:solidFill>
                <a:prstClr val="black"/>
              </a:solidFill>
              <a:latin typeface="Microsoft Sans Serif" panose="020B0604020202020204" pitchFamily="34" charset="0"/>
            </a:endParaRPr>
          </a:p>
        </p:txBody>
      </p:sp>
      <p:sp>
        <p:nvSpPr>
          <p:cNvPr id="12" name="Rectangle 11">
            <a:extLst>
              <a:ext uri="{FF2B5EF4-FFF2-40B4-BE49-F238E27FC236}">
                <a16:creationId xmlns:a16="http://schemas.microsoft.com/office/drawing/2014/main" id="{D92F002D-87B2-4D27-A49E-9BF4BE6CE4AB}"/>
              </a:ext>
            </a:extLst>
          </p:cNvPr>
          <p:cNvSpPr/>
          <p:nvPr/>
        </p:nvSpPr>
        <p:spPr>
          <a:xfrm>
            <a:off x="1162975" y="2935110"/>
            <a:ext cx="3968318" cy="1200329"/>
          </a:xfrm>
          <a:prstGeom prst="rect">
            <a:avLst/>
          </a:prstGeom>
        </p:spPr>
        <p:txBody>
          <a:bodyPr wrap="square">
            <a:spAutoFit/>
          </a:bodyPr>
          <a:lstStyle/>
          <a:p>
            <a:r>
              <a:rPr lang="en-US" sz="2400" b="1" dirty="0">
                <a:latin typeface="Tw Cen MT" panose="020B0602020104020603" pitchFamily="34" charset="0"/>
              </a:rPr>
              <a:t>LOT ####</a:t>
            </a:r>
          </a:p>
          <a:p>
            <a:r>
              <a:rPr lang="en-US" sz="2400" dirty="0">
                <a:solidFill>
                  <a:srgbClr val="808080"/>
                </a:solidFill>
                <a:latin typeface="Tw Cen MT" panose="020B0602020104020603" pitchFamily="34" charset="0"/>
              </a:rPr>
              <a:t>PO BOX 17370</a:t>
            </a:r>
          </a:p>
          <a:p>
            <a:r>
              <a:rPr lang="en-US" sz="2400" dirty="0">
                <a:solidFill>
                  <a:srgbClr val="808080"/>
                </a:solidFill>
                <a:latin typeface="Tw Cen MT" panose="020B0602020104020603" pitchFamily="34" charset="0"/>
              </a:rPr>
              <a:t>SAINT PAUL MN 55117-0370</a:t>
            </a:r>
          </a:p>
        </p:txBody>
      </p:sp>
      <p:sp>
        <p:nvSpPr>
          <p:cNvPr id="9" name="TextBox 8">
            <a:extLst>
              <a:ext uri="{FF2B5EF4-FFF2-40B4-BE49-F238E27FC236}">
                <a16:creationId xmlns:a16="http://schemas.microsoft.com/office/drawing/2014/main" id="{752A0E70-7353-9ECD-5C88-8C66A39A696C}"/>
              </a:ext>
            </a:extLst>
          </p:cNvPr>
          <p:cNvSpPr txBox="1"/>
          <p:nvPr/>
        </p:nvSpPr>
        <p:spPr>
          <a:xfrm>
            <a:off x="284864" y="4948849"/>
            <a:ext cx="4944862" cy="400110"/>
          </a:xfrm>
          <a:prstGeom prst="rect">
            <a:avLst/>
          </a:prstGeom>
          <a:noFill/>
        </p:spPr>
        <p:txBody>
          <a:bodyPr wrap="square" rtlCol="0">
            <a:spAutoFit/>
          </a:bodyPr>
          <a:lstStyle/>
          <a:p>
            <a:r>
              <a:rPr lang="en-US" sz="2000" dirty="0"/>
              <a:t>The only Safe at Home PO Box is in Saint Paul.</a:t>
            </a:r>
          </a:p>
        </p:txBody>
      </p:sp>
    </p:spTree>
    <p:custDataLst>
      <p:tags r:id="rId1"/>
    </p:custDataLst>
    <p:extLst>
      <p:ext uri="{BB962C8B-B14F-4D97-AF65-F5344CB8AC3E}">
        <p14:creationId xmlns:p14="http://schemas.microsoft.com/office/powerpoint/2010/main" val="105727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688" y="0"/>
            <a:ext cx="2408164" cy="33399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806" y="0"/>
            <a:ext cx="2512194" cy="39892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806" y="4055454"/>
            <a:ext cx="2512194" cy="280254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8688" y="3439808"/>
            <a:ext cx="2408165" cy="3418193"/>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80701"/>
          <a:stretch/>
        </p:blipFill>
        <p:spPr>
          <a:xfrm>
            <a:off x="2050274" y="6168325"/>
            <a:ext cx="3179452" cy="225668"/>
          </a:xfrm>
          <a:prstGeom prst="rect">
            <a:avLst/>
          </a:prstGeom>
        </p:spPr>
      </p:pic>
      <p:sp>
        <p:nvSpPr>
          <p:cNvPr id="7" name="Rectangle 6"/>
          <p:cNvSpPr/>
          <p:nvPr/>
        </p:nvSpPr>
        <p:spPr>
          <a:xfrm>
            <a:off x="648018" y="1270224"/>
            <a:ext cx="4179349" cy="4893647"/>
          </a:xfrm>
          <a:prstGeom prst="rect">
            <a:avLst/>
          </a:prstGeom>
        </p:spPr>
        <p:txBody>
          <a:bodyPr wrap="square">
            <a:spAutoFit/>
          </a:bodyPr>
          <a:lstStyle/>
          <a:p>
            <a:r>
              <a:rPr lang="en-US" sz="2400" dirty="0">
                <a:solidFill>
                  <a:srgbClr val="808080"/>
                </a:solidFill>
                <a:latin typeface="Tw Cen MT" panose="020B0602020104020603" pitchFamily="34" charset="0"/>
              </a:rPr>
              <a:t>All participants share the same PO Box. However, each household is assigned a unique Lot Number. </a:t>
            </a:r>
          </a:p>
          <a:p>
            <a:endParaRPr lang="en-US" sz="2400" dirty="0">
              <a:solidFill>
                <a:srgbClr val="808080"/>
              </a:solidFill>
              <a:latin typeface="Tw Cen MT" panose="020B0602020104020603" pitchFamily="34" charset="0"/>
            </a:endParaRPr>
          </a:p>
          <a:p>
            <a:r>
              <a:rPr lang="en-US" sz="2400" dirty="0">
                <a:solidFill>
                  <a:srgbClr val="808080"/>
                </a:solidFill>
                <a:latin typeface="Tw Cen MT" panose="020B0602020104020603" pitchFamily="34" charset="0"/>
              </a:rPr>
              <a:t>A Safe at Home address </a:t>
            </a:r>
            <a:r>
              <a:rPr lang="en-US" sz="2400" b="1" dirty="0">
                <a:latin typeface="Tw Cen MT" panose="020B0602020104020603" pitchFamily="34" charset="0"/>
              </a:rPr>
              <a:t>is incomplete without a Lot Number. </a:t>
            </a:r>
          </a:p>
          <a:p>
            <a:endParaRPr lang="en-US" sz="2400" dirty="0">
              <a:solidFill>
                <a:srgbClr val="808080"/>
              </a:solidFill>
              <a:latin typeface="Tw Cen MT" panose="020B0602020104020603" pitchFamily="34" charset="0"/>
            </a:endParaRPr>
          </a:p>
          <a:p>
            <a:r>
              <a:rPr lang="en-US" sz="2400" dirty="0">
                <a:solidFill>
                  <a:srgbClr val="808080"/>
                </a:solidFill>
                <a:latin typeface="Tw Cen MT" panose="020B0602020104020603" pitchFamily="34" charset="0"/>
              </a:rPr>
              <a:t>If you mail something to a Safe at Home participant and do not indicate a Lot Number, the mail will be returned to you. </a:t>
            </a:r>
            <a:endParaRPr lang="en-US" sz="2400" dirty="0">
              <a:solidFill>
                <a:prstClr val="black"/>
              </a:solidFill>
              <a:latin typeface="Microsoft Sans Serif" panose="020B0604020202020204" pitchFamily="34" charset="0"/>
            </a:endParaRPr>
          </a:p>
        </p:txBody>
      </p:sp>
      <p:sp>
        <p:nvSpPr>
          <p:cNvPr id="10" name="Rectangle 9"/>
          <p:cNvSpPr/>
          <p:nvPr/>
        </p:nvSpPr>
        <p:spPr>
          <a:xfrm>
            <a:off x="648018" y="464007"/>
            <a:ext cx="2068195" cy="584775"/>
          </a:xfrm>
          <a:prstGeom prst="rect">
            <a:avLst/>
          </a:prstGeom>
        </p:spPr>
        <p:txBody>
          <a:bodyPr wrap="none">
            <a:spAutoFit/>
          </a:bodyPr>
          <a:lstStyle/>
          <a:p>
            <a:r>
              <a:rPr lang="en-US" sz="3200" dirty="0">
                <a:solidFill>
                  <a:srgbClr val="010101"/>
                </a:solidFill>
                <a:latin typeface="Tw Cen MT" panose="020B0602020104020603" pitchFamily="34" charset="0"/>
              </a:rPr>
              <a:t>Lot Number</a:t>
            </a:r>
            <a:endParaRPr lang="en-US" sz="800" dirty="0">
              <a:solidFill>
                <a:prstClr val="black"/>
              </a:solidFill>
              <a:latin typeface="Microsoft Sans Serif" panose="020B0604020202020204" pitchFamily="34" charset="0"/>
            </a:endParaRPr>
          </a:p>
        </p:txBody>
      </p:sp>
      <p:cxnSp>
        <p:nvCxnSpPr>
          <p:cNvPr id="14" name="Straight Connector 13"/>
          <p:cNvCxnSpPr/>
          <p:nvPr/>
        </p:nvCxnSpPr>
        <p:spPr>
          <a:xfrm>
            <a:off x="1354000" y="6160563"/>
            <a:ext cx="2286000" cy="7762"/>
          </a:xfrm>
          <a:prstGeom prst="line">
            <a:avLst/>
          </a:prstGeom>
        </p:spPr>
        <p:style>
          <a:lnRef idx="2">
            <a:schemeClr val="accent3"/>
          </a:lnRef>
          <a:fillRef idx="0">
            <a:schemeClr val="accent3"/>
          </a:fillRef>
          <a:effectRef idx="1">
            <a:schemeClr val="accent3"/>
          </a:effectRef>
          <a:fontRef idx="minor">
            <a:schemeClr val="tx1"/>
          </a:fontRef>
        </p:style>
      </p:cxnSp>
    </p:spTree>
    <p:custDataLst>
      <p:tags r:id="rId1"/>
    </p:custDataLst>
    <p:extLst>
      <p:ext uri="{BB962C8B-B14F-4D97-AF65-F5344CB8AC3E}">
        <p14:creationId xmlns:p14="http://schemas.microsoft.com/office/powerpoint/2010/main" val="58661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688" y="0"/>
            <a:ext cx="2408164" cy="33399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806" y="0"/>
            <a:ext cx="2512194" cy="39892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806" y="4055454"/>
            <a:ext cx="2512194" cy="280254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8688" y="3439808"/>
            <a:ext cx="2408165" cy="3418193"/>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80701"/>
          <a:stretch/>
        </p:blipFill>
        <p:spPr>
          <a:xfrm>
            <a:off x="2050274" y="6168325"/>
            <a:ext cx="3179452" cy="225668"/>
          </a:xfrm>
          <a:prstGeom prst="rect">
            <a:avLst/>
          </a:prstGeom>
        </p:spPr>
      </p:pic>
      <p:sp>
        <p:nvSpPr>
          <p:cNvPr id="7" name="Rectangle 6"/>
          <p:cNvSpPr/>
          <p:nvPr/>
        </p:nvSpPr>
        <p:spPr>
          <a:xfrm>
            <a:off x="762416" y="1721882"/>
            <a:ext cx="4179349" cy="1569660"/>
          </a:xfrm>
          <a:prstGeom prst="rect">
            <a:avLst/>
          </a:prstGeom>
        </p:spPr>
        <p:txBody>
          <a:bodyPr wrap="square">
            <a:spAutoFit/>
          </a:bodyPr>
          <a:lstStyle/>
          <a:p>
            <a:r>
              <a:rPr lang="en-US" sz="2400" dirty="0">
                <a:solidFill>
                  <a:schemeClr val="bg1">
                    <a:lumMod val="50000"/>
                  </a:schemeClr>
                </a:solidFill>
                <a:latin typeface="Microsoft Sans Serif" panose="020B0604020202020204" pitchFamily="34" charset="0"/>
              </a:rPr>
              <a:t>You must also include the Safe at Home participant’s name. If you do not, the mail will be returned to you. </a:t>
            </a:r>
          </a:p>
        </p:txBody>
      </p:sp>
      <p:sp>
        <p:nvSpPr>
          <p:cNvPr id="10" name="Rectangle 9"/>
          <p:cNvSpPr/>
          <p:nvPr/>
        </p:nvSpPr>
        <p:spPr>
          <a:xfrm>
            <a:off x="762417" y="955161"/>
            <a:ext cx="3078663" cy="584775"/>
          </a:xfrm>
          <a:prstGeom prst="rect">
            <a:avLst/>
          </a:prstGeom>
        </p:spPr>
        <p:txBody>
          <a:bodyPr wrap="none">
            <a:spAutoFit/>
          </a:bodyPr>
          <a:lstStyle/>
          <a:p>
            <a:r>
              <a:rPr lang="en-US" sz="3200" dirty="0">
                <a:solidFill>
                  <a:srgbClr val="010101"/>
                </a:solidFill>
                <a:latin typeface="Tw Cen MT" panose="020B0602020104020603" pitchFamily="34" charset="0"/>
              </a:rPr>
              <a:t>Name is Required</a:t>
            </a:r>
            <a:endParaRPr lang="en-US" sz="800" dirty="0">
              <a:solidFill>
                <a:prstClr val="black"/>
              </a:solidFill>
              <a:latin typeface="Microsoft Sans Serif" panose="020B0604020202020204" pitchFamily="34" charset="0"/>
            </a:endParaRPr>
          </a:p>
        </p:txBody>
      </p:sp>
      <p:sp>
        <p:nvSpPr>
          <p:cNvPr id="12" name="Rectangle 11">
            <a:extLst>
              <a:ext uri="{FF2B5EF4-FFF2-40B4-BE49-F238E27FC236}">
                <a16:creationId xmlns:a16="http://schemas.microsoft.com/office/drawing/2014/main" id="{D92F002D-87B2-4D27-A49E-9BF4BE6CE4AB}"/>
              </a:ext>
            </a:extLst>
          </p:cNvPr>
          <p:cNvSpPr/>
          <p:nvPr/>
        </p:nvSpPr>
        <p:spPr>
          <a:xfrm>
            <a:off x="762415" y="3887067"/>
            <a:ext cx="4179349" cy="1569660"/>
          </a:xfrm>
          <a:prstGeom prst="rect">
            <a:avLst/>
          </a:prstGeom>
        </p:spPr>
        <p:txBody>
          <a:bodyPr wrap="square">
            <a:spAutoFit/>
          </a:bodyPr>
          <a:lstStyle/>
          <a:p>
            <a:r>
              <a:rPr lang="en-US" sz="2400" b="1" dirty="0">
                <a:latin typeface="Tw Cen MT" panose="020B0602020104020603" pitchFamily="34" charset="0"/>
              </a:rPr>
              <a:t>FIRST AND LAST NAME</a:t>
            </a:r>
          </a:p>
          <a:p>
            <a:r>
              <a:rPr lang="en-US" sz="2400" dirty="0">
                <a:solidFill>
                  <a:schemeClr val="bg1">
                    <a:lumMod val="50000"/>
                  </a:schemeClr>
                </a:solidFill>
                <a:latin typeface="Tw Cen MT" panose="020B0602020104020603" pitchFamily="34" charset="0"/>
              </a:rPr>
              <a:t>LOT ####</a:t>
            </a:r>
          </a:p>
          <a:p>
            <a:r>
              <a:rPr lang="en-US" sz="2400" dirty="0">
                <a:solidFill>
                  <a:schemeClr val="bg1">
                    <a:lumMod val="50000"/>
                  </a:schemeClr>
                </a:solidFill>
                <a:latin typeface="Tw Cen MT" panose="020B0602020104020603" pitchFamily="34" charset="0"/>
              </a:rPr>
              <a:t>PO BOX 17370</a:t>
            </a:r>
          </a:p>
          <a:p>
            <a:r>
              <a:rPr lang="en-US" sz="2400" dirty="0">
                <a:solidFill>
                  <a:schemeClr val="bg1">
                    <a:lumMod val="50000"/>
                  </a:schemeClr>
                </a:solidFill>
                <a:latin typeface="Tw Cen MT" panose="020B0602020104020603" pitchFamily="34" charset="0"/>
              </a:rPr>
              <a:t>SAINT PAUL MN 55117-0370</a:t>
            </a:r>
          </a:p>
        </p:txBody>
      </p:sp>
    </p:spTree>
    <p:custDataLst>
      <p:tags r:id="rId1"/>
    </p:custDataLst>
    <p:extLst>
      <p:ext uri="{BB962C8B-B14F-4D97-AF65-F5344CB8AC3E}">
        <p14:creationId xmlns:p14="http://schemas.microsoft.com/office/powerpoint/2010/main" val="226305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173" y="1507465"/>
            <a:ext cx="3859344" cy="474895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390" y="2001973"/>
            <a:ext cx="672420" cy="644974"/>
          </a:xfrm>
          <a:prstGeom prst="rect">
            <a:avLst/>
          </a:prstGeom>
        </p:spPr>
      </p:pic>
      <p:sp>
        <p:nvSpPr>
          <p:cNvPr id="5" name="Rectangle 4"/>
          <p:cNvSpPr/>
          <p:nvPr/>
        </p:nvSpPr>
        <p:spPr>
          <a:xfrm>
            <a:off x="2580391" y="3003702"/>
            <a:ext cx="2081532" cy="523220"/>
          </a:xfrm>
          <a:prstGeom prst="rect">
            <a:avLst/>
          </a:prstGeom>
        </p:spPr>
        <p:txBody>
          <a:bodyPr wrap="none">
            <a:spAutoFit/>
          </a:bodyPr>
          <a:lstStyle/>
          <a:p>
            <a:r>
              <a:rPr lang="en-US" sz="2800" dirty="0">
                <a:solidFill>
                  <a:srgbClr val="FFFFFF"/>
                </a:solidFill>
                <a:latin typeface="Tw Cen MT" panose="020B0602020104020603" pitchFamily="34" charset="0"/>
              </a:rPr>
              <a:t>Required Use</a:t>
            </a:r>
            <a:endParaRPr lang="en-US" sz="900" dirty="0">
              <a:solidFill>
                <a:prstClr val="black"/>
              </a:solidFill>
              <a:latin typeface="Microsoft Sans Serif" panose="020B0604020202020204" pitchFamily="34" charset="0"/>
            </a:endParaRPr>
          </a:p>
        </p:txBody>
      </p:sp>
      <p:sp>
        <p:nvSpPr>
          <p:cNvPr id="6" name="Rectangle 5"/>
          <p:cNvSpPr/>
          <p:nvPr/>
        </p:nvSpPr>
        <p:spPr>
          <a:xfrm>
            <a:off x="2580390" y="3692747"/>
            <a:ext cx="2861092" cy="2246769"/>
          </a:xfrm>
          <a:prstGeom prst="rect">
            <a:avLst/>
          </a:prstGeom>
        </p:spPr>
        <p:txBody>
          <a:bodyPr wrap="square">
            <a:spAutoFit/>
          </a:bodyPr>
          <a:lstStyle/>
          <a:p>
            <a:r>
              <a:rPr lang="en-US" sz="2000" dirty="0">
                <a:solidFill>
                  <a:srgbClr val="FFFFFF"/>
                </a:solidFill>
                <a:latin typeface="Tw Cen MT" panose="020B0602020104020603" pitchFamily="34" charset="0"/>
              </a:rPr>
              <a:t>By law, senders are required to send a participant’s mail to them using the assigned Safe at Home post office box address, even if the real address is known.</a:t>
            </a:r>
            <a:endParaRPr lang="en-US" sz="10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9775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2240" y="462634"/>
            <a:ext cx="4256871" cy="584775"/>
          </a:xfrm>
          <a:prstGeom prst="rect">
            <a:avLst/>
          </a:prstGeom>
        </p:spPr>
        <p:txBody>
          <a:bodyPr wrap="none">
            <a:spAutoFit/>
          </a:bodyPr>
          <a:lstStyle/>
          <a:p>
            <a:r>
              <a:rPr lang="en-US" sz="3200" dirty="0">
                <a:solidFill>
                  <a:srgbClr val="010101"/>
                </a:solidFill>
                <a:latin typeface="Tw Cen MT" panose="020B0602020104020603" pitchFamily="34" charset="0"/>
              </a:rPr>
              <a:t>How does the mail work?</a:t>
            </a:r>
            <a:endParaRPr lang="en-US" sz="1000" dirty="0">
              <a:solidFill>
                <a:prstClr val="black"/>
              </a:solidFill>
              <a:latin typeface="Microsoft Sans Serif" panose="020B0604020202020204" pitchFamily="34" charset="0"/>
            </a:endParaRPr>
          </a:p>
        </p:txBody>
      </p:sp>
      <p:sp>
        <p:nvSpPr>
          <p:cNvPr id="10" name="Right Arrow 9"/>
          <p:cNvSpPr/>
          <p:nvPr/>
        </p:nvSpPr>
        <p:spPr>
          <a:xfrm>
            <a:off x="1475876" y="616018"/>
            <a:ext cx="525617" cy="288757"/>
          </a:xfrm>
          <a:prstGeom prst="rightArrow">
            <a:avLst/>
          </a:prstGeom>
          <a:solidFill>
            <a:srgbClr val="3CBDC4"/>
          </a:solidFill>
          <a:ln>
            <a:solidFill>
              <a:srgbClr val="3CB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7594C7E-737D-4F5A-9097-205D44FA7BE6}"/>
              </a:ext>
            </a:extLst>
          </p:cNvPr>
          <p:cNvSpPr/>
          <p:nvPr/>
        </p:nvSpPr>
        <p:spPr>
          <a:xfrm>
            <a:off x="2456046" y="1052081"/>
            <a:ext cx="7724274" cy="923330"/>
          </a:xfrm>
          <a:prstGeom prst="rect">
            <a:avLst/>
          </a:prstGeom>
        </p:spPr>
        <p:txBody>
          <a:bodyPr wrap="square">
            <a:spAutoFit/>
          </a:bodyPr>
          <a:lstStyle/>
          <a:p>
            <a:r>
              <a:rPr lang="en-US" dirty="0">
                <a:solidFill>
                  <a:srgbClr val="010101"/>
                </a:solidFill>
                <a:latin typeface="Tw Cen MT" panose="020B0602020104020603" pitchFamily="34" charset="0"/>
              </a:rPr>
              <a:t>Safe at Home is required to forward a participant’s First-Class Mail, which comes through our office and is sent back out again through the USPS mail stream.  Safe at Home processes about one million pieces of mail annually.   </a:t>
            </a:r>
            <a:endParaRPr lang="en-US" sz="1000" dirty="0">
              <a:solidFill>
                <a:prstClr val="black"/>
              </a:solidFill>
              <a:latin typeface="Microsoft Sans Serif" panose="020B0604020202020204" pitchFamily="34" charset="0"/>
            </a:endParaRPr>
          </a:p>
        </p:txBody>
      </p:sp>
      <p:pic>
        <p:nvPicPr>
          <p:cNvPr id="12" name="Picture 11">
            <a:extLst>
              <a:ext uri="{FF2B5EF4-FFF2-40B4-BE49-F238E27FC236}">
                <a16:creationId xmlns:a16="http://schemas.microsoft.com/office/drawing/2014/main" id="{A88A3C8C-972E-4E32-9134-2C822B3428BD}"/>
              </a:ext>
            </a:extLst>
          </p:cNvPr>
          <p:cNvPicPr>
            <a:picLocks noChangeAspect="1"/>
          </p:cNvPicPr>
          <p:nvPr/>
        </p:nvPicPr>
        <p:blipFill rotWithShape="1">
          <a:blip r:embed="rId3">
            <a:extLst>
              <a:ext uri="{28A0092B-C50C-407E-A947-70E740481C1C}">
                <a14:useLocalDpi xmlns:a14="http://schemas.microsoft.com/office/drawing/2010/main" val="0"/>
              </a:ext>
            </a:extLst>
          </a:blip>
          <a:srcRect r="10221" b="57873"/>
          <a:stretch/>
        </p:blipFill>
        <p:spPr>
          <a:xfrm>
            <a:off x="2553711" y="2247371"/>
            <a:ext cx="1621848" cy="1546594"/>
          </a:xfrm>
          <a:prstGeom prst="rect">
            <a:avLst/>
          </a:prstGeom>
        </p:spPr>
      </p:pic>
      <p:pic>
        <p:nvPicPr>
          <p:cNvPr id="13" name="Picture 12">
            <a:extLst>
              <a:ext uri="{FF2B5EF4-FFF2-40B4-BE49-F238E27FC236}">
                <a16:creationId xmlns:a16="http://schemas.microsoft.com/office/drawing/2014/main" id="{13CD840B-0037-4495-B90B-7B141D7D0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973" y="3049057"/>
            <a:ext cx="560067" cy="91440"/>
          </a:xfrm>
          <a:prstGeom prst="rect">
            <a:avLst/>
          </a:prstGeom>
        </p:spPr>
      </p:pic>
      <p:pic>
        <p:nvPicPr>
          <p:cNvPr id="14" name="Picture 13">
            <a:extLst>
              <a:ext uri="{FF2B5EF4-FFF2-40B4-BE49-F238E27FC236}">
                <a16:creationId xmlns:a16="http://schemas.microsoft.com/office/drawing/2014/main" id="{14B45146-3547-4BD6-A523-F2BC33420814}"/>
              </a:ext>
            </a:extLst>
          </p:cNvPr>
          <p:cNvPicPr>
            <a:picLocks noChangeAspect="1"/>
          </p:cNvPicPr>
          <p:nvPr/>
        </p:nvPicPr>
        <p:blipFill rotWithShape="1">
          <a:blip r:embed="rId5">
            <a:extLst>
              <a:ext uri="{28A0092B-C50C-407E-A947-70E740481C1C}">
                <a14:useLocalDpi xmlns:a14="http://schemas.microsoft.com/office/drawing/2010/main" val="0"/>
              </a:ext>
            </a:extLst>
          </a:blip>
          <a:srcRect t="-1" r="10518" b="58592"/>
          <a:stretch/>
        </p:blipFill>
        <p:spPr>
          <a:xfrm>
            <a:off x="5301976" y="2247369"/>
            <a:ext cx="1605553" cy="1580712"/>
          </a:xfrm>
          <a:prstGeom prst="rect">
            <a:avLst/>
          </a:prstGeom>
        </p:spPr>
      </p:pic>
      <p:pic>
        <p:nvPicPr>
          <p:cNvPr id="15" name="Picture 14">
            <a:extLst>
              <a:ext uri="{FF2B5EF4-FFF2-40B4-BE49-F238E27FC236}">
                <a16:creationId xmlns:a16="http://schemas.microsoft.com/office/drawing/2014/main" id="{399F71B7-2295-4E02-BD9C-E3A0FF2B1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943" y="3049057"/>
            <a:ext cx="560067" cy="91440"/>
          </a:xfrm>
          <a:prstGeom prst="rect">
            <a:avLst/>
          </a:prstGeom>
        </p:spPr>
      </p:pic>
      <p:pic>
        <p:nvPicPr>
          <p:cNvPr id="16" name="Picture 15">
            <a:extLst>
              <a:ext uri="{FF2B5EF4-FFF2-40B4-BE49-F238E27FC236}">
                <a16:creationId xmlns:a16="http://schemas.microsoft.com/office/drawing/2014/main" id="{60F284C6-C291-4B44-A004-D0E51525A18D}"/>
              </a:ext>
            </a:extLst>
          </p:cNvPr>
          <p:cNvPicPr>
            <a:picLocks noChangeAspect="1"/>
          </p:cNvPicPr>
          <p:nvPr/>
        </p:nvPicPr>
        <p:blipFill rotWithShape="1">
          <a:blip r:embed="rId6">
            <a:extLst>
              <a:ext uri="{28A0092B-C50C-407E-A947-70E740481C1C}">
                <a14:useLocalDpi xmlns:a14="http://schemas.microsoft.com/office/drawing/2010/main" val="0"/>
              </a:ext>
            </a:extLst>
          </a:blip>
          <a:srcRect r="13513" b="61403"/>
          <a:stretch/>
        </p:blipFill>
        <p:spPr>
          <a:xfrm>
            <a:off x="7919532" y="2247370"/>
            <a:ext cx="1594920" cy="1580712"/>
          </a:xfrm>
          <a:prstGeom prst="rect">
            <a:avLst/>
          </a:prstGeom>
        </p:spPr>
      </p:pic>
      <p:sp>
        <p:nvSpPr>
          <p:cNvPr id="17" name="Rectangle 16">
            <a:extLst>
              <a:ext uri="{FF2B5EF4-FFF2-40B4-BE49-F238E27FC236}">
                <a16:creationId xmlns:a16="http://schemas.microsoft.com/office/drawing/2014/main" id="{389E15A1-7537-458E-9D2A-B8F8C41009FA}"/>
              </a:ext>
            </a:extLst>
          </p:cNvPr>
          <p:cNvSpPr/>
          <p:nvPr/>
        </p:nvSpPr>
        <p:spPr>
          <a:xfrm>
            <a:off x="5097106" y="3959898"/>
            <a:ext cx="2071581" cy="2062103"/>
          </a:xfrm>
          <a:prstGeom prst="rect">
            <a:avLst/>
          </a:prstGeom>
        </p:spPr>
        <p:txBody>
          <a:bodyPr wrap="square">
            <a:spAutoFit/>
          </a:bodyPr>
          <a:lstStyle/>
          <a:p>
            <a:pPr algn="ctr"/>
            <a:r>
              <a:rPr lang="en-US" sz="1600" dirty="0">
                <a:solidFill>
                  <a:srgbClr val="010101"/>
                </a:solidFill>
                <a:latin typeface="Tw Cen MT" panose="020B0602020104020603" pitchFamily="34" charset="0"/>
              </a:rPr>
              <a:t>Safe at Home</a:t>
            </a:r>
          </a:p>
          <a:p>
            <a:pPr algn="ctr"/>
            <a:endParaRPr lang="en-US" sz="1600" dirty="0">
              <a:solidFill>
                <a:srgbClr val="010101"/>
              </a:solidFill>
              <a:latin typeface="Tw Cen MT" panose="020B0602020104020603" pitchFamily="34" charset="0"/>
            </a:endParaRPr>
          </a:p>
          <a:p>
            <a:pPr algn="ctr"/>
            <a:r>
              <a:rPr lang="en-US" sz="1600" dirty="0">
                <a:solidFill>
                  <a:srgbClr val="010101"/>
                </a:solidFill>
                <a:latin typeface="Tw Cen MT" panose="020B0602020104020603" pitchFamily="34" charset="0"/>
              </a:rPr>
              <a:t>Safe at Home re-sends mail to all participants from the Safe at Home office by placing it in a brown envelope and sending it to the home.</a:t>
            </a:r>
            <a:endParaRPr lang="en-US" sz="1600" dirty="0">
              <a:solidFill>
                <a:prstClr val="black"/>
              </a:solidFill>
              <a:latin typeface="Microsoft Sans Serif" panose="020B0604020202020204" pitchFamily="34" charset="0"/>
            </a:endParaRPr>
          </a:p>
        </p:txBody>
      </p:sp>
      <p:sp>
        <p:nvSpPr>
          <p:cNvPr id="18" name="Rectangle 17">
            <a:extLst>
              <a:ext uri="{FF2B5EF4-FFF2-40B4-BE49-F238E27FC236}">
                <a16:creationId xmlns:a16="http://schemas.microsoft.com/office/drawing/2014/main" id="{9104ED34-F9BD-4C59-93DE-16BEAE85C806}"/>
              </a:ext>
            </a:extLst>
          </p:cNvPr>
          <p:cNvSpPr/>
          <p:nvPr/>
        </p:nvSpPr>
        <p:spPr>
          <a:xfrm>
            <a:off x="2360061" y="3974649"/>
            <a:ext cx="2131600" cy="1815882"/>
          </a:xfrm>
          <a:prstGeom prst="rect">
            <a:avLst/>
          </a:prstGeom>
        </p:spPr>
        <p:txBody>
          <a:bodyPr wrap="square">
            <a:spAutoFit/>
          </a:bodyPr>
          <a:lstStyle/>
          <a:p>
            <a:pPr algn="ctr"/>
            <a:r>
              <a:rPr lang="en-US" sz="1600" dirty="0">
                <a:solidFill>
                  <a:srgbClr val="010101"/>
                </a:solidFill>
                <a:latin typeface="Tw Cen MT" panose="020B0602020104020603" pitchFamily="34" charset="0"/>
              </a:rPr>
              <a:t>Sender</a:t>
            </a:r>
          </a:p>
          <a:p>
            <a:pPr algn="ctr"/>
            <a:endParaRPr lang="en-US" sz="1600" dirty="0">
              <a:solidFill>
                <a:srgbClr val="010101"/>
              </a:solidFill>
              <a:latin typeface="Tw Cen MT" panose="020B0602020104020603" pitchFamily="34" charset="0"/>
            </a:endParaRPr>
          </a:p>
          <a:p>
            <a:pPr algn="ctr"/>
            <a:r>
              <a:rPr lang="en-US" sz="1600" dirty="0">
                <a:solidFill>
                  <a:srgbClr val="010101"/>
                </a:solidFill>
                <a:latin typeface="Tw Cen MT" panose="020B0602020104020603" pitchFamily="34" charset="0"/>
              </a:rPr>
              <a:t>The sender will mail their correspondence to the participant’s Safe at Home address (PO Box with a Lot Number). </a:t>
            </a:r>
            <a:endParaRPr lang="en-US" sz="1600" dirty="0">
              <a:solidFill>
                <a:prstClr val="black"/>
              </a:solidFill>
              <a:latin typeface="Microsoft Sans Serif" panose="020B0604020202020204" pitchFamily="34" charset="0"/>
            </a:endParaRPr>
          </a:p>
        </p:txBody>
      </p:sp>
      <p:sp>
        <p:nvSpPr>
          <p:cNvPr id="19" name="Rectangle 18">
            <a:extLst>
              <a:ext uri="{FF2B5EF4-FFF2-40B4-BE49-F238E27FC236}">
                <a16:creationId xmlns:a16="http://schemas.microsoft.com/office/drawing/2014/main" id="{7004C3E4-2E4F-4F8F-BAF8-D32A6E991F60}"/>
              </a:ext>
            </a:extLst>
          </p:cNvPr>
          <p:cNvSpPr/>
          <p:nvPr/>
        </p:nvSpPr>
        <p:spPr>
          <a:xfrm>
            <a:off x="7735048" y="3959898"/>
            <a:ext cx="2096891" cy="1815882"/>
          </a:xfrm>
          <a:prstGeom prst="rect">
            <a:avLst/>
          </a:prstGeom>
        </p:spPr>
        <p:txBody>
          <a:bodyPr wrap="square">
            <a:spAutoFit/>
          </a:bodyPr>
          <a:lstStyle/>
          <a:p>
            <a:pPr algn="ctr"/>
            <a:r>
              <a:rPr lang="en-US" sz="1600" dirty="0">
                <a:solidFill>
                  <a:srgbClr val="010101"/>
                </a:solidFill>
                <a:latin typeface="Tw Cen MT" panose="020B0602020104020603" pitchFamily="34" charset="0"/>
              </a:rPr>
              <a:t>Participant</a:t>
            </a:r>
          </a:p>
          <a:p>
            <a:pPr algn="ctr"/>
            <a:endParaRPr lang="en-US" sz="1600" dirty="0">
              <a:solidFill>
                <a:srgbClr val="010101"/>
              </a:solidFill>
              <a:latin typeface="Tw Cen MT" panose="020B0602020104020603" pitchFamily="34" charset="0"/>
            </a:endParaRPr>
          </a:p>
          <a:p>
            <a:pPr algn="ctr"/>
            <a:r>
              <a:rPr lang="en-US" sz="1600" dirty="0">
                <a:solidFill>
                  <a:srgbClr val="010101"/>
                </a:solidFill>
                <a:latin typeface="Tw Cen MT" panose="020B0602020104020603" pitchFamily="34" charset="0"/>
              </a:rPr>
              <a:t>A participant receives all their mail in a sealed brown envelope delivered to their home.  </a:t>
            </a:r>
            <a:endParaRPr lang="en-US" sz="16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52115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EBDF0E-F68C-8E15-106A-F49FF8E2F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515" y="2182268"/>
            <a:ext cx="8190601" cy="4181908"/>
          </a:xfrm>
          <a:prstGeom prst="rect">
            <a:avLst/>
          </a:prstGeom>
        </p:spPr>
      </p:pic>
      <p:sp>
        <p:nvSpPr>
          <p:cNvPr id="7" name="Rectangle 6">
            <a:extLst>
              <a:ext uri="{FF2B5EF4-FFF2-40B4-BE49-F238E27FC236}">
                <a16:creationId xmlns:a16="http://schemas.microsoft.com/office/drawing/2014/main" id="{9E5F5A38-EB78-E546-A794-445D6BF8BF80}"/>
              </a:ext>
            </a:extLst>
          </p:cNvPr>
          <p:cNvSpPr/>
          <p:nvPr/>
        </p:nvSpPr>
        <p:spPr>
          <a:xfrm>
            <a:off x="1921786" y="474319"/>
            <a:ext cx="2689967" cy="584775"/>
          </a:xfrm>
          <a:prstGeom prst="rect">
            <a:avLst/>
          </a:prstGeom>
        </p:spPr>
        <p:txBody>
          <a:bodyPr wrap="none">
            <a:spAutoFit/>
          </a:bodyPr>
          <a:lstStyle/>
          <a:p>
            <a:r>
              <a:rPr lang="en-US" sz="3200" dirty="0">
                <a:solidFill>
                  <a:srgbClr val="404040"/>
                </a:solidFill>
                <a:latin typeface="Tw Cen MT" panose="020B0602020104020603" pitchFamily="34" charset="0"/>
              </a:rPr>
              <a:t>Mail Processing</a:t>
            </a:r>
            <a:endParaRPr lang="en-US" sz="800" dirty="0">
              <a:solidFill>
                <a:prstClr val="black"/>
              </a:solidFill>
              <a:latin typeface="Microsoft Sans Serif" panose="020B0604020202020204" pitchFamily="34" charset="0"/>
            </a:endParaRPr>
          </a:p>
        </p:txBody>
      </p:sp>
      <p:sp>
        <p:nvSpPr>
          <p:cNvPr id="8" name="Rectangle 7">
            <a:extLst>
              <a:ext uri="{FF2B5EF4-FFF2-40B4-BE49-F238E27FC236}">
                <a16:creationId xmlns:a16="http://schemas.microsoft.com/office/drawing/2014/main" id="{40A2C324-5030-A932-E7E6-D646F22AF64D}"/>
              </a:ext>
            </a:extLst>
          </p:cNvPr>
          <p:cNvSpPr/>
          <p:nvPr/>
        </p:nvSpPr>
        <p:spPr>
          <a:xfrm>
            <a:off x="1931165" y="1184493"/>
            <a:ext cx="8748020" cy="830997"/>
          </a:xfrm>
          <a:prstGeom prst="rect">
            <a:avLst/>
          </a:prstGeom>
        </p:spPr>
        <p:txBody>
          <a:bodyPr wrap="square">
            <a:spAutoFit/>
          </a:bodyPr>
          <a:lstStyle/>
          <a:p>
            <a:r>
              <a:rPr lang="en-US" sz="1600" dirty="0">
                <a:solidFill>
                  <a:srgbClr val="808080"/>
                </a:solidFill>
                <a:latin typeface="Tw Cen MT" panose="020B0602020104020603" pitchFamily="34" charset="0"/>
              </a:rPr>
              <a:t>Mail is received daily and processed by the Safe at Home staff.  Being “processed” means sorting mail and verifying participant information on the envelope before forwarding it. This is done every day and ensures accuracy so participants can receive their mail confidentially and safely.  </a:t>
            </a:r>
            <a:endParaRPr lang="en-US" sz="1000" dirty="0">
              <a:solidFill>
                <a:prstClr val="black"/>
              </a:solidFill>
              <a:latin typeface="Microsoft Sans Serif" panose="020B0604020202020204" pitchFamily="34" charset="0"/>
            </a:endParaRPr>
          </a:p>
        </p:txBody>
      </p:sp>
      <p:sp>
        <p:nvSpPr>
          <p:cNvPr id="9" name="TextBox 8">
            <a:extLst>
              <a:ext uri="{FF2B5EF4-FFF2-40B4-BE49-F238E27FC236}">
                <a16:creationId xmlns:a16="http://schemas.microsoft.com/office/drawing/2014/main" id="{0B75DE32-FBA7-405E-BF29-9F6F9F952CF8}"/>
              </a:ext>
            </a:extLst>
          </p:cNvPr>
          <p:cNvSpPr txBox="1"/>
          <p:nvPr/>
        </p:nvSpPr>
        <p:spPr>
          <a:xfrm>
            <a:off x="1921788" y="4556501"/>
            <a:ext cx="1766807" cy="1077218"/>
          </a:xfrm>
          <a:prstGeom prst="rect">
            <a:avLst/>
          </a:prstGeom>
          <a:solidFill>
            <a:schemeClr val="bg1"/>
          </a:solidFill>
        </p:spPr>
        <p:txBody>
          <a:bodyPr wrap="square" rtlCol="0">
            <a:spAutoFit/>
          </a:bodyPr>
          <a:lstStyle/>
          <a:p>
            <a:r>
              <a:rPr lang="en-US" sz="1600" dirty="0">
                <a:solidFill>
                  <a:schemeClr val="bg2">
                    <a:lumMod val="50000"/>
                  </a:schemeClr>
                </a:solidFill>
                <a:highlight>
                  <a:srgbClr val="FFFFFF"/>
                </a:highlight>
                <a:latin typeface="Tw Cen MT" panose="020B0602020104020603" pitchFamily="34" charset="0"/>
              </a:rPr>
              <a:t>Packages sent from a federal, state, or county government office</a:t>
            </a:r>
          </a:p>
        </p:txBody>
      </p:sp>
      <p:sp>
        <p:nvSpPr>
          <p:cNvPr id="10" name="TextBox 9">
            <a:extLst>
              <a:ext uri="{FF2B5EF4-FFF2-40B4-BE49-F238E27FC236}">
                <a16:creationId xmlns:a16="http://schemas.microsoft.com/office/drawing/2014/main" id="{D95B5012-75A3-9796-A5F1-5AA55C6B727B}"/>
              </a:ext>
            </a:extLst>
          </p:cNvPr>
          <p:cNvSpPr txBox="1"/>
          <p:nvPr/>
        </p:nvSpPr>
        <p:spPr>
          <a:xfrm>
            <a:off x="8041036" y="5561308"/>
            <a:ext cx="1766807" cy="830997"/>
          </a:xfrm>
          <a:prstGeom prst="rect">
            <a:avLst/>
          </a:prstGeom>
          <a:solidFill>
            <a:schemeClr val="bg1"/>
          </a:solidFill>
        </p:spPr>
        <p:txBody>
          <a:bodyPr wrap="square" rtlCol="0">
            <a:spAutoFit/>
          </a:bodyPr>
          <a:lstStyle/>
          <a:p>
            <a:r>
              <a:rPr lang="en-US" sz="1600" dirty="0">
                <a:solidFill>
                  <a:schemeClr val="bg2">
                    <a:lumMod val="50000"/>
                  </a:schemeClr>
                </a:solidFill>
                <a:highlight>
                  <a:srgbClr val="FFFFFF"/>
                </a:highlight>
                <a:latin typeface="Tw Cen MT" panose="020B0602020104020603" pitchFamily="34" charset="0"/>
              </a:rPr>
              <a:t>Non-Refrigerated Pharmaceuticals (by written request)</a:t>
            </a:r>
          </a:p>
        </p:txBody>
      </p:sp>
      <p:sp>
        <p:nvSpPr>
          <p:cNvPr id="11" name="TextBox 10">
            <a:extLst>
              <a:ext uri="{FF2B5EF4-FFF2-40B4-BE49-F238E27FC236}">
                <a16:creationId xmlns:a16="http://schemas.microsoft.com/office/drawing/2014/main" id="{B910673D-912B-37AE-DAFF-4B2E1316D0B1}"/>
              </a:ext>
            </a:extLst>
          </p:cNvPr>
          <p:cNvSpPr txBox="1"/>
          <p:nvPr/>
        </p:nvSpPr>
        <p:spPr>
          <a:xfrm>
            <a:off x="8157272" y="3154292"/>
            <a:ext cx="2862023" cy="1077218"/>
          </a:xfrm>
          <a:prstGeom prst="rect">
            <a:avLst/>
          </a:prstGeom>
          <a:solidFill>
            <a:schemeClr val="bg1"/>
          </a:solidFill>
        </p:spPr>
        <p:txBody>
          <a:bodyPr wrap="square" rtlCol="0">
            <a:spAutoFit/>
          </a:bodyPr>
          <a:lstStyle/>
          <a:p>
            <a:r>
              <a:rPr lang="en-US" sz="1600" dirty="0">
                <a:solidFill>
                  <a:schemeClr val="bg2">
                    <a:lumMod val="50000"/>
                  </a:schemeClr>
                </a:solidFill>
                <a:highlight>
                  <a:srgbClr val="FFFFFF"/>
                </a:highlight>
                <a:latin typeface="Tw Cen MT" panose="020B0602020104020603" pitchFamily="34" charset="0"/>
              </a:rPr>
              <a:t>First-Class Mail stays. Standard mail, periodicals, “junk” mail is removed. With some exceptions, packages are not forwarded. </a:t>
            </a:r>
          </a:p>
        </p:txBody>
      </p:sp>
      <p:sp>
        <p:nvSpPr>
          <p:cNvPr id="12" name="TextBox 11">
            <a:extLst>
              <a:ext uri="{FF2B5EF4-FFF2-40B4-BE49-F238E27FC236}">
                <a16:creationId xmlns:a16="http://schemas.microsoft.com/office/drawing/2014/main" id="{B4EC26F5-827E-4E55-E48D-C030F07CC33F}"/>
              </a:ext>
            </a:extLst>
          </p:cNvPr>
          <p:cNvSpPr txBox="1"/>
          <p:nvPr/>
        </p:nvSpPr>
        <p:spPr>
          <a:xfrm>
            <a:off x="1921788" y="2615683"/>
            <a:ext cx="1766807" cy="1323439"/>
          </a:xfrm>
          <a:prstGeom prst="rect">
            <a:avLst/>
          </a:prstGeom>
          <a:solidFill>
            <a:schemeClr val="bg1"/>
          </a:solidFill>
        </p:spPr>
        <p:txBody>
          <a:bodyPr wrap="square" rtlCol="0">
            <a:spAutoFit/>
          </a:bodyPr>
          <a:lstStyle/>
          <a:p>
            <a:r>
              <a:rPr lang="en-US" sz="1600" dirty="0">
                <a:solidFill>
                  <a:schemeClr val="bg2">
                    <a:lumMod val="50000"/>
                  </a:schemeClr>
                </a:solidFill>
                <a:highlight>
                  <a:srgbClr val="FFFFFF"/>
                </a:highlight>
                <a:latin typeface="Tw Cen MT" panose="020B0602020104020603" pitchFamily="34" charset="0"/>
              </a:rPr>
              <a:t>Safe at Home staff pick up the mail and organize it according to Lot Number.</a:t>
            </a:r>
          </a:p>
        </p:txBody>
      </p:sp>
      <p:sp>
        <p:nvSpPr>
          <p:cNvPr id="13" name="TextBox 12">
            <a:extLst>
              <a:ext uri="{FF2B5EF4-FFF2-40B4-BE49-F238E27FC236}">
                <a16:creationId xmlns:a16="http://schemas.microsoft.com/office/drawing/2014/main" id="{BD98BB25-4B3D-E397-2ACB-35065294BE8A}"/>
              </a:ext>
            </a:extLst>
          </p:cNvPr>
          <p:cNvSpPr txBox="1"/>
          <p:nvPr/>
        </p:nvSpPr>
        <p:spPr>
          <a:xfrm>
            <a:off x="1921787" y="2292623"/>
            <a:ext cx="1766807" cy="369332"/>
          </a:xfrm>
          <a:prstGeom prst="rect">
            <a:avLst/>
          </a:prstGeom>
          <a:solidFill>
            <a:schemeClr val="bg1"/>
          </a:solidFill>
        </p:spPr>
        <p:txBody>
          <a:bodyPr wrap="square" rtlCol="0">
            <a:spAutoFit/>
          </a:bodyPr>
          <a:lstStyle/>
          <a:p>
            <a:r>
              <a:rPr lang="en-US" dirty="0">
                <a:highlight>
                  <a:srgbClr val="FFFFFF"/>
                </a:highlight>
                <a:latin typeface="Tw Cen MT" panose="020B0602020104020603" pitchFamily="34" charset="0"/>
              </a:rPr>
              <a:t>Sorting</a:t>
            </a:r>
          </a:p>
        </p:txBody>
      </p:sp>
      <p:sp>
        <p:nvSpPr>
          <p:cNvPr id="14" name="TextBox 13">
            <a:extLst>
              <a:ext uri="{FF2B5EF4-FFF2-40B4-BE49-F238E27FC236}">
                <a16:creationId xmlns:a16="http://schemas.microsoft.com/office/drawing/2014/main" id="{680947C7-B4AA-7C24-1A9F-D23BD27FB43F}"/>
              </a:ext>
            </a:extLst>
          </p:cNvPr>
          <p:cNvSpPr txBox="1"/>
          <p:nvPr/>
        </p:nvSpPr>
        <p:spPr>
          <a:xfrm>
            <a:off x="1921786" y="4187871"/>
            <a:ext cx="1394851" cy="369332"/>
          </a:xfrm>
          <a:prstGeom prst="rect">
            <a:avLst/>
          </a:prstGeom>
          <a:solidFill>
            <a:schemeClr val="bg1"/>
          </a:solidFill>
        </p:spPr>
        <p:txBody>
          <a:bodyPr wrap="square" rtlCol="0">
            <a:spAutoFit/>
          </a:bodyPr>
          <a:lstStyle/>
          <a:p>
            <a:r>
              <a:rPr lang="en-US" dirty="0">
                <a:highlight>
                  <a:srgbClr val="FFFFFF"/>
                </a:highlight>
                <a:latin typeface="Tw Cen MT" panose="020B0602020104020603" pitchFamily="34" charset="0"/>
              </a:rPr>
              <a:t>Exception #1</a:t>
            </a:r>
          </a:p>
        </p:txBody>
      </p:sp>
      <p:sp>
        <p:nvSpPr>
          <p:cNvPr id="15" name="TextBox 14">
            <a:extLst>
              <a:ext uri="{FF2B5EF4-FFF2-40B4-BE49-F238E27FC236}">
                <a16:creationId xmlns:a16="http://schemas.microsoft.com/office/drawing/2014/main" id="{C50B039D-1F54-D040-1501-472DB18C7BD0}"/>
              </a:ext>
            </a:extLst>
          </p:cNvPr>
          <p:cNvSpPr txBox="1"/>
          <p:nvPr/>
        </p:nvSpPr>
        <p:spPr>
          <a:xfrm>
            <a:off x="8041036" y="5208220"/>
            <a:ext cx="1394851" cy="369332"/>
          </a:xfrm>
          <a:prstGeom prst="rect">
            <a:avLst/>
          </a:prstGeom>
          <a:solidFill>
            <a:schemeClr val="bg1"/>
          </a:solidFill>
        </p:spPr>
        <p:txBody>
          <a:bodyPr wrap="square" rtlCol="0">
            <a:spAutoFit/>
          </a:bodyPr>
          <a:lstStyle/>
          <a:p>
            <a:r>
              <a:rPr lang="en-US" dirty="0">
                <a:highlight>
                  <a:srgbClr val="FFFFFF"/>
                </a:highlight>
                <a:latin typeface="Tw Cen MT" panose="020B0602020104020603" pitchFamily="34" charset="0"/>
              </a:rPr>
              <a:t>Exception #2</a:t>
            </a:r>
          </a:p>
        </p:txBody>
      </p:sp>
      <p:sp>
        <p:nvSpPr>
          <p:cNvPr id="16" name="TextBox 15">
            <a:extLst>
              <a:ext uri="{FF2B5EF4-FFF2-40B4-BE49-F238E27FC236}">
                <a16:creationId xmlns:a16="http://schemas.microsoft.com/office/drawing/2014/main" id="{02957F2E-24B5-97CE-BEE3-5957B680B179}"/>
              </a:ext>
            </a:extLst>
          </p:cNvPr>
          <p:cNvSpPr txBox="1"/>
          <p:nvPr/>
        </p:nvSpPr>
        <p:spPr>
          <a:xfrm>
            <a:off x="8157273" y="2808056"/>
            <a:ext cx="1394851" cy="369332"/>
          </a:xfrm>
          <a:prstGeom prst="rect">
            <a:avLst/>
          </a:prstGeom>
          <a:solidFill>
            <a:schemeClr val="bg1"/>
          </a:solidFill>
        </p:spPr>
        <p:txBody>
          <a:bodyPr wrap="square" rtlCol="0">
            <a:spAutoFit/>
          </a:bodyPr>
          <a:lstStyle/>
          <a:p>
            <a:r>
              <a:rPr lang="en-US" dirty="0">
                <a:highlight>
                  <a:srgbClr val="FFFFFF"/>
                </a:highlight>
                <a:latin typeface="Tw Cen MT" panose="020B0602020104020603" pitchFamily="34" charset="0"/>
              </a:rPr>
              <a:t>What Stays?</a:t>
            </a:r>
          </a:p>
        </p:txBody>
      </p:sp>
    </p:spTree>
    <p:custDataLst>
      <p:tags r:id="rId1"/>
    </p:custDataLst>
    <p:extLst>
      <p:ext uri="{BB962C8B-B14F-4D97-AF65-F5344CB8AC3E}">
        <p14:creationId xmlns:p14="http://schemas.microsoft.com/office/powerpoint/2010/main" val="274825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553" y="0"/>
            <a:ext cx="2475448" cy="6858000"/>
          </a:xfrm>
          <a:prstGeom prst="rect">
            <a:avLst/>
          </a:prstGeom>
        </p:spPr>
      </p:pic>
      <p:sp>
        <p:nvSpPr>
          <p:cNvPr id="3" name="Rectangle 2"/>
          <p:cNvSpPr/>
          <p:nvPr/>
        </p:nvSpPr>
        <p:spPr>
          <a:xfrm>
            <a:off x="6286376" y="530011"/>
            <a:ext cx="1752788" cy="1200329"/>
          </a:xfrm>
          <a:prstGeom prst="rect">
            <a:avLst/>
          </a:prstGeom>
        </p:spPr>
        <p:txBody>
          <a:bodyPr wrap="none">
            <a:spAutoFit/>
          </a:bodyPr>
          <a:lstStyle/>
          <a:p>
            <a:pPr algn="r"/>
            <a:r>
              <a:rPr lang="en-US" sz="3600" dirty="0">
                <a:solidFill>
                  <a:srgbClr val="000000"/>
                </a:solidFill>
                <a:latin typeface="Tw Cen MT" panose="020B0602020104020603" pitchFamily="34" charset="0"/>
              </a:rPr>
              <a:t>Status </a:t>
            </a:r>
            <a:br>
              <a:rPr lang="en-US" sz="3600" dirty="0">
                <a:solidFill>
                  <a:srgbClr val="000000"/>
                </a:solidFill>
                <a:latin typeface="Tw Cen MT" panose="020B0602020104020603" pitchFamily="34" charset="0"/>
              </a:rPr>
            </a:br>
            <a:r>
              <a:rPr lang="en-US" sz="3600" dirty="0">
                <a:solidFill>
                  <a:srgbClr val="000000"/>
                </a:solidFill>
                <a:latin typeface="Tw Cen MT" panose="020B0602020104020603" pitchFamily="34" charset="0"/>
              </a:rPr>
              <a:t>Changes</a:t>
            </a:r>
            <a:endParaRPr lang="en-US" sz="900" dirty="0">
              <a:solidFill>
                <a:prstClr val="black"/>
              </a:solidFill>
              <a:latin typeface="Microsoft Sans Serif" panose="020B0604020202020204" pitchFamily="34" charset="0"/>
            </a:endParaRPr>
          </a:p>
        </p:txBody>
      </p:sp>
      <p:sp>
        <p:nvSpPr>
          <p:cNvPr id="4" name="Rectangle 3"/>
          <p:cNvSpPr/>
          <p:nvPr/>
        </p:nvSpPr>
        <p:spPr>
          <a:xfrm>
            <a:off x="2000100" y="1906421"/>
            <a:ext cx="1280863" cy="369332"/>
          </a:xfrm>
          <a:prstGeom prst="rect">
            <a:avLst/>
          </a:prstGeom>
        </p:spPr>
        <p:txBody>
          <a:bodyPr wrap="none">
            <a:spAutoFit/>
          </a:bodyPr>
          <a:lstStyle/>
          <a:p>
            <a:r>
              <a:rPr lang="en-US" dirty="0">
                <a:solidFill>
                  <a:srgbClr val="000000"/>
                </a:solidFill>
                <a:latin typeface="Tw Cen MT" panose="020B0602020104020603" pitchFamily="34" charset="0"/>
              </a:rPr>
              <a:t>Withdrawal</a:t>
            </a:r>
            <a:endParaRPr lang="en-US" sz="1000" dirty="0">
              <a:solidFill>
                <a:prstClr val="black"/>
              </a:solidFill>
              <a:latin typeface="Microsoft Sans Serif" panose="020B0604020202020204" pitchFamily="34" charset="0"/>
            </a:endParaRPr>
          </a:p>
        </p:txBody>
      </p:sp>
      <p:sp>
        <p:nvSpPr>
          <p:cNvPr id="5" name="Rectangle 4"/>
          <p:cNvSpPr/>
          <p:nvPr/>
        </p:nvSpPr>
        <p:spPr>
          <a:xfrm>
            <a:off x="2000099" y="2275754"/>
            <a:ext cx="4572000" cy="369332"/>
          </a:xfrm>
          <a:prstGeom prst="rect">
            <a:avLst/>
          </a:prstGeom>
        </p:spPr>
        <p:txBody>
          <a:bodyPr>
            <a:spAutoFit/>
          </a:bodyPr>
          <a:lstStyle/>
          <a:p>
            <a:r>
              <a:rPr lang="en-US" dirty="0">
                <a:solidFill>
                  <a:srgbClr val="808080"/>
                </a:solidFill>
                <a:latin typeface="Tw Cen MT" panose="020B0602020104020603" pitchFamily="34" charset="0"/>
              </a:rPr>
              <a:t>Participants can withdraw at any time. </a:t>
            </a:r>
            <a:endParaRPr lang="en-US" sz="1050" dirty="0">
              <a:solidFill>
                <a:prstClr val="black"/>
              </a:solidFill>
              <a:latin typeface="Microsoft Sans Serif" panose="020B0604020202020204" pitchFamily="34" charset="0"/>
            </a:endParaRPr>
          </a:p>
        </p:txBody>
      </p:sp>
      <p:sp>
        <p:nvSpPr>
          <p:cNvPr id="6" name="Rectangle 5"/>
          <p:cNvSpPr/>
          <p:nvPr/>
        </p:nvSpPr>
        <p:spPr>
          <a:xfrm>
            <a:off x="2000099" y="3129127"/>
            <a:ext cx="1314784" cy="369332"/>
          </a:xfrm>
          <a:prstGeom prst="rect">
            <a:avLst/>
          </a:prstGeom>
        </p:spPr>
        <p:txBody>
          <a:bodyPr wrap="none">
            <a:spAutoFit/>
          </a:bodyPr>
          <a:lstStyle/>
          <a:p>
            <a:r>
              <a:rPr lang="en-US" dirty="0">
                <a:solidFill>
                  <a:srgbClr val="000000"/>
                </a:solidFill>
                <a:latin typeface="Tw Cen MT" panose="020B0602020104020603" pitchFamily="34" charset="0"/>
              </a:rPr>
              <a:t>Cancellation</a:t>
            </a:r>
            <a:endParaRPr lang="en-US" sz="1000" dirty="0">
              <a:solidFill>
                <a:prstClr val="black"/>
              </a:solidFill>
              <a:latin typeface="Microsoft Sans Serif" panose="020B0604020202020204" pitchFamily="34" charset="0"/>
            </a:endParaRPr>
          </a:p>
        </p:txBody>
      </p:sp>
      <p:sp>
        <p:nvSpPr>
          <p:cNvPr id="7" name="Rectangle 6"/>
          <p:cNvSpPr/>
          <p:nvPr/>
        </p:nvSpPr>
        <p:spPr>
          <a:xfrm>
            <a:off x="2000099" y="3498459"/>
            <a:ext cx="4572000" cy="1477328"/>
          </a:xfrm>
          <a:prstGeom prst="rect">
            <a:avLst/>
          </a:prstGeom>
        </p:spPr>
        <p:txBody>
          <a:bodyPr>
            <a:spAutoFit/>
          </a:bodyPr>
          <a:lstStyle/>
          <a:p>
            <a:r>
              <a:rPr lang="en-US" dirty="0">
                <a:solidFill>
                  <a:srgbClr val="808080"/>
                </a:solidFill>
                <a:latin typeface="Tw Cen MT" panose="020B0602020104020603" pitchFamily="34" charset="0"/>
              </a:rPr>
              <a:t>There are a few reasons a participant can be canceled from Safe at Home. </a:t>
            </a:r>
          </a:p>
          <a:p>
            <a:endParaRPr lang="en-US" dirty="0">
              <a:solidFill>
                <a:srgbClr val="808080"/>
              </a:solidFill>
              <a:latin typeface="Tw Cen MT" panose="020B0602020104020603" pitchFamily="34" charset="0"/>
            </a:endParaRPr>
          </a:p>
          <a:p>
            <a:r>
              <a:rPr lang="en-US" dirty="0">
                <a:solidFill>
                  <a:srgbClr val="808080"/>
                </a:solidFill>
                <a:latin typeface="Tw Cen MT" panose="020B0602020104020603" pitchFamily="34" charset="0"/>
              </a:rPr>
              <a:t>The most common:</a:t>
            </a:r>
          </a:p>
          <a:p>
            <a:r>
              <a:rPr lang="en-US" dirty="0">
                <a:solidFill>
                  <a:srgbClr val="808080"/>
                </a:solidFill>
                <a:latin typeface="Tw Cen MT" panose="020B0602020104020603" pitchFamily="34" charset="0"/>
              </a:rPr>
              <a:t>They moved and did not update our office.  </a:t>
            </a:r>
            <a:endParaRPr lang="en-US" sz="1050" dirty="0">
              <a:solidFill>
                <a:prstClr val="black"/>
              </a:solidFill>
              <a:latin typeface="Microsoft Sans Serif" panose="020B0604020202020204" pitchFamily="34" charset="0"/>
            </a:endParaRPr>
          </a:p>
        </p:txBody>
      </p:sp>
      <p:sp>
        <p:nvSpPr>
          <p:cNvPr id="8" name="Rectangle 7"/>
          <p:cNvSpPr/>
          <p:nvPr/>
        </p:nvSpPr>
        <p:spPr>
          <a:xfrm>
            <a:off x="2000100" y="5390865"/>
            <a:ext cx="769763" cy="369332"/>
          </a:xfrm>
          <a:prstGeom prst="rect">
            <a:avLst/>
          </a:prstGeom>
        </p:spPr>
        <p:txBody>
          <a:bodyPr wrap="none">
            <a:spAutoFit/>
          </a:bodyPr>
          <a:lstStyle/>
          <a:p>
            <a:r>
              <a:rPr lang="en-US" dirty="0">
                <a:solidFill>
                  <a:srgbClr val="000000"/>
                </a:solidFill>
                <a:latin typeface="Tw Cen MT" panose="020B0602020104020603" pitchFamily="34" charset="0"/>
              </a:rPr>
              <a:t>and…</a:t>
            </a:r>
            <a:endParaRPr lang="en-US" sz="1000" dirty="0">
              <a:solidFill>
                <a:prstClr val="black"/>
              </a:solidFill>
              <a:latin typeface="Microsoft Sans Serif" panose="020B0604020202020204" pitchFamily="34" charset="0"/>
            </a:endParaRPr>
          </a:p>
        </p:txBody>
      </p:sp>
      <p:sp>
        <p:nvSpPr>
          <p:cNvPr id="9" name="Rectangle 8"/>
          <p:cNvSpPr/>
          <p:nvPr/>
        </p:nvSpPr>
        <p:spPr>
          <a:xfrm>
            <a:off x="2000099" y="5760198"/>
            <a:ext cx="4572000" cy="369332"/>
          </a:xfrm>
          <a:prstGeom prst="rect">
            <a:avLst/>
          </a:prstGeom>
        </p:spPr>
        <p:txBody>
          <a:bodyPr>
            <a:spAutoFit/>
          </a:bodyPr>
          <a:lstStyle/>
          <a:p>
            <a:r>
              <a:rPr lang="en-US" dirty="0">
                <a:solidFill>
                  <a:srgbClr val="808080"/>
                </a:solidFill>
                <a:latin typeface="Tw Cen MT" panose="020B0602020104020603" pitchFamily="34" charset="0"/>
              </a:rPr>
              <a:t>Other reasons include phone/name change</a:t>
            </a:r>
            <a:endParaRPr lang="en-US" sz="105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82409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bd7fbd8a0a74225a4fdc6ed99800a8e"/>
          <p:cNvPicPr>
            <a:picLocks/>
          </p:cNvPicPr>
          <p:nvPr/>
        </p:nvPicPr>
        <p:blipFill rotWithShape="1">
          <a:blip r:embed="rId3" cstate="print">
            <a:extLst>
              <a:ext uri="{28A0092B-C50C-407E-A947-70E740481C1C}">
                <a14:useLocalDpi xmlns:a14="http://schemas.microsoft.com/office/drawing/2010/main" val="0"/>
              </a:ext>
            </a:extLst>
          </a:blip>
          <a:srcRect l="5441" r="1689"/>
          <a:stretch/>
        </p:blipFill>
        <p:spPr>
          <a:xfrm flipH="1">
            <a:off x="1524003" y="-29435"/>
            <a:ext cx="9143999" cy="6858000"/>
          </a:xfrm>
          <a:prstGeom prst="rect">
            <a:avLst/>
          </a:prstGeom>
        </p:spPr>
      </p:pic>
      <p:sp>
        <p:nvSpPr>
          <p:cNvPr id="3" name="Rectangle 2"/>
          <p:cNvSpPr/>
          <p:nvPr/>
        </p:nvSpPr>
        <p:spPr>
          <a:xfrm>
            <a:off x="1453839" y="1678274"/>
            <a:ext cx="4678218" cy="707886"/>
          </a:xfrm>
          <a:prstGeom prst="rect">
            <a:avLst/>
          </a:prstGeom>
        </p:spPr>
        <p:txBody>
          <a:bodyPr wrap="square">
            <a:spAutoFit/>
          </a:bodyPr>
          <a:lstStyle/>
          <a:p>
            <a:r>
              <a:rPr lang="en-US" sz="4000" b="1" dirty="0">
                <a:solidFill>
                  <a:srgbClr val="808080"/>
                </a:solidFill>
                <a:latin typeface="Tw Cen MT" panose="020B0602020104020603" pitchFamily="34" charset="0"/>
              </a:rPr>
              <a:t>Safe at Home</a:t>
            </a:r>
            <a:endParaRPr lang="en-US" sz="2800" dirty="0">
              <a:solidFill>
                <a:srgbClr val="808080"/>
              </a:solidFill>
              <a:latin typeface="Tw Cen MT" panose="020B0602020104020603" pitchFamily="34" charset="0"/>
            </a:endParaRPr>
          </a:p>
        </p:txBody>
      </p:sp>
      <p:sp>
        <p:nvSpPr>
          <p:cNvPr id="4" name="Rectangle 3"/>
          <p:cNvSpPr/>
          <p:nvPr/>
        </p:nvSpPr>
        <p:spPr>
          <a:xfrm>
            <a:off x="1453839" y="2386160"/>
            <a:ext cx="5427041" cy="2677656"/>
          </a:xfrm>
          <a:prstGeom prst="rect">
            <a:avLst/>
          </a:prstGeom>
        </p:spPr>
        <p:txBody>
          <a:bodyPr wrap="square">
            <a:spAutoFit/>
          </a:bodyPr>
          <a:lstStyle/>
          <a:p>
            <a:endParaRPr lang="en-US" dirty="0">
              <a:solidFill>
                <a:srgbClr val="000000"/>
              </a:solidFill>
              <a:latin typeface="Tw Cen MT" panose="020B0602020104020603" pitchFamily="34" charset="0"/>
            </a:endParaRPr>
          </a:p>
          <a:p>
            <a:r>
              <a:rPr lang="en-US" sz="2000" dirty="0">
                <a:solidFill>
                  <a:srgbClr val="000000"/>
                </a:solidFill>
                <a:latin typeface="Tw Cen MT" panose="020B0602020104020603" pitchFamily="34" charset="0"/>
              </a:rPr>
              <a:t>Dianna Umidon, Director of Safe at Home</a:t>
            </a:r>
          </a:p>
          <a:p>
            <a:r>
              <a:rPr lang="en-US" sz="2000" dirty="0">
                <a:solidFill>
                  <a:srgbClr val="000000"/>
                </a:solidFill>
                <a:latin typeface="Tw Cen MT" panose="020B0602020104020603" pitchFamily="34" charset="0"/>
              </a:rPr>
              <a:t>Mike Buchanan, Deputy Director of Safe at Home</a:t>
            </a:r>
          </a:p>
          <a:p>
            <a:r>
              <a:rPr lang="en-US" sz="2000" dirty="0">
                <a:solidFill>
                  <a:srgbClr val="000000"/>
                </a:solidFill>
                <a:latin typeface="Tw Cen MT" panose="020B0602020104020603" pitchFamily="34" charset="0"/>
              </a:rPr>
              <a:t>Alyssa Schacht, Communications Coordinator</a:t>
            </a:r>
          </a:p>
          <a:p>
            <a:endParaRPr lang="en-US" sz="2000" dirty="0">
              <a:solidFill>
                <a:srgbClr val="000000"/>
              </a:solidFill>
              <a:latin typeface="Tw Cen MT" panose="020B0602020104020603" pitchFamily="34" charset="0"/>
            </a:endParaRPr>
          </a:p>
          <a:p>
            <a:endParaRPr lang="en-US" sz="2000" dirty="0">
              <a:solidFill>
                <a:srgbClr val="000000"/>
              </a:solidFill>
              <a:latin typeface="Tw Cen MT" panose="020B0602020104020603" pitchFamily="34" charset="0"/>
            </a:endParaRPr>
          </a:p>
          <a:p>
            <a:r>
              <a:rPr lang="en-US" sz="2000" dirty="0">
                <a:solidFill>
                  <a:srgbClr val="000000"/>
                </a:solidFill>
                <a:latin typeface="Tw Cen MT" panose="020B0602020104020603" pitchFamily="34" charset="0"/>
              </a:rPr>
              <a:t>Main Line: 651-201-1399</a:t>
            </a:r>
          </a:p>
          <a:p>
            <a:r>
              <a:rPr lang="en-US" sz="2000" dirty="0">
                <a:solidFill>
                  <a:srgbClr val="000000"/>
                </a:solidFill>
                <a:latin typeface="Tw Cen MT" panose="020B0602020104020603" pitchFamily="34" charset="0"/>
                <a:hlinkClick r:id="rId4"/>
              </a:rPr>
              <a:t>Safe.athome@state.mn.us</a:t>
            </a:r>
            <a:r>
              <a:rPr lang="en-US" sz="2000" dirty="0">
                <a:solidFill>
                  <a:srgbClr val="000000"/>
                </a:solidFill>
                <a:latin typeface="Tw Cen MT" panose="020B0602020104020603" pitchFamily="34" charset="0"/>
              </a:rPr>
              <a:t> </a:t>
            </a:r>
          </a:p>
          <a:p>
            <a:endParaRPr lang="en-US" sz="1000" dirty="0">
              <a:solidFill>
                <a:prstClr val="black"/>
              </a:solidFill>
              <a:latin typeface="Microsoft Sans Serif" panose="020B0604020202020204" pitchFamily="34" charset="0"/>
            </a:endParaRPr>
          </a:p>
        </p:txBody>
      </p:sp>
      <p:sp>
        <p:nvSpPr>
          <p:cNvPr id="5" name="Rectangle 4"/>
          <p:cNvSpPr/>
          <p:nvPr/>
        </p:nvSpPr>
        <p:spPr>
          <a:xfrm>
            <a:off x="1523998" y="-29435"/>
            <a:ext cx="4572000" cy="830997"/>
          </a:xfrm>
          <a:prstGeom prst="rect">
            <a:avLst/>
          </a:prstGeom>
        </p:spPr>
        <p:txBody>
          <a:bodyPr>
            <a:spAutoFit/>
          </a:bodyPr>
          <a:lstStyle/>
          <a:p>
            <a:r>
              <a:rPr lang="en-US" sz="1200" b="1" dirty="0">
                <a:solidFill>
                  <a:srgbClr val="808080"/>
                </a:solidFill>
                <a:latin typeface="Tw Cen MT" panose="020B0602020104020603" pitchFamily="34" charset="0"/>
              </a:rPr>
              <a:t>Proprietary Statement</a:t>
            </a:r>
          </a:p>
          <a:p>
            <a:r>
              <a:rPr lang="en-US" sz="1200" dirty="0">
                <a:solidFill>
                  <a:srgbClr val="808080"/>
                </a:solidFill>
                <a:latin typeface="Tw Cen MT" panose="020B0602020104020603" pitchFamily="34" charset="0"/>
              </a:rPr>
              <a:t>Copyright 2023 </a:t>
            </a:r>
          </a:p>
          <a:p>
            <a:r>
              <a:rPr lang="en-US" sz="1200" dirty="0">
                <a:solidFill>
                  <a:srgbClr val="808080"/>
                </a:solidFill>
                <a:latin typeface="Tw Cen MT" panose="020B0602020104020603" pitchFamily="34" charset="0"/>
              </a:rPr>
              <a:t>Office of the Minnesota Secretary of State</a:t>
            </a:r>
          </a:p>
          <a:p>
            <a:r>
              <a:rPr lang="en-US" sz="1200" dirty="0">
                <a:solidFill>
                  <a:srgbClr val="808080"/>
                </a:solidFill>
                <a:latin typeface="Tw Cen MT" panose="020B0602020104020603" pitchFamily="34" charset="0"/>
              </a:rPr>
              <a:t>All Rights Reserved</a:t>
            </a:r>
            <a:endParaRPr lang="en-US" sz="11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426970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475448" cy="6858000"/>
          </a:xfrm>
          <a:prstGeom prst="rect">
            <a:avLst/>
          </a:prstGeom>
        </p:spPr>
      </p:pic>
      <p:sp>
        <p:nvSpPr>
          <p:cNvPr id="3" name="Rectangle 2"/>
          <p:cNvSpPr/>
          <p:nvPr/>
        </p:nvSpPr>
        <p:spPr>
          <a:xfrm>
            <a:off x="4606448" y="607012"/>
            <a:ext cx="2365452" cy="1077218"/>
          </a:xfrm>
          <a:prstGeom prst="rect">
            <a:avLst/>
          </a:prstGeom>
        </p:spPr>
        <p:txBody>
          <a:bodyPr wrap="square">
            <a:spAutoFit/>
          </a:bodyPr>
          <a:lstStyle/>
          <a:p>
            <a:pPr algn="ctr"/>
            <a:r>
              <a:rPr lang="en-US" sz="3200" dirty="0">
                <a:solidFill>
                  <a:srgbClr val="010101"/>
                </a:solidFill>
                <a:latin typeface="Tw Cen MT" panose="020B0602020104020603" pitchFamily="34" charset="0"/>
              </a:rPr>
              <a:t>Privacy &amp; Security </a:t>
            </a:r>
            <a:endParaRPr lang="en-US" sz="800" dirty="0">
              <a:solidFill>
                <a:prstClr val="black"/>
              </a:solidFill>
              <a:latin typeface="Microsoft Sans Serif" panose="020B0604020202020204" pitchFamily="34" charset="0"/>
            </a:endParaRPr>
          </a:p>
        </p:txBody>
      </p:sp>
      <p:sp>
        <p:nvSpPr>
          <p:cNvPr id="4" name="Rectangle 3"/>
          <p:cNvSpPr/>
          <p:nvPr/>
        </p:nvSpPr>
        <p:spPr>
          <a:xfrm>
            <a:off x="4470978" y="1955105"/>
            <a:ext cx="2632509" cy="3416320"/>
          </a:xfrm>
          <a:prstGeom prst="rect">
            <a:avLst/>
          </a:prstGeom>
        </p:spPr>
        <p:txBody>
          <a:bodyPr wrap="square">
            <a:spAutoFit/>
          </a:bodyPr>
          <a:lstStyle/>
          <a:p>
            <a:pPr algn="ctr"/>
            <a:r>
              <a:rPr lang="en-US" dirty="0">
                <a:solidFill>
                  <a:srgbClr val="808080"/>
                </a:solidFill>
                <a:latin typeface="Tw Cen MT" panose="020B0602020104020603" pitchFamily="34" charset="0"/>
              </a:rPr>
              <a:t>Aside from a participant’s name and assigned Safe at Home address, all Safe at Home data is classified as private data.  </a:t>
            </a:r>
          </a:p>
          <a:p>
            <a:pPr algn="ctr"/>
            <a:endParaRPr lang="en-US" dirty="0">
              <a:solidFill>
                <a:srgbClr val="808080"/>
              </a:solidFill>
              <a:latin typeface="Tw Cen MT" panose="020B0602020104020603" pitchFamily="34" charset="0"/>
            </a:endParaRPr>
          </a:p>
          <a:p>
            <a:pPr algn="ctr"/>
            <a:r>
              <a:rPr lang="en-US" dirty="0">
                <a:solidFill>
                  <a:srgbClr val="808080"/>
                </a:solidFill>
                <a:latin typeface="Tw Cen MT" panose="020B0602020104020603" pitchFamily="34" charset="0"/>
              </a:rPr>
              <a:t>All private data is kept on a secure network within the Safe at Home office.  It is completely inaccessible outside of the Safe at Home office.</a:t>
            </a:r>
            <a:endParaRPr lang="en-US" sz="1000" dirty="0">
              <a:solidFill>
                <a:prstClr val="black"/>
              </a:solidFill>
              <a:latin typeface="Microsoft Sans Serif" panose="020B0604020202020204" pitchFamily="34" charset="0"/>
            </a:endParaRPr>
          </a:p>
        </p:txBody>
      </p:sp>
      <p:sp>
        <p:nvSpPr>
          <p:cNvPr id="5" name="Rectangle 4"/>
          <p:cNvSpPr/>
          <p:nvPr/>
        </p:nvSpPr>
        <p:spPr>
          <a:xfrm>
            <a:off x="3999448" y="6079429"/>
            <a:ext cx="4572000" cy="769441"/>
          </a:xfrm>
          <a:prstGeom prst="rect">
            <a:avLst/>
          </a:prstGeom>
        </p:spPr>
        <p:txBody>
          <a:bodyPr>
            <a:spAutoFit/>
          </a:bodyPr>
          <a:lstStyle/>
          <a:p>
            <a:r>
              <a:rPr lang="en-US" sz="1100" b="1" dirty="0">
                <a:solidFill>
                  <a:srgbClr val="728089"/>
                </a:solidFill>
                <a:latin typeface="Tw Cen MT" panose="020B0602020104020603" pitchFamily="34" charset="0"/>
              </a:rPr>
              <a:t>Proprietary Statement</a:t>
            </a:r>
          </a:p>
          <a:p>
            <a:r>
              <a:rPr lang="en-US" sz="1100" dirty="0">
                <a:solidFill>
                  <a:srgbClr val="728089"/>
                </a:solidFill>
                <a:latin typeface="Tw Cen MT" panose="020B0602020104020603" pitchFamily="34" charset="0"/>
              </a:rPr>
              <a:t>Copyright 2023</a:t>
            </a:r>
          </a:p>
          <a:p>
            <a:r>
              <a:rPr lang="en-US" sz="1100" dirty="0">
                <a:solidFill>
                  <a:srgbClr val="728089"/>
                </a:solidFill>
                <a:latin typeface="Tw Cen MT" panose="020B0602020104020603" pitchFamily="34" charset="0"/>
              </a:rPr>
              <a:t>Office of the Minnesota Secretary of State</a:t>
            </a:r>
          </a:p>
          <a:p>
            <a:r>
              <a:rPr lang="en-US" sz="1100" dirty="0">
                <a:solidFill>
                  <a:srgbClr val="728089"/>
                </a:solidFill>
                <a:latin typeface="Tw Cen MT" panose="020B0602020104020603" pitchFamily="34" charset="0"/>
              </a:rPr>
              <a:t>All Rights Reserved</a:t>
            </a:r>
            <a:endParaRPr lang="en-US" sz="1000" dirty="0">
              <a:solidFill>
                <a:prstClr val="black"/>
              </a:solidFill>
              <a:latin typeface="Microsoft Sans Serif" panose="020B0604020202020204" pitchFamily="34" charset="0"/>
            </a:endParaRPr>
          </a:p>
        </p:txBody>
      </p:sp>
      <p:cxnSp>
        <p:nvCxnSpPr>
          <p:cNvPr id="6" name="Straight Connector 5"/>
          <p:cNvCxnSpPr/>
          <p:nvPr/>
        </p:nvCxnSpPr>
        <p:spPr>
          <a:xfrm rot="5400000">
            <a:off x="4012739" y="3446779"/>
            <a:ext cx="7132320" cy="7762"/>
          </a:xfrm>
          <a:prstGeom prst="line">
            <a:avLst/>
          </a:prstGeom>
          <a:ln w="38100">
            <a:solidFill>
              <a:schemeClr val="bg2"/>
            </a:solidFill>
          </a:ln>
        </p:spPr>
        <p:style>
          <a:lnRef idx="2">
            <a:schemeClr val="accent3"/>
          </a:lnRef>
          <a:fillRef idx="0">
            <a:schemeClr val="accent3"/>
          </a:fillRef>
          <a:effectRef idx="1">
            <a:schemeClr val="accent3"/>
          </a:effectRef>
          <a:fontRef idx="minor">
            <a:schemeClr val="tx1"/>
          </a:fontRef>
        </p:style>
      </p:cxnSp>
      <p:sp>
        <p:nvSpPr>
          <p:cNvPr id="9" name="Rectangle 8"/>
          <p:cNvSpPr/>
          <p:nvPr/>
        </p:nvSpPr>
        <p:spPr>
          <a:xfrm>
            <a:off x="8571448" y="4955031"/>
            <a:ext cx="2391878" cy="707886"/>
          </a:xfrm>
          <a:prstGeom prst="rect">
            <a:avLst/>
          </a:prstGeom>
        </p:spPr>
        <p:txBody>
          <a:bodyPr wrap="square">
            <a:spAutoFit/>
          </a:bodyPr>
          <a:lstStyle/>
          <a:p>
            <a:pPr algn="ctr"/>
            <a:r>
              <a:rPr lang="en-US" sz="2000" dirty="0">
                <a:solidFill>
                  <a:srgbClr val="808080"/>
                </a:solidFill>
                <a:latin typeface="Tw Cen MT" panose="020B0602020104020603" pitchFamily="34" charset="0"/>
              </a:rPr>
              <a:t>share any other data with you.</a:t>
            </a:r>
          </a:p>
        </p:txBody>
      </p:sp>
      <p:sp>
        <p:nvSpPr>
          <p:cNvPr id="10" name="Rectangle 9"/>
          <p:cNvSpPr/>
          <p:nvPr/>
        </p:nvSpPr>
        <p:spPr>
          <a:xfrm>
            <a:off x="9098104" y="4527021"/>
            <a:ext cx="1183337" cy="523220"/>
          </a:xfrm>
          <a:prstGeom prst="rect">
            <a:avLst/>
          </a:prstGeom>
        </p:spPr>
        <p:txBody>
          <a:bodyPr wrap="none">
            <a:spAutoFit/>
          </a:bodyPr>
          <a:lstStyle/>
          <a:p>
            <a:pPr algn="ctr"/>
            <a:r>
              <a:rPr lang="en-US" sz="2800" b="1" dirty="0">
                <a:solidFill>
                  <a:srgbClr val="010101"/>
                </a:solidFill>
                <a:latin typeface="Tw Cen MT" panose="020B0602020104020603" pitchFamily="34" charset="0"/>
              </a:rPr>
              <a:t>cannot</a:t>
            </a:r>
            <a:endParaRPr lang="en-US" sz="2800" b="1" dirty="0">
              <a:solidFill>
                <a:prstClr val="black"/>
              </a:solidFill>
              <a:latin typeface="Microsoft Sans Serif" panose="020B0604020202020204" pitchFamily="34" charset="0"/>
            </a:endParaRPr>
          </a:p>
        </p:txBody>
      </p:sp>
      <p:sp>
        <p:nvSpPr>
          <p:cNvPr id="11" name="Rectangle 10"/>
          <p:cNvSpPr/>
          <p:nvPr/>
        </p:nvSpPr>
        <p:spPr>
          <a:xfrm>
            <a:off x="8534661" y="2038591"/>
            <a:ext cx="2428665" cy="1938992"/>
          </a:xfrm>
          <a:prstGeom prst="rect">
            <a:avLst/>
          </a:prstGeom>
        </p:spPr>
        <p:txBody>
          <a:bodyPr wrap="square">
            <a:spAutoFit/>
          </a:bodyPr>
          <a:lstStyle/>
          <a:p>
            <a:pPr algn="ctr"/>
            <a:r>
              <a:rPr lang="en-US" sz="2000" dirty="0">
                <a:solidFill>
                  <a:srgbClr val="808080"/>
                </a:solidFill>
                <a:latin typeface="Tw Cen MT" panose="020B0602020104020603" pitchFamily="34" charset="0"/>
              </a:rPr>
              <a:t>tell you whether someone is an active participant if you provide a name and Lot Number or name and DOB.</a:t>
            </a:r>
          </a:p>
        </p:txBody>
      </p:sp>
      <p:sp>
        <p:nvSpPr>
          <p:cNvPr id="12" name="Rectangle 11"/>
          <p:cNvSpPr/>
          <p:nvPr/>
        </p:nvSpPr>
        <p:spPr>
          <a:xfrm>
            <a:off x="9303289" y="1610581"/>
            <a:ext cx="772969" cy="523220"/>
          </a:xfrm>
          <a:prstGeom prst="rect">
            <a:avLst/>
          </a:prstGeom>
        </p:spPr>
        <p:txBody>
          <a:bodyPr wrap="none">
            <a:spAutoFit/>
          </a:bodyPr>
          <a:lstStyle/>
          <a:p>
            <a:pPr algn="ctr"/>
            <a:r>
              <a:rPr lang="en-US" sz="2800" b="1" dirty="0">
                <a:solidFill>
                  <a:srgbClr val="010101"/>
                </a:solidFill>
                <a:latin typeface="Tw Cen MT" panose="020B0602020104020603" pitchFamily="34" charset="0"/>
              </a:rPr>
              <a:t>can</a:t>
            </a:r>
            <a:r>
              <a:rPr lang="en-US" dirty="0">
                <a:solidFill>
                  <a:srgbClr val="010101"/>
                </a:solidFill>
                <a:latin typeface="Tw Cen MT" panose="020B0602020104020603" pitchFamily="34" charset="0"/>
              </a:rPr>
              <a:t> </a:t>
            </a:r>
            <a:endParaRPr lang="en-US" sz="1000" dirty="0">
              <a:solidFill>
                <a:prstClr val="black"/>
              </a:solidFill>
              <a:latin typeface="Microsoft Sans Serif" panose="020B0604020202020204" pitchFamily="34" charset="0"/>
            </a:endParaRPr>
          </a:p>
        </p:txBody>
      </p:sp>
      <p:sp>
        <p:nvSpPr>
          <p:cNvPr id="13" name="Rectangle 12">
            <a:extLst>
              <a:ext uri="{FF2B5EF4-FFF2-40B4-BE49-F238E27FC236}">
                <a16:creationId xmlns:a16="http://schemas.microsoft.com/office/drawing/2014/main" id="{5A4ED237-5F98-4F09-A9E8-592A9F88CF1B}"/>
              </a:ext>
            </a:extLst>
          </p:cNvPr>
          <p:cNvSpPr/>
          <p:nvPr/>
        </p:nvSpPr>
        <p:spPr>
          <a:xfrm>
            <a:off x="7852174" y="795671"/>
            <a:ext cx="4139275" cy="523220"/>
          </a:xfrm>
          <a:prstGeom prst="rect">
            <a:avLst/>
          </a:prstGeom>
        </p:spPr>
        <p:txBody>
          <a:bodyPr wrap="none">
            <a:spAutoFit/>
          </a:bodyPr>
          <a:lstStyle/>
          <a:p>
            <a:pPr algn="ctr"/>
            <a:r>
              <a:rPr lang="en-US" sz="2800" dirty="0">
                <a:solidFill>
                  <a:srgbClr val="010101"/>
                </a:solidFill>
                <a:latin typeface="Tw Cen MT" panose="020B0602020104020603" pitchFamily="34" charset="0"/>
              </a:rPr>
              <a:t>The Safe at Home office… </a:t>
            </a:r>
            <a:endParaRPr lang="en-US" sz="12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68202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45" y="425014"/>
            <a:ext cx="11686623" cy="11150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617" y="2331300"/>
            <a:ext cx="4180243" cy="3028964"/>
          </a:xfrm>
          <a:prstGeom prst="rect">
            <a:avLst/>
          </a:prstGeom>
        </p:spPr>
      </p:pic>
      <p:sp>
        <p:nvSpPr>
          <p:cNvPr id="5" name="Rectangle 4"/>
          <p:cNvSpPr/>
          <p:nvPr/>
        </p:nvSpPr>
        <p:spPr>
          <a:xfrm>
            <a:off x="7415868" y="5750233"/>
            <a:ext cx="4572000" cy="954107"/>
          </a:xfrm>
          <a:prstGeom prst="rect">
            <a:avLst/>
          </a:prstGeom>
        </p:spPr>
        <p:txBody>
          <a:bodyPr>
            <a:spAutoFit/>
          </a:bodyPr>
          <a:lstStyle/>
          <a:p>
            <a:pPr algn="r"/>
            <a:r>
              <a:rPr lang="en-US" sz="1400" b="1" dirty="0">
                <a:solidFill>
                  <a:srgbClr val="010101"/>
                </a:solidFill>
                <a:latin typeface="Tw Cen MT" panose="020B0602020104020603" pitchFamily="34" charset="0"/>
              </a:rPr>
              <a:t>Proprietary Statement</a:t>
            </a:r>
          </a:p>
          <a:p>
            <a:pPr algn="r"/>
            <a:r>
              <a:rPr lang="en-US" sz="1400" dirty="0">
                <a:solidFill>
                  <a:srgbClr val="010101"/>
                </a:solidFill>
                <a:latin typeface="Tw Cen MT" panose="020B0602020104020603" pitchFamily="34" charset="0"/>
              </a:rPr>
              <a:t>Copyright 2023</a:t>
            </a:r>
          </a:p>
          <a:p>
            <a:pPr algn="r"/>
            <a:r>
              <a:rPr lang="en-US" sz="1400" dirty="0">
                <a:solidFill>
                  <a:srgbClr val="010101"/>
                </a:solidFill>
                <a:latin typeface="Tw Cen MT" panose="020B0602020104020603" pitchFamily="34" charset="0"/>
              </a:rPr>
              <a:t>Office of the Minnesota Secretary of State</a:t>
            </a:r>
          </a:p>
          <a:p>
            <a:pPr algn="r"/>
            <a:r>
              <a:rPr lang="en-US" sz="1400" dirty="0">
                <a:solidFill>
                  <a:srgbClr val="010101"/>
                </a:solidFill>
                <a:latin typeface="Tw Cen MT" panose="020B0602020104020603" pitchFamily="34" charset="0"/>
              </a:rPr>
              <a:t>All Rights Reserved</a:t>
            </a:r>
            <a:endParaRPr lang="en-US" sz="1100" dirty="0">
              <a:solidFill>
                <a:prstClr val="black"/>
              </a:solidFill>
              <a:latin typeface="Microsoft Sans Serif" panose="020B0604020202020204" pitchFamily="34" charset="0"/>
            </a:endParaRPr>
          </a:p>
        </p:txBody>
      </p:sp>
      <p:sp>
        <p:nvSpPr>
          <p:cNvPr id="6" name="Rectangle 5"/>
          <p:cNvSpPr/>
          <p:nvPr/>
        </p:nvSpPr>
        <p:spPr>
          <a:xfrm>
            <a:off x="6241156" y="4025846"/>
            <a:ext cx="4572000" cy="1200329"/>
          </a:xfrm>
          <a:prstGeom prst="rect">
            <a:avLst/>
          </a:prstGeom>
        </p:spPr>
        <p:txBody>
          <a:bodyPr>
            <a:spAutoFit/>
          </a:bodyPr>
          <a:lstStyle/>
          <a:p>
            <a:pPr algn="ctr"/>
            <a:r>
              <a:rPr lang="en-US" sz="2400" dirty="0">
                <a:solidFill>
                  <a:srgbClr val="808080"/>
                </a:solidFill>
              </a:rPr>
              <a:t>They should have their Safe at Home address indicated on their driver’s license or ID card.</a:t>
            </a:r>
            <a:endParaRPr lang="en-US" sz="2400" dirty="0">
              <a:solidFill>
                <a:prstClr val="black"/>
              </a:solidFill>
              <a:latin typeface="Microsoft Sans Serif" panose="020B0604020202020204" pitchFamily="34" charset="0"/>
            </a:endParaRPr>
          </a:p>
        </p:txBody>
      </p:sp>
      <p:cxnSp>
        <p:nvCxnSpPr>
          <p:cNvPr id="7" name="Straight Connector 6"/>
          <p:cNvCxnSpPr/>
          <p:nvPr/>
        </p:nvCxnSpPr>
        <p:spPr>
          <a:xfrm>
            <a:off x="6910011" y="3845782"/>
            <a:ext cx="3108960" cy="0"/>
          </a:xfrm>
          <a:prstGeom prst="line">
            <a:avLst/>
          </a:prstGeom>
          <a:noFill/>
          <a:ln w="25400" cap="flat">
            <a:solidFill>
              <a:schemeClr val="tx1"/>
            </a:solidFill>
            <a:prstDash val="solid"/>
            <a:miter lim="400000"/>
          </a:ln>
          <a:effectLst/>
        </p:spPr>
        <p:style>
          <a:lnRef idx="0">
            <a:scrgbClr r="0" g="0" b="0"/>
          </a:lnRef>
          <a:fillRef idx="0">
            <a:scrgbClr r="0" g="0" b="0"/>
          </a:fillRef>
          <a:effectRef idx="0">
            <a:scrgbClr r="0" g="0" b="0"/>
          </a:effectRef>
          <a:fontRef idx="none"/>
        </p:style>
      </p:cxnSp>
      <p:sp>
        <p:nvSpPr>
          <p:cNvPr id="9" name="Rectangle 8"/>
          <p:cNvSpPr/>
          <p:nvPr/>
        </p:nvSpPr>
        <p:spPr>
          <a:xfrm>
            <a:off x="5519956" y="1752064"/>
            <a:ext cx="5889071" cy="1938992"/>
          </a:xfrm>
          <a:prstGeom prst="rect">
            <a:avLst/>
          </a:prstGeom>
        </p:spPr>
        <p:txBody>
          <a:bodyPr wrap="square">
            <a:spAutoFit/>
          </a:bodyPr>
          <a:lstStyle/>
          <a:p>
            <a:pPr algn="ctr"/>
            <a:r>
              <a:rPr lang="en-US" sz="2400" dirty="0">
                <a:solidFill>
                  <a:srgbClr val="808080"/>
                </a:solidFill>
              </a:rPr>
              <a:t>Safe at Home participants </a:t>
            </a:r>
          </a:p>
          <a:p>
            <a:pPr algn="ctr"/>
            <a:r>
              <a:rPr lang="en-US" sz="2400" b="1" dirty="0">
                <a:solidFill>
                  <a:srgbClr val="808080"/>
                </a:solidFill>
              </a:rPr>
              <a:t>cannot be required to</a:t>
            </a:r>
          </a:p>
          <a:p>
            <a:pPr algn="ctr"/>
            <a:r>
              <a:rPr lang="en-US" sz="2400" dirty="0">
                <a:solidFill>
                  <a:srgbClr val="808080"/>
                </a:solidFill>
              </a:rPr>
              <a:t>disclose their actual address when applying for a driver’s license or </a:t>
            </a:r>
          </a:p>
          <a:p>
            <a:pPr algn="ctr"/>
            <a:r>
              <a:rPr lang="en-US" sz="2400" dirty="0">
                <a:solidFill>
                  <a:srgbClr val="808080"/>
                </a:solidFill>
              </a:rPr>
              <a:t>state ID card. </a:t>
            </a:r>
            <a:endParaRPr lang="en-US" sz="2400" dirty="0">
              <a:solidFill>
                <a:prstClr val="black"/>
              </a:solidFill>
              <a:latin typeface="Microsoft Sans Serif" panose="020B0604020202020204" pitchFamily="34" charset="0"/>
            </a:endParaRPr>
          </a:p>
        </p:txBody>
      </p:sp>
      <p:sp>
        <p:nvSpPr>
          <p:cNvPr id="10" name="Rectangle 9"/>
          <p:cNvSpPr/>
          <p:nvPr/>
        </p:nvSpPr>
        <p:spPr>
          <a:xfrm>
            <a:off x="826425" y="488222"/>
            <a:ext cx="3910558" cy="830997"/>
          </a:xfrm>
          <a:prstGeom prst="rect">
            <a:avLst/>
          </a:prstGeom>
        </p:spPr>
        <p:txBody>
          <a:bodyPr wrap="none">
            <a:spAutoFit/>
          </a:bodyPr>
          <a:lstStyle/>
          <a:p>
            <a:r>
              <a:rPr lang="en-US" sz="4800" dirty="0">
                <a:solidFill>
                  <a:srgbClr val="010101"/>
                </a:solidFill>
                <a:latin typeface="Tw Cen MT" panose="020B0602020104020603" pitchFamily="34" charset="0"/>
              </a:rPr>
              <a:t>Drivers License </a:t>
            </a:r>
            <a:endParaRPr lang="en-US" sz="1100" dirty="0">
              <a:solidFill>
                <a:prstClr val="black"/>
              </a:solidFill>
              <a:latin typeface="Tw Cen MT" panose="020B0602020104020603" pitchFamily="34" charset="0"/>
            </a:endParaRPr>
          </a:p>
        </p:txBody>
      </p:sp>
    </p:spTree>
    <p:custDataLst>
      <p:tags r:id="rId1"/>
    </p:custDataLst>
    <p:extLst>
      <p:ext uri="{BB962C8B-B14F-4D97-AF65-F5344CB8AC3E}">
        <p14:creationId xmlns:p14="http://schemas.microsoft.com/office/powerpoint/2010/main" val="341984920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8332" y="1434812"/>
            <a:ext cx="1968375" cy="1077218"/>
          </a:xfrm>
          <a:prstGeom prst="rect">
            <a:avLst/>
          </a:prstGeom>
        </p:spPr>
        <p:txBody>
          <a:bodyPr wrap="square">
            <a:spAutoFit/>
          </a:bodyPr>
          <a:lstStyle/>
          <a:p>
            <a:pPr algn="ctr"/>
            <a:r>
              <a:rPr lang="en-US" sz="3200" dirty="0">
                <a:solidFill>
                  <a:srgbClr val="010101"/>
                </a:solidFill>
                <a:latin typeface="Tw Cen MT" panose="020B0602020104020603" pitchFamily="34" charset="0"/>
              </a:rPr>
              <a:t>Address Disclosure </a:t>
            </a:r>
            <a:endParaRPr lang="en-US" sz="3200" dirty="0">
              <a:solidFill>
                <a:prstClr val="black"/>
              </a:solidFill>
              <a:latin typeface="Microsoft Sans Serif" panose="020B0604020202020204" pitchFamily="34" charset="0"/>
            </a:endParaRPr>
          </a:p>
        </p:txBody>
      </p:sp>
      <p:sp>
        <p:nvSpPr>
          <p:cNvPr id="3" name="Rectangle 2"/>
          <p:cNvSpPr/>
          <p:nvPr/>
        </p:nvSpPr>
        <p:spPr>
          <a:xfrm>
            <a:off x="2202576" y="3023201"/>
            <a:ext cx="2699886" cy="2308324"/>
          </a:xfrm>
          <a:prstGeom prst="rect">
            <a:avLst/>
          </a:prstGeom>
        </p:spPr>
        <p:txBody>
          <a:bodyPr wrap="square">
            <a:spAutoFit/>
          </a:bodyPr>
          <a:lstStyle/>
          <a:p>
            <a:pPr algn="ctr"/>
            <a:r>
              <a:rPr lang="en-US" sz="2400" b="1" dirty="0">
                <a:solidFill>
                  <a:srgbClr val="808080"/>
                </a:solidFill>
                <a:latin typeface="Tw Cen MT" panose="020B0602020104020603" pitchFamily="34" charset="0"/>
              </a:rPr>
              <a:t>By law, a participant </a:t>
            </a:r>
            <a:r>
              <a:rPr lang="en-US" sz="2400" b="1" dirty="0">
                <a:solidFill>
                  <a:srgbClr val="0166AC"/>
                </a:solidFill>
                <a:latin typeface="Tw Cen MT" panose="020B0602020104020603" pitchFamily="34" charset="0"/>
              </a:rPr>
              <a:t>CANNOT BE REQUIRED </a:t>
            </a:r>
            <a:r>
              <a:rPr lang="en-US" sz="2400" b="1" dirty="0">
                <a:solidFill>
                  <a:srgbClr val="808080"/>
                </a:solidFill>
                <a:latin typeface="Tw Cen MT" panose="020B0602020104020603" pitchFamily="34" charset="0"/>
              </a:rPr>
              <a:t>to disclose his/her real address. </a:t>
            </a:r>
            <a:endParaRPr lang="en-US" sz="800" dirty="0">
              <a:solidFill>
                <a:prstClr val="black"/>
              </a:solidFill>
              <a:latin typeface="Microsoft Sans Serif"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237" y="747638"/>
            <a:ext cx="4473119" cy="1374350"/>
          </a:xfrm>
          <a:prstGeom prst="rect">
            <a:avLst/>
          </a:prstGeom>
        </p:spPr>
      </p:pic>
      <p:sp>
        <p:nvSpPr>
          <p:cNvPr id="6" name="Rectangle 5"/>
          <p:cNvSpPr/>
          <p:nvPr/>
        </p:nvSpPr>
        <p:spPr>
          <a:xfrm>
            <a:off x="6334471" y="1019315"/>
            <a:ext cx="2788649" cy="830997"/>
          </a:xfrm>
          <a:prstGeom prst="rect">
            <a:avLst/>
          </a:prstGeom>
        </p:spPr>
        <p:txBody>
          <a:bodyPr wrap="square">
            <a:spAutoFit/>
          </a:bodyPr>
          <a:lstStyle/>
          <a:p>
            <a:pPr algn="ctr"/>
            <a:r>
              <a:rPr lang="en-US" sz="2400" dirty="0">
                <a:solidFill>
                  <a:srgbClr val="404040"/>
                </a:solidFill>
                <a:latin typeface="Tw Cen MT" panose="020B0602020104020603" pitchFamily="34" charset="0"/>
              </a:rPr>
              <a:t>Including, but not limited to: </a:t>
            </a:r>
            <a:endParaRPr lang="en-US" sz="900" dirty="0">
              <a:solidFill>
                <a:prstClr val="black"/>
              </a:solidFill>
              <a:latin typeface="Microsoft Sans Serif"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236" y="2121987"/>
            <a:ext cx="2237499" cy="205537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857" y="2121987"/>
            <a:ext cx="2237499" cy="205537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236" y="4177364"/>
            <a:ext cx="2237499" cy="205537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857" y="4177364"/>
            <a:ext cx="2237499" cy="2055377"/>
          </a:xfrm>
          <a:prstGeom prst="rect">
            <a:avLst/>
          </a:prstGeom>
        </p:spPr>
      </p:pic>
      <p:sp>
        <p:nvSpPr>
          <p:cNvPr id="12" name="Rectangle 11"/>
          <p:cNvSpPr/>
          <p:nvPr/>
        </p:nvSpPr>
        <p:spPr>
          <a:xfrm>
            <a:off x="6059470" y="2949620"/>
            <a:ext cx="1113510" cy="400110"/>
          </a:xfrm>
          <a:prstGeom prst="rect">
            <a:avLst/>
          </a:prstGeom>
        </p:spPr>
        <p:txBody>
          <a:bodyPr wrap="none">
            <a:spAutoFit/>
          </a:bodyPr>
          <a:lstStyle/>
          <a:p>
            <a:r>
              <a:rPr lang="en-US" sz="2000" dirty="0">
                <a:solidFill>
                  <a:srgbClr val="404040"/>
                </a:solidFill>
                <a:latin typeface="Tw Cen MT" panose="020B0602020104020603" pitchFamily="34" charset="0"/>
              </a:rPr>
              <a:t>Insurance</a:t>
            </a:r>
            <a:endParaRPr lang="en-US" sz="800" dirty="0">
              <a:solidFill>
                <a:prstClr val="black"/>
              </a:solidFill>
              <a:latin typeface="Microsoft Sans Serif" panose="020B0604020202020204" pitchFamily="34" charset="0"/>
            </a:endParaRPr>
          </a:p>
        </p:txBody>
      </p:sp>
      <p:sp>
        <p:nvSpPr>
          <p:cNvPr id="13" name="Rectangle 12"/>
          <p:cNvSpPr/>
          <p:nvPr/>
        </p:nvSpPr>
        <p:spPr>
          <a:xfrm>
            <a:off x="8284610" y="2783114"/>
            <a:ext cx="1118750" cy="707886"/>
          </a:xfrm>
          <a:prstGeom prst="rect">
            <a:avLst/>
          </a:prstGeom>
        </p:spPr>
        <p:txBody>
          <a:bodyPr wrap="square">
            <a:spAutoFit/>
          </a:bodyPr>
          <a:lstStyle/>
          <a:p>
            <a:pPr algn="ctr"/>
            <a:r>
              <a:rPr lang="en-US" sz="2000" dirty="0">
                <a:solidFill>
                  <a:srgbClr val="404040"/>
                </a:solidFill>
                <a:latin typeface="Tw Cen MT" panose="020B0602020104020603" pitchFamily="34" charset="0"/>
              </a:rPr>
              <a:t>Drivers License </a:t>
            </a:r>
            <a:endParaRPr lang="en-US" sz="800" dirty="0">
              <a:solidFill>
                <a:prstClr val="black"/>
              </a:solidFill>
              <a:latin typeface="Microsoft Sans Serif" panose="020B0604020202020204" pitchFamily="34" charset="0"/>
            </a:endParaRPr>
          </a:p>
        </p:txBody>
      </p:sp>
      <p:sp>
        <p:nvSpPr>
          <p:cNvPr id="14" name="Rectangle 13"/>
          <p:cNvSpPr/>
          <p:nvPr/>
        </p:nvSpPr>
        <p:spPr>
          <a:xfrm>
            <a:off x="6053291" y="5004996"/>
            <a:ext cx="1124988" cy="400110"/>
          </a:xfrm>
          <a:prstGeom prst="rect">
            <a:avLst/>
          </a:prstGeom>
        </p:spPr>
        <p:txBody>
          <a:bodyPr wrap="none">
            <a:spAutoFit/>
          </a:bodyPr>
          <a:lstStyle/>
          <a:p>
            <a:r>
              <a:rPr lang="en-US" sz="2000" dirty="0">
                <a:solidFill>
                  <a:srgbClr val="404040"/>
                </a:solidFill>
                <a:latin typeface="Tw Cen MT" panose="020B0602020104020603" pitchFamily="34" charset="0"/>
              </a:rPr>
              <a:t>Employer</a:t>
            </a:r>
            <a:endParaRPr lang="en-US" sz="800" dirty="0">
              <a:solidFill>
                <a:prstClr val="black"/>
              </a:solidFill>
              <a:latin typeface="Microsoft Sans Serif" panose="020B0604020202020204" pitchFamily="34" charset="0"/>
            </a:endParaRPr>
          </a:p>
        </p:txBody>
      </p:sp>
      <p:sp>
        <p:nvSpPr>
          <p:cNvPr id="15" name="Rectangle 14"/>
          <p:cNvSpPr/>
          <p:nvPr/>
        </p:nvSpPr>
        <p:spPr>
          <a:xfrm>
            <a:off x="8137197" y="4857599"/>
            <a:ext cx="1404648" cy="707886"/>
          </a:xfrm>
          <a:prstGeom prst="rect">
            <a:avLst/>
          </a:prstGeom>
        </p:spPr>
        <p:txBody>
          <a:bodyPr wrap="square">
            <a:spAutoFit/>
          </a:bodyPr>
          <a:lstStyle/>
          <a:p>
            <a:pPr algn="ctr"/>
            <a:r>
              <a:rPr lang="en-US" sz="2000" dirty="0">
                <a:solidFill>
                  <a:srgbClr val="404040"/>
                </a:solidFill>
                <a:latin typeface="Tw Cen MT" panose="020B0602020104020603" pitchFamily="34" charset="0"/>
              </a:rPr>
              <a:t>Law Enforcement</a:t>
            </a:r>
            <a:endParaRPr lang="en-US" sz="8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4359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3296387" cy="6858000"/>
          </a:xfrm>
          <a:prstGeom prst="rect">
            <a:avLst/>
          </a:prstGeom>
        </p:spPr>
      </p:pic>
      <p:sp>
        <p:nvSpPr>
          <p:cNvPr id="3" name="Rectangle 2"/>
          <p:cNvSpPr/>
          <p:nvPr/>
        </p:nvSpPr>
        <p:spPr>
          <a:xfrm>
            <a:off x="5796741" y="1046082"/>
            <a:ext cx="4610371" cy="1569660"/>
          </a:xfrm>
          <a:prstGeom prst="rect">
            <a:avLst/>
          </a:prstGeom>
        </p:spPr>
        <p:txBody>
          <a:bodyPr wrap="square">
            <a:spAutoFit/>
          </a:bodyPr>
          <a:lstStyle/>
          <a:p>
            <a:r>
              <a:rPr lang="en-US" sz="3200" dirty="0">
                <a:solidFill>
                  <a:srgbClr val="000000"/>
                </a:solidFill>
                <a:latin typeface="Tw Cen MT" panose="020B0602020104020603" pitchFamily="34" charset="0"/>
              </a:rPr>
              <a:t>If law enforcement needs an actual address, there are two options: </a:t>
            </a:r>
            <a:endParaRPr lang="en-US" sz="800" dirty="0">
              <a:solidFill>
                <a:prstClr val="black"/>
              </a:solidFill>
              <a:latin typeface="Microsoft Sans Serif" panose="020B0604020202020204" pitchFamily="34" charset="0"/>
            </a:endParaRPr>
          </a:p>
        </p:txBody>
      </p:sp>
      <p:sp>
        <p:nvSpPr>
          <p:cNvPr id="4" name="Rectangle 3"/>
          <p:cNvSpPr/>
          <p:nvPr/>
        </p:nvSpPr>
        <p:spPr>
          <a:xfrm>
            <a:off x="5796741" y="2855929"/>
            <a:ext cx="4406038" cy="3293209"/>
          </a:xfrm>
          <a:prstGeom prst="rect">
            <a:avLst/>
          </a:prstGeom>
        </p:spPr>
        <p:txBody>
          <a:bodyPr wrap="square">
            <a:spAutoFit/>
          </a:bodyPr>
          <a:lstStyle/>
          <a:p>
            <a:endParaRPr lang="en-US" sz="2000" dirty="0">
              <a:solidFill>
                <a:srgbClr val="808080"/>
              </a:solidFill>
              <a:latin typeface="Tw Cen MT" panose="020B0602020104020603" pitchFamily="34" charset="0"/>
            </a:endParaRPr>
          </a:p>
          <a:p>
            <a:r>
              <a:rPr lang="en-US" sz="2400" dirty="0">
                <a:solidFill>
                  <a:srgbClr val="808080"/>
                </a:solidFill>
                <a:latin typeface="Tw Cen MT" panose="020B0602020104020603" pitchFamily="34" charset="0"/>
              </a:rPr>
              <a:t>A court order requiring the participant to disclose is needed.</a:t>
            </a:r>
            <a:endParaRPr lang="en-US" sz="2400" u="sng" dirty="0">
              <a:solidFill>
                <a:srgbClr val="808080"/>
              </a:solidFill>
              <a:latin typeface="Tw Cen MT" panose="020B0602020104020603" pitchFamily="34" charset="0"/>
            </a:endParaRPr>
          </a:p>
          <a:p>
            <a:endParaRPr lang="en-US" sz="2000" u="sng" dirty="0">
              <a:solidFill>
                <a:srgbClr val="808080"/>
              </a:solidFill>
              <a:latin typeface="Tw Cen MT" panose="020B0602020104020603" pitchFamily="34" charset="0"/>
            </a:endParaRPr>
          </a:p>
          <a:p>
            <a:r>
              <a:rPr lang="en-US" sz="2400" b="1" dirty="0">
                <a:solidFill>
                  <a:srgbClr val="808080"/>
                </a:solidFill>
                <a:latin typeface="Tw Cen MT" panose="020B0602020104020603" pitchFamily="34" charset="0"/>
              </a:rPr>
              <a:t>OR</a:t>
            </a:r>
            <a:r>
              <a:rPr lang="en-US" sz="2400" u="sng" dirty="0">
                <a:solidFill>
                  <a:srgbClr val="808080"/>
                </a:solidFill>
                <a:latin typeface="Tw Cen MT" panose="020B0602020104020603" pitchFamily="34" charset="0"/>
              </a:rPr>
              <a:t> </a:t>
            </a:r>
          </a:p>
          <a:p>
            <a:endParaRPr lang="en-US" sz="2400" u="sng" dirty="0">
              <a:solidFill>
                <a:srgbClr val="808080"/>
              </a:solidFill>
              <a:latin typeface="Tw Cen MT" panose="020B0602020104020603" pitchFamily="34" charset="0"/>
            </a:endParaRPr>
          </a:p>
          <a:p>
            <a:r>
              <a:rPr lang="en-US" sz="2400" dirty="0">
                <a:solidFill>
                  <a:srgbClr val="808080"/>
                </a:solidFill>
                <a:latin typeface="Tw Cen MT" panose="020B0602020104020603" pitchFamily="34" charset="0"/>
              </a:rPr>
              <a:t>A request to Safe at Home can be made through the BCA Duty Officer if there is an emergency.</a:t>
            </a:r>
            <a:endParaRPr lang="en-US" sz="24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80885959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3F7C965-B7EC-41AD-B29D-989A0222EDAB}"/>
              </a:ext>
            </a:extLst>
          </p:cNvPr>
          <p:cNvSpPr/>
          <p:nvPr/>
        </p:nvSpPr>
        <p:spPr>
          <a:xfrm>
            <a:off x="2035992" y="1952785"/>
            <a:ext cx="4013514" cy="3785285"/>
          </a:xfrm>
          <a:prstGeom prst="roundRect">
            <a:avLst/>
          </a:prstGeom>
          <a:solidFill>
            <a:srgbClr val="0166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579783" y="948661"/>
            <a:ext cx="3032433" cy="769441"/>
          </a:xfrm>
          <a:prstGeom prst="rect">
            <a:avLst/>
          </a:prstGeom>
        </p:spPr>
        <p:txBody>
          <a:bodyPr wrap="none">
            <a:spAutoFit/>
          </a:bodyPr>
          <a:lstStyle/>
          <a:p>
            <a:r>
              <a:rPr lang="en-US" sz="4400" dirty="0">
                <a:latin typeface="Tw Cen MT" panose="020B0602020104020603" pitchFamily="34" charset="0"/>
              </a:rPr>
              <a:t>BCA Request</a:t>
            </a:r>
            <a:endParaRPr lang="en-US" sz="1200" dirty="0">
              <a:latin typeface="Microsoft Sans Serif" panose="020B0604020202020204" pitchFamily="34" charset="0"/>
            </a:endParaRPr>
          </a:p>
        </p:txBody>
      </p:sp>
      <p:sp>
        <p:nvSpPr>
          <p:cNvPr id="6" name="Rectangle 5"/>
          <p:cNvSpPr/>
          <p:nvPr/>
        </p:nvSpPr>
        <p:spPr>
          <a:xfrm>
            <a:off x="2440620" y="2274801"/>
            <a:ext cx="3204258" cy="3513269"/>
          </a:xfrm>
          <a:prstGeom prst="rect">
            <a:avLst/>
          </a:prstGeom>
        </p:spPr>
        <p:txBody>
          <a:bodyPr wrap="square">
            <a:spAutoFit/>
          </a:bodyPr>
          <a:lstStyle/>
          <a:p>
            <a:pPr algn="ctr" eaLnBrk="1" fontAlgn="auto" hangingPunct="1">
              <a:lnSpc>
                <a:spcPct val="90000"/>
              </a:lnSpc>
              <a:spcBef>
                <a:spcPct val="0"/>
              </a:spcBef>
              <a:spcAft>
                <a:spcPts val="0"/>
              </a:spcAft>
              <a:buFont typeface="Wingdings 3" charset="2"/>
              <a:buNone/>
              <a:defRPr/>
            </a:pPr>
            <a:r>
              <a:rPr lang="en-US" altLang="en-US" sz="2000" dirty="0">
                <a:solidFill>
                  <a:schemeClr val="bg1"/>
                </a:solidFill>
              </a:rPr>
              <a:t>If there is an </a:t>
            </a:r>
            <a:r>
              <a:rPr lang="en-US" altLang="en-US" sz="2000" u="sng" dirty="0">
                <a:solidFill>
                  <a:schemeClr val="bg1"/>
                </a:solidFill>
              </a:rPr>
              <a:t>emergency</a:t>
            </a:r>
            <a:r>
              <a:rPr lang="en-US" altLang="en-US" sz="2000" dirty="0">
                <a:solidFill>
                  <a:schemeClr val="bg1"/>
                </a:solidFill>
              </a:rPr>
              <a:t>, law enforcement can submit a request to obtain a participant’s real address or phone number by calling the Duty Officer at the BCA. The Duty Officer will contact  Safe at Home. </a:t>
            </a:r>
          </a:p>
          <a:p>
            <a:pPr algn="ctr" eaLnBrk="1" fontAlgn="auto" hangingPunct="1">
              <a:lnSpc>
                <a:spcPct val="90000"/>
              </a:lnSpc>
              <a:spcBef>
                <a:spcPct val="0"/>
              </a:spcBef>
              <a:spcAft>
                <a:spcPts val="0"/>
              </a:spcAft>
              <a:buFont typeface="Wingdings 3" charset="2"/>
              <a:buNone/>
              <a:defRPr/>
            </a:pPr>
            <a:endParaRPr lang="en-US" altLang="en-US" sz="2000" dirty="0">
              <a:solidFill>
                <a:schemeClr val="bg1"/>
              </a:solidFill>
            </a:endParaRPr>
          </a:p>
          <a:p>
            <a:pPr algn="ctr" eaLnBrk="1" fontAlgn="auto" hangingPunct="1">
              <a:lnSpc>
                <a:spcPct val="90000"/>
              </a:lnSpc>
              <a:spcBef>
                <a:spcPct val="0"/>
              </a:spcBef>
              <a:spcAft>
                <a:spcPts val="0"/>
              </a:spcAft>
              <a:buFont typeface="Wingdings 3" charset="2"/>
              <a:buNone/>
              <a:defRPr/>
            </a:pPr>
            <a:r>
              <a:rPr lang="en-US" altLang="en-US" sz="2000" dirty="0">
                <a:solidFill>
                  <a:schemeClr val="bg1"/>
                </a:solidFill>
              </a:rPr>
              <a:t>Safe at Home has the discretion to deny the request. </a:t>
            </a:r>
            <a:endParaRPr lang="en-US" altLang="en-US" sz="700" dirty="0">
              <a:solidFill>
                <a:schemeClr val="bg1"/>
              </a:solidFill>
            </a:endParaRPr>
          </a:p>
        </p:txBody>
      </p:sp>
      <p:pic>
        <p:nvPicPr>
          <p:cNvPr id="7" name="Picture 6">
            <a:extLst>
              <a:ext uri="{FF2B5EF4-FFF2-40B4-BE49-F238E27FC236}">
                <a16:creationId xmlns:a16="http://schemas.microsoft.com/office/drawing/2014/main" id="{9732C49D-2010-4C44-91E7-431B7B299EB8}"/>
              </a:ext>
            </a:extLst>
          </p:cNvPr>
          <p:cNvPicPr>
            <a:picLocks noChangeAspect="1"/>
          </p:cNvPicPr>
          <p:nvPr/>
        </p:nvPicPr>
        <p:blipFill rotWithShape="1">
          <a:blip r:embed="rId3"/>
          <a:srcRect l="6531" r="5786"/>
          <a:stretch/>
        </p:blipFill>
        <p:spPr>
          <a:xfrm>
            <a:off x="6096000" y="2431860"/>
            <a:ext cx="4664991" cy="2660176"/>
          </a:xfrm>
          <a:prstGeom prst="rect">
            <a:avLst/>
          </a:prstGeom>
        </p:spPr>
      </p:pic>
    </p:spTree>
    <p:custDataLst>
      <p:tags r:id="rId1"/>
    </p:custDataLst>
    <p:extLst>
      <p:ext uri="{BB962C8B-B14F-4D97-AF65-F5344CB8AC3E}">
        <p14:creationId xmlns:p14="http://schemas.microsoft.com/office/powerpoint/2010/main" val="79712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27"/>
          <p:cNvSpPr/>
          <p:nvPr/>
        </p:nvSpPr>
        <p:spPr>
          <a:xfrm>
            <a:off x="5027354" y="5166989"/>
            <a:ext cx="2035068" cy="318353"/>
          </a:xfrm>
          <a:prstGeom prst="rect">
            <a:avLst/>
          </a:prstGeom>
          <a:ln w="12700">
            <a:miter lim="400000"/>
          </a:ln>
          <a:extLst>
            <a:ext uri="{C572A759-6A51-4108-AA02-DFA0A04FC94B}">
              <ma14:wrappingTextBoxFlag xmlns="" xmlns:ma14="http://schemas.microsoft.com/office/mac/drawingml/2011/main" val="1"/>
            </a:ext>
          </a:extLst>
        </p:spPr>
        <p:txBody>
          <a:bodyPr wrap="square" lIns="36576" tIns="36576" rIns="36576" bIns="36576" anchor="t" anchorCtr="0">
            <a:noAutofit/>
          </a:bodyPr>
          <a:lstStyle/>
          <a:p>
            <a:endParaRPr lang="en-US" sz="1600" dirty="0">
              <a:solidFill>
                <a:schemeClr val="bg1"/>
              </a:solidFill>
              <a:ea typeface="Lato Regular"/>
              <a:cs typeface="Lato Regular"/>
            </a:endParaRPr>
          </a:p>
        </p:txBody>
      </p:sp>
      <p:sp>
        <p:nvSpPr>
          <p:cNvPr id="10" name="TextBox 9"/>
          <p:cNvSpPr txBox="1"/>
          <p:nvPr/>
        </p:nvSpPr>
        <p:spPr>
          <a:xfrm>
            <a:off x="848056" y="2180175"/>
            <a:ext cx="2681081" cy="2986814"/>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pPr algn="ctr"/>
            <a:r>
              <a:rPr lang="en-US" altLang="en-US" sz="2400" dirty="0">
                <a:solidFill>
                  <a:schemeClr val="bg1">
                    <a:lumMod val="50000"/>
                  </a:schemeClr>
                </a:solidFill>
              </a:rPr>
              <a:t>Discourage a participant from telling their real address if they start to tell you. </a:t>
            </a:r>
          </a:p>
          <a:p>
            <a:pPr algn="ctr"/>
            <a:endParaRPr lang="en-US" altLang="en-US" sz="2400" dirty="0">
              <a:solidFill>
                <a:schemeClr val="bg1">
                  <a:lumMod val="50000"/>
                </a:schemeClr>
              </a:solidFill>
            </a:endParaRPr>
          </a:p>
          <a:p>
            <a:pPr algn="ctr"/>
            <a:r>
              <a:rPr lang="en-US" altLang="en-US" sz="2400" dirty="0">
                <a:solidFill>
                  <a:schemeClr val="bg1">
                    <a:lumMod val="50000"/>
                  </a:schemeClr>
                </a:solidFill>
              </a:rPr>
              <a:t>This will minimize complications later.   </a:t>
            </a:r>
            <a:br>
              <a:rPr lang="en-US" altLang="en-US" sz="2200" dirty="0"/>
            </a:br>
            <a:endParaRPr lang="en-US" sz="2200" u="sng" dirty="0">
              <a:latin typeface="Tw Cen MT" panose="020B0602020104020603" pitchFamily="34" charset="0"/>
            </a:endParaRPr>
          </a:p>
        </p:txBody>
      </p:sp>
      <p:sp>
        <p:nvSpPr>
          <p:cNvPr id="13" name="TextBox 12"/>
          <p:cNvSpPr txBox="1"/>
          <p:nvPr/>
        </p:nvSpPr>
        <p:spPr>
          <a:xfrm>
            <a:off x="7520180" y="2329126"/>
            <a:ext cx="3563414" cy="2688912"/>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altLang="en-US" sz="2400" dirty="0">
                <a:solidFill>
                  <a:schemeClr val="bg1">
                    <a:lumMod val="50000"/>
                  </a:schemeClr>
                </a:solidFill>
              </a:rPr>
              <a:t>If a participant discloses their physical address, they typically call Safe at Home afterwards and we provide them with a </a:t>
            </a:r>
            <a:r>
              <a:rPr lang="en-US" altLang="en-US" sz="2400" i="1" dirty="0">
                <a:solidFill>
                  <a:schemeClr val="bg1">
                    <a:lumMod val="50000"/>
                  </a:schemeClr>
                </a:solidFill>
              </a:rPr>
              <a:t>Notice to Government Entity</a:t>
            </a:r>
            <a:r>
              <a:rPr lang="en-US" altLang="en-US" sz="2400" dirty="0">
                <a:solidFill>
                  <a:schemeClr val="bg1">
                    <a:lumMod val="50000"/>
                  </a:schemeClr>
                </a:solidFill>
              </a:rPr>
              <a:t>.  </a:t>
            </a:r>
            <a:endParaRPr lang="en-US" sz="2400" dirty="0">
              <a:solidFill>
                <a:schemeClr val="bg1">
                  <a:lumMod val="50000"/>
                </a:schemeClr>
              </a:solidFill>
              <a:latin typeface="Tw Cen MT" panose="020B0602020104020603" pitchFamily="34" charset="0"/>
            </a:endParaRPr>
          </a:p>
        </p:txBody>
      </p:sp>
      <p:sp>
        <p:nvSpPr>
          <p:cNvPr id="14" name="TextBox 13"/>
          <p:cNvSpPr txBox="1"/>
          <p:nvPr/>
        </p:nvSpPr>
        <p:spPr>
          <a:xfrm>
            <a:off x="1575954" y="902931"/>
            <a:ext cx="8937868" cy="394226"/>
          </a:xfrm>
          <a:prstGeom prst="rect">
            <a:avLst/>
          </a:prstGeom>
          <a:ln w="12700">
            <a:miter lim="400000"/>
          </a:ln>
        </p:spPr>
        <p:txBody>
          <a:bodyPr wrap="none" lIns="36576" tIns="36576" rIns="36576" bIns="36576" anchor="t" anchorCtr="0">
            <a:noAutofit/>
          </a:bodyPr>
          <a:lstStyle>
            <a:lvl1pPr lvl="0" algn="l">
              <a:lnSpc>
                <a:spcPct val="80000"/>
              </a:lnSpc>
              <a:defRPr sz="1600" b="1">
                <a:solidFill>
                  <a:schemeClr val="tx2"/>
                </a:solidFill>
                <a:latin typeface="+mj-lt"/>
                <a:ea typeface="Lato Regular"/>
                <a:cs typeface="Lato Light"/>
              </a:defRPr>
            </a:lvl1pPr>
          </a:lstStyle>
          <a:p>
            <a:r>
              <a:rPr lang="en-US" sz="3600" dirty="0"/>
              <a:t>Stop participants from sharing their address.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011" y="1963525"/>
            <a:ext cx="2417295" cy="3723941"/>
          </a:xfrm>
          <a:prstGeom prst="rect">
            <a:avLst/>
          </a:prstGeom>
        </p:spPr>
      </p:pic>
    </p:spTree>
    <p:custDataLst>
      <p:tags r:id="rId1"/>
    </p:custDataLst>
    <p:extLst>
      <p:ext uri="{BB962C8B-B14F-4D97-AF65-F5344CB8AC3E}">
        <p14:creationId xmlns:p14="http://schemas.microsoft.com/office/powerpoint/2010/main" val="7180683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1394" y="703171"/>
            <a:ext cx="4865434" cy="584775"/>
          </a:xfrm>
          <a:prstGeom prst="rect">
            <a:avLst/>
          </a:prstGeom>
        </p:spPr>
        <p:txBody>
          <a:bodyPr wrap="none">
            <a:spAutoFit/>
          </a:bodyPr>
          <a:lstStyle/>
          <a:p>
            <a:r>
              <a:rPr lang="en-US" sz="3200" dirty="0">
                <a:solidFill>
                  <a:srgbClr val="010101"/>
                </a:solidFill>
                <a:latin typeface="Tw Cen MT" panose="020B0602020104020603" pitchFamily="34" charset="0"/>
              </a:rPr>
              <a:t>Notice to Government Entity </a:t>
            </a:r>
            <a:endParaRPr lang="en-US" sz="800" dirty="0">
              <a:solidFill>
                <a:prstClr val="black"/>
              </a:solidFill>
              <a:latin typeface="Microsoft Sans Serif" panose="020B0604020202020204" pitchFamily="34" charset="0"/>
            </a:endParaRPr>
          </a:p>
        </p:txBody>
      </p:sp>
      <p:sp>
        <p:nvSpPr>
          <p:cNvPr id="8" name="Rectangle 7"/>
          <p:cNvSpPr/>
          <p:nvPr/>
        </p:nvSpPr>
        <p:spPr>
          <a:xfrm>
            <a:off x="461394" y="1287946"/>
            <a:ext cx="6179630" cy="5078313"/>
          </a:xfrm>
          <a:prstGeom prst="rect">
            <a:avLst/>
          </a:prstGeom>
        </p:spPr>
        <p:txBody>
          <a:bodyPr wrap="square">
            <a:spAutoFit/>
          </a:bodyPr>
          <a:lstStyle/>
          <a:p>
            <a:r>
              <a:rPr lang="en-US" sz="2400" dirty="0">
                <a:solidFill>
                  <a:srgbClr val="808080"/>
                </a:solidFill>
                <a:latin typeface="Tw Cen MT" panose="020B0602020104020603" pitchFamily="34" charset="0"/>
              </a:rPr>
              <a:t>If a participant provides a government entity with a completed </a:t>
            </a:r>
            <a:r>
              <a:rPr lang="en-US" sz="2400" i="1" dirty="0">
                <a:solidFill>
                  <a:srgbClr val="808080"/>
                </a:solidFill>
                <a:latin typeface="Tw Cen MT" panose="020B0602020104020603" pitchFamily="34" charset="0"/>
              </a:rPr>
              <a:t>Notice to Government Entity </a:t>
            </a:r>
            <a:r>
              <a:rPr lang="en-US" sz="2400" dirty="0">
                <a:solidFill>
                  <a:srgbClr val="808080"/>
                </a:solidFill>
                <a:latin typeface="Tw Cen MT" panose="020B0602020104020603" pitchFamily="34" charset="0"/>
              </a:rPr>
              <a:t>form, it means that entity knows sensitive information about the participant. Receiving this Notice legally prohibits that entity from sharing the data indicated on the form. </a:t>
            </a:r>
          </a:p>
          <a:p>
            <a:endParaRPr lang="en-US" sz="2000" dirty="0">
              <a:solidFill>
                <a:srgbClr val="808080"/>
              </a:solidFill>
              <a:latin typeface="Tw Cen MT" panose="020B0602020104020603" pitchFamily="34" charset="0"/>
            </a:endParaRPr>
          </a:p>
          <a:p>
            <a:r>
              <a:rPr lang="en-US" sz="2000" dirty="0">
                <a:solidFill>
                  <a:srgbClr val="808080"/>
                </a:solidFill>
                <a:latin typeface="Tw Cen MT" panose="020B0602020104020603" pitchFamily="34" charset="0"/>
              </a:rPr>
              <a:t>Limited Exceptions:</a:t>
            </a:r>
          </a:p>
          <a:p>
            <a:pPr marL="342900" indent="-342900">
              <a:buFont typeface="Arial" panose="020B0604020202020204" pitchFamily="34" charset="0"/>
              <a:buChar char="•"/>
            </a:pPr>
            <a:r>
              <a:rPr lang="en-US" sz="2000" dirty="0">
                <a:solidFill>
                  <a:srgbClr val="808080"/>
                </a:solidFill>
                <a:latin typeface="Tw Cen MT" panose="020B0602020104020603" pitchFamily="34" charset="0"/>
              </a:rPr>
              <a:t>Court order</a:t>
            </a:r>
          </a:p>
          <a:p>
            <a:pPr marL="342900" indent="-342900">
              <a:buFont typeface="Arial" panose="020B0604020202020204" pitchFamily="34" charset="0"/>
              <a:buChar char="•"/>
            </a:pPr>
            <a:r>
              <a:rPr lang="en-US" sz="2000" dirty="0">
                <a:solidFill>
                  <a:srgbClr val="808080"/>
                </a:solidFill>
                <a:latin typeface="Tw Cen MT" panose="020B0602020104020603" pitchFamily="34" charset="0"/>
              </a:rPr>
              <a:t>Subject’s signed consent</a:t>
            </a:r>
          </a:p>
          <a:p>
            <a:pPr marL="342900" indent="-342900">
              <a:buFont typeface="Arial" panose="020B0604020202020204" pitchFamily="34" charset="0"/>
              <a:buChar char="•"/>
            </a:pPr>
            <a:r>
              <a:rPr lang="en-US" sz="2000" dirty="0">
                <a:solidFill>
                  <a:srgbClr val="808080"/>
                </a:solidFill>
                <a:latin typeface="Tw Cen MT" panose="020B0602020104020603" pitchFamily="34" charset="0"/>
              </a:rPr>
              <a:t>County of residence is needed to provide public assistance (or allocate financial responsibility of)</a:t>
            </a:r>
          </a:p>
          <a:p>
            <a:pPr marL="342900" indent="-342900">
              <a:buFont typeface="Arial" panose="020B0604020202020204" pitchFamily="34" charset="0"/>
              <a:buChar char="•"/>
            </a:pPr>
            <a:r>
              <a:rPr lang="en-US" sz="2000" dirty="0">
                <a:solidFill>
                  <a:srgbClr val="808080"/>
                </a:solidFill>
                <a:latin typeface="Tw Cen MT" panose="020B0602020104020603" pitchFamily="34" charset="0"/>
              </a:rPr>
              <a:t>Data is necessary for health and safety (e.g., 911 calls)</a:t>
            </a:r>
          </a:p>
          <a:p>
            <a:pPr marL="342900" indent="-342900">
              <a:buFont typeface="Arial" panose="020B0604020202020204" pitchFamily="34" charset="0"/>
              <a:buChar char="•"/>
            </a:pPr>
            <a:r>
              <a:rPr lang="en-US" sz="2000" dirty="0">
                <a:solidFill>
                  <a:srgbClr val="808080"/>
                </a:solidFill>
                <a:latin typeface="Tw Cen MT" panose="020B0602020104020603" pitchFamily="34" charset="0"/>
              </a:rPr>
              <a:t>Law enforcement emergency through BCA</a:t>
            </a:r>
          </a:p>
          <a:p>
            <a:pPr marL="342900" indent="-342900">
              <a:buFont typeface="Arial" panose="020B0604020202020204" pitchFamily="34" charset="0"/>
              <a:buChar char="•"/>
            </a:pPr>
            <a:r>
              <a:rPr lang="en-US" sz="2000" dirty="0">
                <a:solidFill>
                  <a:srgbClr val="808080"/>
                </a:solidFill>
                <a:latin typeface="Tw Cen MT" panose="020B0602020104020603" pitchFamily="34" charset="0"/>
              </a:rPr>
              <a:t>Active law enforcement investigation of participant </a:t>
            </a:r>
          </a:p>
        </p:txBody>
      </p:sp>
      <p:pic>
        <p:nvPicPr>
          <p:cNvPr id="11" name="Picture 10">
            <a:extLst>
              <a:ext uri="{FF2B5EF4-FFF2-40B4-BE49-F238E27FC236}">
                <a16:creationId xmlns:a16="http://schemas.microsoft.com/office/drawing/2014/main" id="{3E52A0AB-F938-D2C2-3EA7-998F6A6E6D5A}"/>
              </a:ext>
            </a:extLst>
          </p:cNvPr>
          <p:cNvPicPr>
            <a:picLocks noChangeAspect="1"/>
          </p:cNvPicPr>
          <p:nvPr/>
        </p:nvPicPr>
        <p:blipFill rotWithShape="1">
          <a:blip r:embed="rId3"/>
          <a:srcRect l="29190" t="11187" r="30535" b="3390"/>
          <a:stretch/>
        </p:blipFill>
        <p:spPr>
          <a:xfrm>
            <a:off x="6641024" y="635430"/>
            <a:ext cx="4419290" cy="5858359"/>
          </a:xfrm>
          <a:prstGeom prst="rect">
            <a:avLst/>
          </a:prstGeom>
        </p:spPr>
      </p:pic>
    </p:spTree>
    <p:custDataLst>
      <p:tags r:id="rId1"/>
    </p:custDataLst>
    <p:extLst>
      <p:ext uri="{BB962C8B-B14F-4D97-AF65-F5344CB8AC3E}">
        <p14:creationId xmlns:p14="http://schemas.microsoft.com/office/powerpoint/2010/main" val="205525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099" y="534493"/>
            <a:ext cx="14067444" cy="1278859"/>
          </a:xfrm>
          <a:prstGeom prst="rect">
            <a:avLst/>
          </a:prstGeom>
        </p:spPr>
      </p:pic>
      <p:sp>
        <p:nvSpPr>
          <p:cNvPr id="4" name="Rectangle 3"/>
          <p:cNvSpPr/>
          <p:nvPr/>
        </p:nvSpPr>
        <p:spPr>
          <a:xfrm>
            <a:off x="6342566" y="718077"/>
            <a:ext cx="4215065" cy="523220"/>
          </a:xfrm>
          <a:prstGeom prst="rect">
            <a:avLst/>
          </a:prstGeom>
        </p:spPr>
        <p:txBody>
          <a:bodyPr wrap="none">
            <a:spAutoFit/>
          </a:bodyPr>
          <a:lstStyle/>
          <a:p>
            <a:pPr algn="r"/>
            <a:r>
              <a:rPr lang="en-US" sz="2800" b="1" dirty="0">
                <a:solidFill>
                  <a:srgbClr val="010101"/>
                </a:solidFill>
                <a:latin typeface="Tw Cen MT" panose="020B0602020104020603" pitchFamily="34" charset="0"/>
              </a:rPr>
              <a:t>Service of Process &amp; Court </a:t>
            </a:r>
            <a:endParaRPr lang="en-US" sz="900" dirty="0">
              <a:solidFill>
                <a:prstClr val="black"/>
              </a:solidFill>
              <a:latin typeface="Microsoft Sans Serif" panose="020B0604020202020204" pitchFamily="34" charset="0"/>
            </a:endParaRPr>
          </a:p>
        </p:txBody>
      </p:sp>
      <p:sp>
        <p:nvSpPr>
          <p:cNvPr id="6" name="Rectangle 5"/>
          <p:cNvSpPr/>
          <p:nvPr/>
        </p:nvSpPr>
        <p:spPr>
          <a:xfrm>
            <a:off x="299103" y="2309294"/>
            <a:ext cx="4202252" cy="3816429"/>
          </a:xfrm>
          <a:prstGeom prst="rect">
            <a:avLst/>
          </a:prstGeom>
        </p:spPr>
        <p:txBody>
          <a:bodyPr wrap="square">
            <a:spAutoFit/>
          </a:bodyPr>
          <a:lstStyle/>
          <a:p>
            <a:pPr algn="ctr"/>
            <a:r>
              <a:rPr lang="en-US" sz="2800" b="1" dirty="0">
                <a:solidFill>
                  <a:srgbClr val="0166AC"/>
                </a:solidFill>
                <a:latin typeface="Tw Cen MT" panose="020B0602020104020603" pitchFamily="34" charset="0"/>
              </a:rPr>
              <a:t>Service of Process</a:t>
            </a:r>
            <a:endParaRPr lang="en-US" sz="2800" dirty="0">
              <a:solidFill>
                <a:srgbClr val="728089"/>
              </a:solidFill>
              <a:latin typeface="Tw Cen MT" panose="020B0602020104020603" pitchFamily="34" charset="0"/>
            </a:endParaRPr>
          </a:p>
          <a:p>
            <a:pPr algn="ctr"/>
            <a:endParaRPr lang="en-US" dirty="0">
              <a:solidFill>
                <a:srgbClr val="728089"/>
              </a:solidFill>
              <a:latin typeface="Tw Cen MT" panose="020B0602020104020603" pitchFamily="34" charset="0"/>
            </a:endParaRPr>
          </a:p>
          <a:p>
            <a:pPr algn="ctr"/>
            <a:r>
              <a:rPr lang="en-US" sz="2800" dirty="0">
                <a:solidFill>
                  <a:srgbClr val="728089"/>
                </a:solidFill>
                <a:latin typeface="Tw Cen MT" panose="020B0602020104020603" pitchFamily="34" charset="0"/>
              </a:rPr>
              <a:t>The Office of the Secretary of State is a participant's agent to receive mail and service of process.</a:t>
            </a:r>
          </a:p>
          <a:p>
            <a:pPr algn="ctr"/>
            <a:endParaRPr lang="en-US" sz="2800" dirty="0">
              <a:solidFill>
                <a:srgbClr val="728089"/>
              </a:solidFill>
              <a:latin typeface="Tw Cen MT" panose="020B0602020104020603" pitchFamily="34" charset="0"/>
            </a:endParaRPr>
          </a:p>
          <a:p>
            <a:pPr algn="ctr"/>
            <a:r>
              <a:rPr lang="en-US" sz="2800" dirty="0">
                <a:solidFill>
                  <a:srgbClr val="728089"/>
                </a:solidFill>
                <a:latin typeface="Tw Cen MT" panose="020B0602020104020603" pitchFamily="34" charset="0"/>
              </a:rPr>
              <a:t>Service is accepted via mail or personal service.</a:t>
            </a:r>
            <a:endParaRPr lang="en-US" sz="2800" dirty="0">
              <a:solidFill>
                <a:prstClr val="black"/>
              </a:solidFill>
              <a:latin typeface="Microsoft Sans Serif"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355" y="2118578"/>
            <a:ext cx="2637322" cy="4166205"/>
          </a:xfrm>
          <a:prstGeom prst="rect">
            <a:avLst/>
          </a:prstGeom>
        </p:spPr>
      </p:pic>
      <p:sp>
        <p:nvSpPr>
          <p:cNvPr id="8" name="Rectangle 7"/>
          <p:cNvSpPr/>
          <p:nvPr/>
        </p:nvSpPr>
        <p:spPr>
          <a:xfrm>
            <a:off x="7816992" y="2334593"/>
            <a:ext cx="2651760" cy="3108543"/>
          </a:xfrm>
          <a:prstGeom prst="rect">
            <a:avLst/>
          </a:prstGeom>
        </p:spPr>
        <p:txBody>
          <a:bodyPr wrap="square">
            <a:spAutoFit/>
          </a:bodyPr>
          <a:lstStyle/>
          <a:p>
            <a:pPr algn="ctr"/>
            <a:r>
              <a:rPr lang="en-US" sz="2800" b="1" dirty="0">
                <a:solidFill>
                  <a:srgbClr val="0166AC"/>
                </a:solidFill>
                <a:latin typeface="Tw Cen MT" panose="020B0602020104020603" pitchFamily="34" charset="0"/>
              </a:rPr>
              <a:t>Court</a:t>
            </a:r>
          </a:p>
          <a:p>
            <a:endParaRPr lang="en-US" sz="2800" dirty="0">
              <a:solidFill>
                <a:srgbClr val="0166AC"/>
              </a:solidFill>
              <a:latin typeface="Tw Cen MT" panose="020B0602020104020603" pitchFamily="34" charset="0"/>
            </a:endParaRPr>
          </a:p>
          <a:p>
            <a:pPr algn="ctr"/>
            <a:r>
              <a:rPr lang="en-US" sz="2800" dirty="0">
                <a:solidFill>
                  <a:srgbClr val="728089"/>
                </a:solidFill>
                <a:latin typeface="Tw Cen MT" panose="020B0602020104020603" pitchFamily="34" charset="0"/>
              </a:rPr>
              <a:t>Courts must accept a participant’s Safe at Home address.</a:t>
            </a:r>
            <a:endParaRPr lang="en-US" sz="2800" dirty="0">
              <a:solidFill>
                <a:prstClr val="black"/>
              </a:solidFill>
              <a:latin typeface="Microsoft Sans Serif" panose="020B0604020202020204" pitchFamily="34" charset="0"/>
            </a:endParaRPr>
          </a:p>
        </p:txBody>
      </p:sp>
      <p:sp>
        <p:nvSpPr>
          <p:cNvPr id="10" name="Rectangle 9">
            <a:extLst>
              <a:ext uri="{FF2B5EF4-FFF2-40B4-BE49-F238E27FC236}">
                <a16:creationId xmlns:a16="http://schemas.microsoft.com/office/drawing/2014/main" id="{8F6A722C-ECA2-4CE0-AAA6-A94953ADEDC2}"/>
              </a:ext>
            </a:extLst>
          </p:cNvPr>
          <p:cNvSpPr/>
          <p:nvPr/>
        </p:nvSpPr>
        <p:spPr>
          <a:xfrm>
            <a:off x="7182043" y="5844143"/>
            <a:ext cx="4572000" cy="769441"/>
          </a:xfrm>
          <a:prstGeom prst="rect">
            <a:avLst/>
          </a:prstGeom>
        </p:spPr>
        <p:txBody>
          <a:bodyPr>
            <a:spAutoFit/>
          </a:bodyPr>
          <a:lstStyle/>
          <a:p>
            <a:pPr algn="r"/>
            <a:r>
              <a:rPr lang="en-US" sz="1100" b="1" dirty="0">
                <a:solidFill>
                  <a:srgbClr val="728089"/>
                </a:solidFill>
                <a:latin typeface="Tw Cen MT" panose="020B0602020104020603" pitchFamily="34" charset="0"/>
              </a:rPr>
              <a:t>Proprietary Statement</a:t>
            </a:r>
          </a:p>
          <a:p>
            <a:pPr algn="r"/>
            <a:r>
              <a:rPr lang="en-US" sz="1100" dirty="0">
                <a:solidFill>
                  <a:srgbClr val="728089"/>
                </a:solidFill>
                <a:latin typeface="Tw Cen MT" panose="020B0602020104020603" pitchFamily="34" charset="0"/>
              </a:rPr>
              <a:t>Copyright 2023</a:t>
            </a:r>
          </a:p>
          <a:p>
            <a:pPr algn="r"/>
            <a:r>
              <a:rPr lang="en-US" sz="1100" dirty="0">
                <a:solidFill>
                  <a:srgbClr val="728089"/>
                </a:solidFill>
                <a:latin typeface="Tw Cen MT" panose="020B0602020104020603" pitchFamily="34" charset="0"/>
              </a:rPr>
              <a:t>Office of the Minnesota Secretary of State</a:t>
            </a:r>
          </a:p>
          <a:p>
            <a:pPr algn="r"/>
            <a:r>
              <a:rPr lang="en-US" sz="1100" dirty="0">
                <a:solidFill>
                  <a:srgbClr val="728089"/>
                </a:solidFill>
                <a:latin typeface="Tw Cen MT" panose="020B0602020104020603" pitchFamily="34" charset="0"/>
              </a:rPr>
              <a:t>All Rights Reserved</a:t>
            </a:r>
            <a:endParaRPr lang="en-US" sz="1000" dirty="0">
              <a:solidFill>
                <a:prstClr val="black"/>
              </a:solidFill>
              <a:latin typeface="Microsoft Sans Serif" panose="020B0604020202020204" pitchFamily="34" charset="0"/>
            </a:endParaRPr>
          </a:p>
        </p:txBody>
      </p:sp>
      <p:pic>
        <p:nvPicPr>
          <p:cNvPr id="3" name="Picture 2">
            <a:extLst>
              <a:ext uri="{FF2B5EF4-FFF2-40B4-BE49-F238E27FC236}">
                <a16:creationId xmlns:a16="http://schemas.microsoft.com/office/drawing/2014/main" id="{EFFFD168-B0BF-18FD-113F-C9F394FDB4F7}"/>
              </a:ext>
            </a:extLst>
          </p:cNvPr>
          <p:cNvPicPr>
            <a:picLocks noChangeAspect="1"/>
          </p:cNvPicPr>
          <p:nvPr/>
        </p:nvPicPr>
        <p:blipFill>
          <a:blip r:embed="rId5"/>
          <a:stretch>
            <a:fillRect/>
          </a:stretch>
        </p:blipFill>
        <p:spPr>
          <a:xfrm>
            <a:off x="4218634" y="1206327"/>
            <a:ext cx="6492803" cy="499915"/>
          </a:xfrm>
          <a:prstGeom prst="rect">
            <a:avLst/>
          </a:prstGeom>
        </p:spPr>
      </p:pic>
    </p:spTree>
    <p:custDataLst>
      <p:tags r:id="rId1"/>
    </p:custDataLst>
    <p:extLst>
      <p:ext uri="{BB962C8B-B14F-4D97-AF65-F5344CB8AC3E}">
        <p14:creationId xmlns:p14="http://schemas.microsoft.com/office/powerpoint/2010/main" val="37225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099" y="534493"/>
            <a:ext cx="14067444" cy="1278859"/>
          </a:xfrm>
          <a:prstGeom prst="rect">
            <a:avLst/>
          </a:prstGeom>
        </p:spPr>
      </p:pic>
      <p:sp>
        <p:nvSpPr>
          <p:cNvPr id="4" name="Rectangle 3"/>
          <p:cNvSpPr/>
          <p:nvPr/>
        </p:nvSpPr>
        <p:spPr>
          <a:xfrm>
            <a:off x="6342566" y="718077"/>
            <a:ext cx="4215065" cy="523220"/>
          </a:xfrm>
          <a:prstGeom prst="rect">
            <a:avLst/>
          </a:prstGeom>
        </p:spPr>
        <p:txBody>
          <a:bodyPr wrap="none">
            <a:spAutoFit/>
          </a:bodyPr>
          <a:lstStyle/>
          <a:p>
            <a:pPr algn="r"/>
            <a:r>
              <a:rPr lang="en-US" sz="2800" b="1" dirty="0">
                <a:solidFill>
                  <a:srgbClr val="010101"/>
                </a:solidFill>
                <a:latin typeface="Tw Cen MT" panose="020B0602020104020603" pitchFamily="34" charset="0"/>
              </a:rPr>
              <a:t>Service of Process &amp; Court </a:t>
            </a:r>
            <a:endParaRPr lang="en-US" sz="900" dirty="0">
              <a:solidFill>
                <a:prstClr val="black"/>
              </a:solidFill>
              <a:latin typeface="Microsoft Sans Serif"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92" y="2000021"/>
            <a:ext cx="2637322" cy="4166205"/>
          </a:xfrm>
          <a:prstGeom prst="rect">
            <a:avLst/>
          </a:prstGeom>
        </p:spPr>
      </p:pic>
      <p:sp>
        <p:nvSpPr>
          <p:cNvPr id="10" name="Rectangle 9">
            <a:extLst>
              <a:ext uri="{FF2B5EF4-FFF2-40B4-BE49-F238E27FC236}">
                <a16:creationId xmlns:a16="http://schemas.microsoft.com/office/drawing/2014/main" id="{8F6A722C-ECA2-4CE0-AAA6-A94953ADEDC2}"/>
              </a:ext>
            </a:extLst>
          </p:cNvPr>
          <p:cNvSpPr/>
          <p:nvPr/>
        </p:nvSpPr>
        <p:spPr>
          <a:xfrm>
            <a:off x="7219008" y="5858418"/>
            <a:ext cx="4572000" cy="769441"/>
          </a:xfrm>
          <a:prstGeom prst="rect">
            <a:avLst/>
          </a:prstGeom>
        </p:spPr>
        <p:txBody>
          <a:bodyPr>
            <a:spAutoFit/>
          </a:bodyPr>
          <a:lstStyle/>
          <a:p>
            <a:pPr algn="r"/>
            <a:r>
              <a:rPr lang="en-US" sz="1100" b="1" dirty="0">
                <a:solidFill>
                  <a:srgbClr val="728089"/>
                </a:solidFill>
                <a:latin typeface="Tw Cen MT" panose="020B0602020104020603" pitchFamily="34" charset="0"/>
              </a:rPr>
              <a:t>Proprietary Statement</a:t>
            </a:r>
          </a:p>
          <a:p>
            <a:pPr algn="r"/>
            <a:r>
              <a:rPr lang="en-US" sz="1100" dirty="0">
                <a:solidFill>
                  <a:srgbClr val="728089"/>
                </a:solidFill>
                <a:latin typeface="Tw Cen MT" panose="020B0602020104020603" pitchFamily="34" charset="0"/>
              </a:rPr>
              <a:t>Copyright 2023</a:t>
            </a:r>
          </a:p>
          <a:p>
            <a:pPr algn="r"/>
            <a:r>
              <a:rPr lang="en-US" sz="1100" dirty="0">
                <a:solidFill>
                  <a:srgbClr val="728089"/>
                </a:solidFill>
                <a:latin typeface="Tw Cen MT" panose="020B0602020104020603" pitchFamily="34" charset="0"/>
              </a:rPr>
              <a:t>Office of the Minnesota Secretary of State</a:t>
            </a:r>
          </a:p>
          <a:p>
            <a:pPr algn="r"/>
            <a:r>
              <a:rPr lang="en-US" sz="1100" dirty="0">
                <a:solidFill>
                  <a:srgbClr val="728089"/>
                </a:solidFill>
                <a:latin typeface="Tw Cen MT" panose="020B0602020104020603" pitchFamily="34" charset="0"/>
              </a:rPr>
              <a:t>All Rights Reserved</a:t>
            </a:r>
            <a:endParaRPr lang="en-US" sz="1000" dirty="0">
              <a:solidFill>
                <a:prstClr val="black"/>
              </a:solidFill>
              <a:latin typeface="Microsoft Sans Serif" panose="020B0604020202020204" pitchFamily="34" charset="0"/>
            </a:endParaRPr>
          </a:p>
        </p:txBody>
      </p:sp>
      <p:sp>
        <p:nvSpPr>
          <p:cNvPr id="9" name="TextBox 8">
            <a:extLst>
              <a:ext uri="{FF2B5EF4-FFF2-40B4-BE49-F238E27FC236}">
                <a16:creationId xmlns:a16="http://schemas.microsoft.com/office/drawing/2014/main" id="{6835615B-D47F-6BFC-A39B-C3332001839E}"/>
              </a:ext>
            </a:extLst>
          </p:cNvPr>
          <p:cNvSpPr txBox="1"/>
          <p:nvPr/>
        </p:nvSpPr>
        <p:spPr>
          <a:xfrm>
            <a:off x="3512321" y="2179178"/>
            <a:ext cx="7862131" cy="3170099"/>
          </a:xfrm>
          <a:prstGeom prst="rect">
            <a:avLst/>
          </a:prstGeom>
          <a:noFill/>
        </p:spPr>
        <p:txBody>
          <a:bodyPr wrap="square" rtlCol="0">
            <a:spAutoFit/>
          </a:bodyPr>
          <a:lstStyle/>
          <a:p>
            <a:pPr algn="l"/>
            <a:r>
              <a:rPr lang="en-US" sz="2000" b="0" i="0" dirty="0">
                <a:solidFill>
                  <a:srgbClr val="000000"/>
                </a:solidFill>
                <a:effectLst/>
                <a:latin typeface="Calibri" panose="020F0502020204030204" pitchFamily="34" charset="0"/>
                <a:cs typeface="Calibri" panose="020F0502020204030204" pitchFamily="34" charset="0"/>
              </a:rPr>
              <a:t>Subd. 6.</a:t>
            </a:r>
            <a:r>
              <a:rPr lang="en-US" sz="2000" b="1" i="0" dirty="0">
                <a:solidFill>
                  <a:srgbClr val="000000"/>
                </a:solidFill>
                <a:effectLst/>
                <a:latin typeface="Calibri" panose="020F0502020204030204" pitchFamily="34" charset="0"/>
                <a:cs typeface="Calibri" panose="020F0502020204030204" pitchFamily="34" charset="0"/>
              </a:rPr>
              <a:t>Service of process upon program participants.</a:t>
            </a:r>
          </a:p>
          <a:p>
            <a:pPr algn="l"/>
            <a:endParaRPr lang="en-US" sz="2000" b="0" i="0" dirty="0">
              <a:solidFill>
                <a:srgbClr val="000000"/>
              </a:solidFill>
              <a:effectLst/>
              <a:latin typeface="Calibri" panose="020F0502020204030204" pitchFamily="34" charset="0"/>
              <a:cs typeface="Calibri" panose="020F0502020204030204" pitchFamily="34" charset="0"/>
            </a:endParaRPr>
          </a:p>
          <a:p>
            <a:pPr algn="l"/>
            <a:r>
              <a:rPr lang="en-US" sz="2000" b="0" i="0" dirty="0">
                <a:solidFill>
                  <a:srgbClr val="000000"/>
                </a:solidFill>
                <a:effectLst/>
                <a:latin typeface="Calibri" panose="020F0502020204030204" pitchFamily="34" charset="0"/>
                <a:cs typeface="Calibri" panose="020F0502020204030204" pitchFamily="34" charset="0"/>
              </a:rPr>
              <a:t>Notwithstanding any law to the contrary, after a government entity receives a notice under subdivision 2 or 4a, if the government entity seeks to serve process upon a program participant, the service must be made by personal service or service by mail </a:t>
            </a:r>
            <a:r>
              <a:rPr lang="en-US" sz="2000" b="1" i="0" dirty="0">
                <a:solidFill>
                  <a:srgbClr val="000000"/>
                </a:solidFill>
                <a:effectLst/>
                <a:highlight>
                  <a:srgbClr val="FFFF00"/>
                </a:highlight>
                <a:latin typeface="Calibri" panose="020F0502020204030204" pitchFamily="34" charset="0"/>
                <a:cs typeface="Calibri" panose="020F0502020204030204" pitchFamily="34" charset="0"/>
              </a:rPr>
              <a:t>upon the secretary of state </a:t>
            </a:r>
            <a:r>
              <a:rPr lang="en-US" sz="2000" b="0" i="0" dirty="0">
                <a:solidFill>
                  <a:srgbClr val="000000"/>
                </a:solidFill>
                <a:effectLst/>
                <a:latin typeface="Calibri" panose="020F0502020204030204" pitchFamily="34" charset="0"/>
                <a:cs typeface="Calibri" panose="020F0502020204030204" pitchFamily="34" charset="0"/>
              </a:rPr>
              <a:t>under section </a:t>
            </a:r>
            <a:r>
              <a:rPr lang="en-US" sz="2000" b="0" i="0" u="sng" dirty="0">
                <a:solidFill>
                  <a:srgbClr val="2B6DAD"/>
                </a:solidFill>
                <a:effectLst/>
                <a:latin typeface="Calibri" panose="020F0502020204030204" pitchFamily="34" charset="0"/>
                <a:cs typeface="Calibri" panose="020F0502020204030204" pitchFamily="34" charset="0"/>
                <a:hlinkClick r:id="rId5"/>
              </a:rPr>
              <a:t>5B.03, subdivision 1</a:t>
            </a:r>
            <a:r>
              <a:rPr lang="en-US" sz="2000" b="0" i="0" dirty="0">
                <a:solidFill>
                  <a:srgbClr val="000000"/>
                </a:solidFill>
                <a:effectLst/>
                <a:latin typeface="Calibri" panose="020F0502020204030204" pitchFamily="34" charset="0"/>
                <a:cs typeface="Calibri" panose="020F0502020204030204" pitchFamily="34" charset="0"/>
              </a:rPr>
              <a:t>, clause (3). In an action in which service by publication is required or necessary, publication is valid if the publication omits the name of the program participant and the secretary of state has been served as provided in this subdivision.</a:t>
            </a:r>
          </a:p>
        </p:txBody>
      </p:sp>
      <p:pic>
        <p:nvPicPr>
          <p:cNvPr id="3" name="Picture 2">
            <a:extLst>
              <a:ext uri="{FF2B5EF4-FFF2-40B4-BE49-F238E27FC236}">
                <a16:creationId xmlns:a16="http://schemas.microsoft.com/office/drawing/2014/main" id="{511D9534-D625-3621-3F9A-7CA6EEF9050A}"/>
              </a:ext>
            </a:extLst>
          </p:cNvPr>
          <p:cNvPicPr>
            <a:picLocks noChangeAspect="1"/>
          </p:cNvPicPr>
          <p:nvPr/>
        </p:nvPicPr>
        <p:blipFill>
          <a:blip r:embed="rId6"/>
          <a:stretch>
            <a:fillRect/>
          </a:stretch>
        </p:blipFill>
        <p:spPr>
          <a:xfrm>
            <a:off x="4196984" y="1241297"/>
            <a:ext cx="6492803" cy="499915"/>
          </a:xfrm>
          <a:prstGeom prst="rect">
            <a:avLst/>
          </a:prstGeom>
        </p:spPr>
      </p:pic>
    </p:spTree>
    <p:custDataLst>
      <p:tags r:id="rId1"/>
    </p:custDataLst>
    <p:extLst>
      <p:ext uri="{BB962C8B-B14F-4D97-AF65-F5344CB8AC3E}">
        <p14:creationId xmlns:p14="http://schemas.microsoft.com/office/powerpoint/2010/main" val="5202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Box 2">
            <a:extLst>
              <a:ext uri="{FF2B5EF4-FFF2-40B4-BE49-F238E27FC236}">
                <a16:creationId xmlns:a16="http://schemas.microsoft.com/office/drawing/2014/main" id="{332DD54D-18DE-FAD9-96D6-7253829161B5}"/>
              </a:ext>
            </a:extLst>
          </p:cNvPr>
          <p:cNvSpPr txBox="1"/>
          <p:nvPr/>
        </p:nvSpPr>
        <p:spPr>
          <a:xfrm>
            <a:off x="4841427" y="1412650"/>
            <a:ext cx="6663622" cy="5014459"/>
          </a:xfrm>
          <a:prstGeom prst="rect">
            <a:avLst/>
          </a:prstGeom>
        </p:spPr>
        <p:txBody>
          <a:bodyPr vert="horz" lIns="91440" tIns="45720" rIns="91440" bIns="45720" rtlCol="0" anchor="ctr">
            <a:normAutofit/>
          </a:bodyPr>
          <a:lstStyle/>
          <a:p>
            <a:pPr marL="114300" marR="0" lvl="0" defTabSz="914400" fontAlgn="base">
              <a:lnSpc>
                <a:spcPct val="90000"/>
              </a:lnSpc>
              <a:spcBef>
                <a:spcPts val="0"/>
              </a:spcBef>
              <a:spcAft>
                <a:spcPts val="600"/>
              </a:spcAft>
            </a:pPr>
            <a:r>
              <a:rPr lang="en-US" sz="2000" dirty="0">
                <a:effectLst/>
              </a:rPr>
              <a:t>Question #1</a:t>
            </a:r>
          </a:p>
          <a:p>
            <a:pPr marL="114300" marR="0" lvl="0" defTabSz="914400" fontAlgn="base">
              <a:lnSpc>
                <a:spcPct val="90000"/>
              </a:lnSpc>
              <a:spcBef>
                <a:spcPts val="0"/>
              </a:spcBef>
              <a:spcAft>
                <a:spcPts val="600"/>
              </a:spcAft>
            </a:pPr>
            <a:endParaRPr lang="en-US" sz="2000" dirty="0"/>
          </a:p>
          <a:p>
            <a:pPr marL="114300" marR="0" lvl="0" defTabSz="914400" fontAlgn="base">
              <a:lnSpc>
                <a:spcPct val="90000"/>
              </a:lnSpc>
              <a:spcBef>
                <a:spcPts val="0"/>
              </a:spcBef>
              <a:spcAft>
                <a:spcPts val="600"/>
              </a:spcAft>
            </a:pPr>
            <a:r>
              <a:rPr lang="en-US" sz="2000" dirty="0">
                <a:effectLst/>
              </a:rPr>
              <a:t>“Identity and location data "Not otherwise classified by law" are private data. Interplay with explicit public classifications in DPA (13.82, subds. 2, 3, and 6)? ” </a:t>
            </a:r>
          </a:p>
          <a:p>
            <a:pPr marL="114300" marR="0" lvl="0" defTabSz="914400" fontAlgn="base">
              <a:lnSpc>
                <a:spcPct val="90000"/>
              </a:lnSpc>
              <a:spcBef>
                <a:spcPts val="0"/>
              </a:spcBef>
              <a:spcAft>
                <a:spcPts val="600"/>
              </a:spcAft>
            </a:pPr>
            <a:endParaRPr lang="en-US" sz="2000" dirty="0">
              <a:effectLst/>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rPr>
              <a:t>Arrest Data – not a problem</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rPr>
              <a:t>Request for Service Data – 911 calls</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effectLst/>
              </a:rPr>
              <a:t>Response or </a:t>
            </a:r>
            <a:r>
              <a:rPr lang="en-US" sz="2000" dirty="0">
                <a:solidFill>
                  <a:srgbClr val="0166AC"/>
                </a:solidFill>
              </a:rPr>
              <a:t>I</a:t>
            </a:r>
            <a:r>
              <a:rPr lang="en-US" sz="2000" dirty="0">
                <a:solidFill>
                  <a:srgbClr val="0166AC"/>
                </a:solidFill>
                <a:effectLst/>
              </a:rPr>
              <a:t>ncident Data – use the SAH address</a:t>
            </a:r>
          </a:p>
          <a:p>
            <a:pPr marL="114300" marR="0" lvl="0" defTabSz="914400" fontAlgn="base">
              <a:lnSpc>
                <a:spcPct val="90000"/>
              </a:lnSpc>
              <a:spcBef>
                <a:spcPts val="0"/>
              </a:spcBef>
              <a:spcAft>
                <a:spcPts val="600"/>
              </a:spcAft>
            </a:pPr>
            <a:endParaRPr lang="en-US" sz="2000" dirty="0"/>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solidFill>
                <a:schemeClr val="tx2"/>
              </a:solidFill>
            </a:endParaRPr>
          </a:p>
        </p:txBody>
      </p:sp>
      <p:sp>
        <p:nvSpPr>
          <p:cNvPr id="2" name="TextBox 1">
            <a:extLst>
              <a:ext uri="{FF2B5EF4-FFF2-40B4-BE49-F238E27FC236}">
                <a16:creationId xmlns:a16="http://schemas.microsoft.com/office/drawing/2014/main" id="{200426DF-F72D-4907-4B1C-5DBD228BF8AA}"/>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Tree>
    <p:custDataLst>
      <p:tags r:id="rId1"/>
    </p:custDataLst>
    <p:extLst>
      <p:ext uri="{BB962C8B-B14F-4D97-AF65-F5344CB8AC3E}">
        <p14:creationId xmlns:p14="http://schemas.microsoft.com/office/powerpoint/2010/main" val="83673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735" y="1557073"/>
            <a:ext cx="3430669" cy="3441193"/>
          </a:xfrm>
          <a:prstGeom prst="rect">
            <a:avLst/>
          </a:prstGeom>
        </p:spPr>
      </p:pic>
      <p:sp>
        <p:nvSpPr>
          <p:cNvPr id="6" name="Rectangle 5"/>
          <p:cNvSpPr/>
          <p:nvPr/>
        </p:nvSpPr>
        <p:spPr>
          <a:xfrm>
            <a:off x="4795323" y="3429000"/>
            <a:ext cx="2461491" cy="1323439"/>
          </a:xfrm>
          <a:prstGeom prst="rect">
            <a:avLst/>
          </a:prstGeom>
        </p:spPr>
        <p:txBody>
          <a:bodyPr wrap="square">
            <a:spAutoFit/>
          </a:bodyPr>
          <a:lstStyle/>
          <a:p>
            <a:pPr algn="ctr"/>
            <a:r>
              <a:rPr lang="en-US" sz="1600" dirty="0">
                <a:solidFill>
                  <a:srgbClr val="A6A6A6"/>
                </a:solidFill>
                <a:latin typeface="Tw Cen MT" panose="020B0602020104020603" pitchFamily="34" charset="0"/>
              </a:rPr>
              <a:t>Minnesota Statutes, Chapter 5B and Section 13.045</a:t>
            </a:r>
          </a:p>
          <a:p>
            <a:pPr algn="ctr"/>
            <a:r>
              <a:rPr lang="en-US" sz="1600" dirty="0">
                <a:solidFill>
                  <a:srgbClr val="A6A6A6"/>
                </a:solidFill>
                <a:latin typeface="Tw Cen MT" panose="020B0602020104020603" pitchFamily="34" charset="0"/>
              </a:rPr>
              <a:t>and Minnesota Administrative Rules, Chapter 8290. </a:t>
            </a:r>
            <a:endParaRPr lang="en-US" sz="1600" dirty="0">
              <a:solidFill>
                <a:prstClr val="black"/>
              </a:solidFill>
              <a:latin typeface="Microsoft Sans Serif" panose="020B0604020202020204" pitchFamily="34" charset="0"/>
            </a:endParaRPr>
          </a:p>
        </p:txBody>
      </p:sp>
      <p:sp>
        <p:nvSpPr>
          <p:cNvPr id="5" name="Rectangle 4"/>
          <p:cNvSpPr/>
          <p:nvPr/>
        </p:nvSpPr>
        <p:spPr>
          <a:xfrm>
            <a:off x="5200189" y="2379337"/>
            <a:ext cx="1651762" cy="646331"/>
          </a:xfrm>
          <a:prstGeom prst="rect">
            <a:avLst/>
          </a:prstGeom>
        </p:spPr>
        <p:txBody>
          <a:bodyPr wrap="square">
            <a:spAutoFit/>
          </a:bodyPr>
          <a:lstStyle/>
          <a:p>
            <a:pPr algn="ctr"/>
            <a:r>
              <a:rPr lang="en-US" b="1" dirty="0">
                <a:solidFill>
                  <a:srgbClr val="010101"/>
                </a:solidFill>
                <a:latin typeface="Lato" panose="020F0502020204030203" pitchFamily="34" charset="0"/>
              </a:rPr>
              <a:t>Main legal governance</a:t>
            </a:r>
            <a:endParaRPr lang="en-US" sz="6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30819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Box 2">
            <a:extLst>
              <a:ext uri="{FF2B5EF4-FFF2-40B4-BE49-F238E27FC236}">
                <a16:creationId xmlns:a16="http://schemas.microsoft.com/office/drawing/2014/main" id="{332DD54D-18DE-FAD9-96D6-7253829161B5}"/>
              </a:ext>
            </a:extLst>
          </p:cNvPr>
          <p:cNvSpPr txBox="1"/>
          <p:nvPr/>
        </p:nvSpPr>
        <p:spPr>
          <a:xfrm>
            <a:off x="4306972" y="1303539"/>
            <a:ext cx="6971251" cy="5022903"/>
          </a:xfrm>
          <a:prstGeom prst="rect">
            <a:avLst/>
          </a:prstGeom>
        </p:spPr>
        <p:txBody>
          <a:bodyPr vert="horz" lIns="91440" tIns="45720" rIns="91440" bIns="45720" rtlCol="0" anchor="ctr">
            <a:normAutofit/>
          </a:bodyPr>
          <a:lstStyle/>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Question #2</a:t>
            </a:r>
          </a:p>
          <a:p>
            <a:pPr marL="114300" marR="0" lvl="0" defTabSz="914400" fontAlgn="base">
              <a:lnSpc>
                <a:spcPct val="90000"/>
              </a:lnSpc>
              <a:spcBef>
                <a:spcPts val="0"/>
              </a:spcBef>
              <a:spcAft>
                <a:spcPts val="600"/>
              </a:spcAft>
            </a:pPr>
            <a:endParaRPr lang="en-US" sz="2000" dirty="0">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“Due to the sensitive nature of Safe at Home participants’ data, does Safe at Home have suggestions for what type of procedures government entities should have in place to confirm a participant's identity prior to disclosing private data to a data subject?”  </a:t>
            </a:r>
          </a:p>
          <a:p>
            <a:pPr marL="114300" marR="0" lvl="0" defTabSz="914400" fontAlgn="base">
              <a:lnSpc>
                <a:spcPct val="90000"/>
              </a:lnSpc>
              <a:spcBef>
                <a:spcPts val="0"/>
              </a:spcBef>
              <a:spcAft>
                <a:spcPts val="600"/>
              </a:spcAft>
            </a:pPr>
            <a:endPar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endParaRPr>
          </a:p>
          <a:p>
            <a:pPr marL="457200" indent="-342900" defTabSz="914400" fontAlgn="base">
              <a:lnSpc>
                <a:spcPct val="90000"/>
              </a:lnSpc>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A government entity should not have the real address.</a:t>
            </a:r>
          </a:p>
          <a:p>
            <a:pPr marL="457200" indent="-342900" defTabSz="914400" fontAlgn="base">
              <a:lnSpc>
                <a:spcPct val="90000"/>
              </a:lnSpc>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Consult with your responsible authority or data practices compliance official. Together, you should determine what your process should be to verify a data subject prior to discussing private data.    </a:t>
            </a:r>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solidFill>
                <a:schemeClr val="tx2"/>
              </a:solidFill>
              <a:effectLst/>
              <a:latin typeface="Tw Cen MT" panose="020B0602020104020603" pitchFamily="34" charset="0"/>
            </a:endParaRPr>
          </a:p>
        </p:txBody>
      </p:sp>
      <p:sp>
        <p:nvSpPr>
          <p:cNvPr id="3" name="TextBox 2">
            <a:extLst>
              <a:ext uri="{FF2B5EF4-FFF2-40B4-BE49-F238E27FC236}">
                <a16:creationId xmlns:a16="http://schemas.microsoft.com/office/drawing/2014/main" id="{A55FD9E0-6066-48D1-3917-242AED48CB7D}"/>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Tree>
    <p:custDataLst>
      <p:tags r:id="rId1"/>
    </p:custDataLst>
    <p:extLst>
      <p:ext uri="{BB962C8B-B14F-4D97-AF65-F5344CB8AC3E}">
        <p14:creationId xmlns:p14="http://schemas.microsoft.com/office/powerpoint/2010/main" val="151185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a:extLst>
              <a:ext uri="{FF2B5EF4-FFF2-40B4-BE49-F238E27FC236}">
                <a16:creationId xmlns:a16="http://schemas.microsoft.com/office/drawing/2014/main" id="{332DD54D-18DE-FAD9-96D6-7253829161B5}"/>
              </a:ext>
            </a:extLst>
          </p:cNvPr>
          <p:cNvSpPr txBox="1"/>
          <p:nvPr/>
        </p:nvSpPr>
        <p:spPr>
          <a:xfrm>
            <a:off x="904566" y="1323651"/>
            <a:ext cx="6331418" cy="5266630"/>
          </a:xfrm>
          <a:prstGeom prst="rect">
            <a:avLst/>
          </a:prstGeom>
        </p:spPr>
        <p:txBody>
          <a:bodyPr vert="horz" lIns="91440" tIns="45720" rIns="91440" bIns="45720" rtlCol="0" anchor="ctr">
            <a:normAutofit/>
          </a:bodyPr>
          <a:lstStyle/>
          <a:p>
            <a:pPr marL="114300" marR="0" lvl="0" defTabSz="914400" fontAlgn="base">
              <a:lnSpc>
                <a:spcPct val="90000"/>
              </a:lnSpc>
              <a:spcBef>
                <a:spcPts val="0"/>
              </a:spcBef>
              <a:spcAft>
                <a:spcPts val="600"/>
              </a:spcAft>
            </a:pPr>
            <a:r>
              <a:rPr lang="en-US" sz="2000" dirty="0">
                <a:effectLst/>
              </a:rPr>
              <a:t>Question #3</a:t>
            </a:r>
          </a:p>
          <a:p>
            <a:pPr marL="114300" marR="0" lvl="0" defTabSz="914400" fontAlgn="base">
              <a:lnSpc>
                <a:spcPct val="90000"/>
              </a:lnSpc>
              <a:spcBef>
                <a:spcPts val="0"/>
              </a:spcBef>
              <a:spcAft>
                <a:spcPts val="600"/>
              </a:spcAft>
            </a:pPr>
            <a:endParaRPr lang="en-US" sz="2000" dirty="0">
              <a:effectLst/>
            </a:endParaRPr>
          </a:p>
          <a:p>
            <a:pPr marL="114300" marR="0" lvl="0" defTabSz="914400" fontAlgn="base">
              <a:lnSpc>
                <a:spcPct val="90000"/>
              </a:lnSpc>
              <a:spcBef>
                <a:spcPts val="0"/>
              </a:spcBef>
              <a:spcAft>
                <a:spcPts val="600"/>
              </a:spcAft>
            </a:pPr>
            <a:r>
              <a:rPr lang="en-US" sz="2000" dirty="0">
                <a:effectLst/>
              </a:rPr>
              <a:t>“What guidance does Safe at Home have if an entity inadvertently discloses identity and location data of a program participant?”  </a:t>
            </a:r>
          </a:p>
          <a:p>
            <a:pPr marL="114300" marR="0" lvl="0" defTabSz="914400" fontAlgn="base">
              <a:lnSpc>
                <a:spcPct val="90000"/>
              </a:lnSpc>
              <a:spcBef>
                <a:spcPts val="0"/>
              </a:spcBef>
              <a:spcAft>
                <a:spcPts val="600"/>
              </a:spcAft>
            </a:pPr>
            <a:endParaRPr lang="en-US" sz="2000" dirty="0">
              <a:solidFill>
                <a:srgbClr val="0166AC"/>
              </a:solidFill>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rPr>
              <a:t>It depends on whether the participant provided a </a:t>
            </a:r>
            <a:r>
              <a:rPr lang="en-US" sz="2000" i="1" dirty="0">
                <a:solidFill>
                  <a:srgbClr val="0166AC"/>
                </a:solidFill>
              </a:rPr>
              <a:t>Notice to Government Entity </a:t>
            </a:r>
            <a:r>
              <a:rPr lang="en-US" sz="2000" dirty="0">
                <a:solidFill>
                  <a:srgbClr val="0166AC"/>
                </a:solidFill>
              </a:rPr>
              <a:t>form. </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effectLst/>
              </a:rPr>
              <a:t>Consult with your responsible authority or data practices compliance official.</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rPr>
              <a:t>Follow requirements of Chapter 13.</a:t>
            </a:r>
            <a:endParaRPr lang="en-US" sz="2000" dirty="0">
              <a:solidFill>
                <a:srgbClr val="0166AC"/>
              </a:solidFill>
              <a:effectLst/>
            </a:endParaRPr>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effectLst/>
            </a:endParaRPr>
          </a:p>
          <a:p>
            <a:pPr marL="342900" marR="0" lvl="0" indent="-228600" defTabSz="914400" fontAlgn="base">
              <a:lnSpc>
                <a:spcPct val="90000"/>
              </a:lnSpc>
              <a:spcBef>
                <a:spcPts val="0"/>
              </a:spcBef>
              <a:spcAft>
                <a:spcPts val="600"/>
              </a:spcAft>
              <a:buFont typeface="Arial" panose="020B0604020202020204" pitchFamily="34" charset="0"/>
              <a:buChar char="•"/>
            </a:pPr>
            <a:endParaRPr lang="en-US" sz="2000" dirty="0">
              <a:effectLst/>
            </a:endParaRPr>
          </a:p>
        </p:txBody>
      </p:sp>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
        <p:nvSpPr>
          <p:cNvPr id="2" name="TextBox 1">
            <a:extLst>
              <a:ext uri="{FF2B5EF4-FFF2-40B4-BE49-F238E27FC236}">
                <a16:creationId xmlns:a16="http://schemas.microsoft.com/office/drawing/2014/main" id="{AE2BFFD4-63B2-FFF7-5B4E-5DA76BC7D8A5}"/>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Tree>
    <p:custDataLst>
      <p:tags r:id="rId1"/>
    </p:custDataLst>
    <p:extLst>
      <p:ext uri="{BB962C8B-B14F-4D97-AF65-F5344CB8AC3E}">
        <p14:creationId xmlns:p14="http://schemas.microsoft.com/office/powerpoint/2010/main" val="312339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Box 2">
            <a:extLst>
              <a:ext uri="{FF2B5EF4-FFF2-40B4-BE49-F238E27FC236}">
                <a16:creationId xmlns:a16="http://schemas.microsoft.com/office/drawing/2014/main" id="{332DD54D-18DE-FAD9-96D6-7253829161B5}"/>
              </a:ext>
            </a:extLst>
          </p:cNvPr>
          <p:cNvSpPr txBox="1"/>
          <p:nvPr/>
        </p:nvSpPr>
        <p:spPr>
          <a:xfrm>
            <a:off x="4306972" y="1793846"/>
            <a:ext cx="6971251" cy="5022903"/>
          </a:xfrm>
          <a:prstGeom prst="rect">
            <a:avLst/>
          </a:prstGeom>
        </p:spPr>
        <p:txBody>
          <a:bodyPr vert="horz" lIns="91440" tIns="45720" rIns="91440" bIns="45720" rtlCol="0" anchor="ctr">
            <a:normAutofit/>
          </a:bodyPr>
          <a:lstStyle/>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Question #4</a:t>
            </a:r>
          </a:p>
          <a:p>
            <a:pPr marL="114300" marR="0" lvl="0" defTabSz="914400" fontAlgn="base">
              <a:lnSpc>
                <a:spcPct val="90000"/>
              </a:lnSpc>
              <a:spcBef>
                <a:spcPts val="0"/>
              </a:spcBef>
              <a:spcAft>
                <a:spcPts val="600"/>
              </a:spcAft>
            </a:pPr>
            <a:endParaRPr lang="en-US" sz="2000" dirty="0">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90000"/>
              </a:lnSpc>
              <a:spcBef>
                <a:spcPts val="0"/>
              </a:spcBef>
              <a:spcAft>
                <a:spcPts val="600"/>
              </a:spcAft>
            </a:pPr>
            <a:r>
              <a:rPr lang="en-US" sz="2000" dirty="0">
                <a:latin typeface="Lato Regular" panose="020F0502020204030203" pitchFamily="34" charset="0"/>
                <a:ea typeface="Lato Regular" panose="020F0502020204030203" pitchFamily="34" charset="0"/>
                <a:cs typeface="Lato Regular" panose="020F0502020204030203" pitchFamily="34" charset="0"/>
              </a:rPr>
              <a:t>“Do you have sample or model procedures "to protect data from further disclosure" as described in 13.045, subd. 3(c)?”  </a:t>
            </a:r>
          </a:p>
          <a:p>
            <a:pPr marL="114300" marR="0" lvl="0" defTabSz="914400" fontAlgn="base">
              <a:lnSpc>
                <a:spcPct val="90000"/>
              </a:lnSpc>
              <a:spcBef>
                <a:spcPts val="0"/>
              </a:spcBef>
              <a:spcAft>
                <a:spcPts val="600"/>
              </a:spcAft>
            </a:pPr>
            <a:endParaRPr lang="en-US" sz="2000" dirty="0">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This is about limited sharing after a participant provides a </a:t>
            </a:r>
            <a:r>
              <a:rPr lang="en-US" sz="2000" i="1"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Notice to Government Entity</a:t>
            </a: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The data must be maintained as private data.</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Each organization must have procedures in place that will protect private data. Safe at Home cannot advise another government office on how to manage their data. </a:t>
            </a:r>
          </a:p>
          <a:p>
            <a:pPr marL="114300" marR="0" lvl="0" defTabSz="914400" fontAlgn="base">
              <a:lnSpc>
                <a:spcPct val="90000"/>
              </a:lnSpc>
              <a:spcBef>
                <a:spcPts val="0"/>
              </a:spcBef>
              <a:spcAft>
                <a:spcPts val="600"/>
              </a:spcAft>
            </a:pPr>
            <a:endPar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90000"/>
              </a:lnSpc>
              <a:spcBef>
                <a:spcPts val="0"/>
              </a:spcBef>
              <a:spcAft>
                <a:spcPts val="600"/>
              </a:spcAft>
            </a:pPr>
            <a:endParaRPr lang="en-US" sz="2000" dirty="0">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solidFill>
                <a:schemeClr val="tx2"/>
              </a:solidFill>
              <a:effectLst/>
              <a:latin typeface="Tw Cen MT" panose="020B0602020104020603" pitchFamily="34" charset="0"/>
            </a:endParaRPr>
          </a:p>
        </p:txBody>
      </p:sp>
      <p:sp>
        <p:nvSpPr>
          <p:cNvPr id="3" name="TextBox 2">
            <a:extLst>
              <a:ext uri="{FF2B5EF4-FFF2-40B4-BE49-F238E27FC236}">
                <a16:creationId xmlns:a16="http://schemas.microsoft.com/office/drawing/2014/main" id="{A55FD9E0-6066-48D1-3917-242AED48CB7D}"/>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Tree>
    <p:custDataLst>
      <p:tags r:id="rId1"/>
    </p:custDataLst>
    <p:extLst>
      <p:ext uri="{BB962C8B-B14F-4D97-AF65-F5344CB8AC3E}">
        <p14:creationId xmlns:p14="http://schemas.microsoft.com/office/powerpoint/2010/main" val="93708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Box 2">
            <a:extLst>
              <a:ext uri="{FF2B5EF4-FFF2-40B4-BE49-F238E27FC236}">
                <a16:creationId xmlns:a16="http://schemas.microsoft.com/office/drawing/2014/main" id="{332DD54D-18DE-FAD9-96D6-7253829161B5}"/>
              </a:ext>
            </a:extLst>
          </p:cNvPr>
          <p:cNvSpPr txBox="1"/>
          <p:nvPr/>
        </p:nvSpPr>
        <p:spPr>
          <a:xfrm>
            <a:off x="4306972" y="1618989"/>
            <a:ext cx="6971251" cy="4303639"/>
          </a:xfrm>
          <a:prstGeom prst="rect">
            <a:avLst/>
          </a:prstGeom>
        </p:spPr>
        <p:txBody>
          <a:bodyPr vert="horz" lIns="91440" tIns="45720" rIns="91440" bIns="45720" rtlCol="0" anchor="ctr">
            <a:normAutofit fontScale="32500" lnSpcReduction="20000"/>
          </a:bodyPr>
          <a:lstStyle/>
          <a:p>
            <a:pPr marL="114300" marR="0" lvl="0" defTabSz="914400" fontAlgn="base">
              <a:lnSpc>
                <a:spcPct val="110000"/>
              </a:lnSpc>
              <a:spcBef>
                <a:spcPts val="0"/>
              </a:spcBef>
              <a:spcAft>
                <a:spcPts val="600"/>
              </a:spcAft>
            </a:pPr>
            <a:r>
              <a:rPr lang="en-US" sz="6200" dirty="0">
                <a:effectLst/>
                <a:latin typeface="Lato Regular" panose="020F0502020204030203" pitchFamily="34" charset="0"/>
                <a:ea typeface="Lato Regular" panose="020F0502020204030203" pitchFamily="34" charset="0"/>
                <a:cs typeface="Lato Regular" panose="020F0502020204030203" pitchFamily="34" charset="0"/>
              </a:rPr>
              <a:t>Question #5</a:t>
            </a:r>
          </a:p>
          <a:p>
            <a:pPr marL="114300" marR="0" lvl="0" defTabSz="914400" fontAlgn="base">
              <a:lnSpc>
                <a:spcPct val="110000"/>
              </a:lnSpc>
              <a:spcBef>
                <a:spcPts val="0"/>
              </a:spcBef>
              <a:spcAft>
                <a:spcPts val="600"/>
              </a:spcAft>
            </a:pPr>
            <a:endParaRPr lang="en-US" sz="6200" dirty="0">
              <a:effectLst/>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110000"/>
              </a:lnSpc>
              <a:spcBef>
                <a:spcPts val="0"/>
              </a:spcBef>
              <a:spcAft>
                <a:spcPts val="600"/>
              </a:spcAft>
            </a:pPr>
            <a:r>
              <a:rPr lang="en-US" sz="6200" dirty="0">
                <a:effectLst/>
                <a:latin typeface="Lato Regular" panose="020F0502020204030203" pitchFamily="34" charset="0"/>
                <a:ea typeface="Lato Regular" panose="020F0502020204030203" pitchFamily="34" charset="0"/>
                <a:cs typeface="Lato Regular" panose="020F0502020204030203" pitchFamily="34" charset="0"/>
              </a:rPr>
              <a:t>“How should a participant notify a government entity that they are enrolled in Safe at Home? ("on a form prescribed by secretary of state") I've heard of entities ask what to do when a participant verbally notifies them, then they receive a request before getting any written notification.”</a:t>
            </a:r>
          </a:p>
          <a:p>
            <a:pPr marL="114300" marR="0" lvl="0" defTabSz="914400" fontAlgn="base">
              <a:lnSpc>
                <a:spcPct val="110000"/>
              </a:lnSpc>
              <a:spcBef>
                <a:spcPts val="0"/>
              </a:spcBef>
              <a:spcAft>
                <a:spcPts val="600"/>
              </a:spcAft>
            </a:pPr>
            <a:endParaRPr lang="en-US" sz="6200" dirty="0">
              <a:effectLst/>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110000"/>
              </a:lnSpc>
              <a:spcBef>
                <a:spcPts val="0"/>
              </a:spcBef>
              <a:spcAft>
                <a:spcPts val="600"/>
              </a:spcAft>
            </a:pPr>
            <a:endParaRPr lang="en-US" sz="62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110000"/>
              </a:lnSpc>
              <a:spcBef>
                <a:spcPts val="0"/>
              </a:spcBef>
              <a:spcAft>
                <a:spcPts val="600"/>
              </a:spcAft>
              <a:buFont typeface="Arial" panose="020B0604020202020204" pitchFamily="34" charset="0"/>
              <a:buChar char="•"/>
            </a:pPr>
            <a:r>
              <a:rPr lang="en-US" sz="62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Participants only have to </a:t>
            </a:r>
            <a:r>
              <a:rPr lang="en-US" sz="62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give a</a:t>
            </a:r>
            <a:r>
              <a:rPr lang="en-US" sz="62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 verbal disclosure.</a:t>
            </a:r>
          </a:p>
          <a:p>
            <a:pPr marL="114300" marR="0" lvl="0" defTabSz="914400" fontAlgn="base">
              <a:lnSpc>
                <a:spcPct val="110000"/>
              </a:lnSpc>
              <a:spcBef>
                <a:spcPts val="0"/>
              </a:spcBef>
              <a:spcAft>
                <a:spcPts val="600"/>
              </a:spcAft>
            </a:pPr>
            <a:endParaRPr lang="en-US" sz="62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110000"/>
              </a:lnSpc>
              <a:spcBef>
                <a:spcPts val="0"/>
              </a:spcBef>
              <a:spcAft>
                <a:spcPts val="600"/>
              </a:spcAft>
              <a:buFont typeface="Arial" panose="020B0604020202020204" pitchFamily="34" charset="0"/>
              <a:buChar char="•"/>
            </a:pPr>
            <a:r>
              <a:rPr lang="en-US" sz="62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They may provide a </a:t>
            </a:r>
            <a:r>
              <a:rPr lang="en-US" sz="6200" i="1"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Notice to Government Entity</a:t>
            </a:r>
            <a:r>
              <a:rPr lang="en-US" sz="6200" i="1"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 if</a:t>
            </a:r>
            <a:r>
              <a:rPr lang="en-US" sz="62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 the Government entity knows sensitive information.</a:t>
            </a:r>
          </a:p>
          <a:p>
            <a:pPr marL="114300" marR="0" lvl="0" defTabSz="914400" fontAlgn="base">
              <a:lnSpc>
                <a:spcPct val="90000"/>
              </a:lnSpc>
              <a:spcBef>
                <a:spcPts val="0"/>
              </a:spcBef>
              <a:spcAft>
                <a:spcPts val="600"/>
              </a:spcAft>
            </a:pPr>
            <a:endParaRPr lang="en-US" sz="2000" dirty="0">
              <a:solidFill>
                <a:schemeClr val="tx2"/>
              </a:solidFill>
              <a:effectLst/>
              <a:latin typeface="Tw Cen MT" panose="020B0602020104020603" pitchFamily="34" charset="0"/>
            </a:endParaRPr>
          </a:p>
        </p:txBody>
      </p:sp>
      <p:sp>
        <p:nvSpPr>
          <p:cNvPr id="3" name="TextBox 2">
            <a:extLst>
              <a:ext uri="{FF2B5EF4-FFF2-40B4-BE49-F238E27FC236}">
                <a16:creationId xmlns:a16="http://schemas.microsoft.com/office/drawing/2014/main" id="{A55FD9E0-6066-48D1-3917-242AED48CB7D}"/>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
        <p:nvSpPr>
          <p:cNvPr id="2" name="TextBox 1">
            <a:extLst>
              <a:ext uri="{FF2B5EF4-FFF2-40B4-BE49-F238E27FC236}">
                <a16:creationId xmlns:a16="http://schemas.microsoft.com/office/drawing/2014/main" id="{1EEB37C1-1C33-77FE-D5E1-B9A835EC0CE9}"/>
              </a:ext>
            </a:extLst>
          </p:cNvPr>
          <p:cNvSpPr txBox="1"/>
          <p:nvPr/>
        </p:nvSpPr>
        <p:spPr>
          <a:xfrm>
            <a:off x="4744597" y="4766450"/>
            <a:ext cx="6096000" cy="307777"/>
          </a:xfrm>
          <a:prstGeom prst="rect">
            <a:avLst/>
          </a:prstGeom>
          <a:noFill/>
        </p:spPr>
        <p:txBody>
          <a:bodyPr wrap="square">
            <a:spAutoFit/>
          </a:bodyPr>
          <a:lstStyle/>
          <a:p>
            <a:r>
              <a:rPr lang="fr-FR" sz="1400" b="0" i="1" dirty="0">
                <a:solidFill>
                  <a:srgbClr val="0166AC"/>
                </a:solidFill>
                <a:effectLst/>
                <a:latin typeface="Roboto" panose="02000000000000000000" pitchFamily="2" charset="0"/>
              </a:rPr>
              <a:t>Minnesota </a:t>
            </a:r>
            <a:r>
              <a:rPr lang="fr-FR" sz="1400" b="0" i="1" dirty="0" err="1">
                <a:solidFill>
                  <a:srgbClr val="0166AC"/>
                </a:solidFill>
                <a:effectLst/>
                <a:latin typeface="Roboto" panose="02000000000000000000" pitchFamily="2" charset="0"/>
              </a:rPr>
              <a:t>Statutes</a:t>
            </a:r>
            <a:r>
              <a:rPr lang="fr-FR" sz="1400" b="0" i="1" dirty="0">
                <a:solidFill>
                  <a:srgbClr val="0166AC"/>
                </a:solidFill>
                <a:effectLst/>
                <a:latin typeface="Roboto" panose="02000000000000000000" pitchFamily="2" charset="0"/>
              </a:rPr>
              <a:t>, section 13.045, subdivision </a:t>
            </a:r>
            <a:r>
              <a:rPr lang="fr-FR" sz="1400" i="1" dirty="0">
                <a:solidFill>
                  <a:srgbClr val="0166AC"/>
                </a:solidFill>
                <a:latin typeface="Roboto" panose="02000000000000000000" pitchFamily="2" charset="0"/>
              </a:rPr>
              <a:t>4</a:t>
            </a:r>
            <a:endParaRPr lang="en-US" sz="1400" i="1" dirty="0">
              <a:solidFill>
                <a:srgbClr val="0166AC"/>
              </a:solidFill>
            </a:endParaRPr>
          </a:p>
        </p:txBody>
      </p:sp>
    </p:spTree>
    <p:custDataLst>
      <p:tags r:id="rId1"/>
    </p:custDataLst>
    <p:extLst>
      <p:ext uri="{BB962C8B-B14F-4D97-AF65-F5344CB8AC3E}">
        <p14:creationId xmlns:p14="http://schemas.microsoft.com/office/powerpoint/2010/main" val="208620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Box 2">
            <a:extLst>
              <a:ext uri="{FF2B5EF4-FFF2-40B4-BE49-F238E27FC236}">
                <a16:creationId xmlns:a16="http://schemas.microsoft.com/office/drawing/2014/main" id="{332DD54D-18DE-FAD9-96D6-7253829161B5}"/>
              </a:ext>
            </a:extLst>
          </p:cNvPr>
          <p:cNvSpPr txBox="1"/>
          <p:nvPr/>
        </p:nvSpPr>
        <p:spPr>
          <a:xfrm>
            <a:off x="4306972" y="2501146"/>
            <a:ext cx="6971251" cy="3620021"/>
          </a:xfrm>
          <a:prstGeom prst="rect">
            <a:avLst/>
          </a:prstGeom>
        </p:spPr>
        <p:txBody>
          <a:bodyPr vert="horz" lIns="91440" tIns="45720" rIns="91440" bIns="45720" rtlCol="0" anchor="ctr">
            <a:normAutofit/>
          </a:bodyPr>
          <a:lstStyle/>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Question #6</a:t>
            </a:r>
          </a:p>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 </a:t>
            </a:r>
          </a:p>
          <a:p>
            <a:pPr marL="114300" marR="0" lvl="0" defTabSz="914400" fontAlgn="base">
              <a:lnSpc>
                <a:spcPct val="90000"/>
              </a:lnSpc>
              <a:spcBef>
                <a:spcPts val="0"/>
              </a:spcBef>
              <a:spcAft>
                <a:spcPts val="600"/>
              </a:spcAft>
            </a:pPr>
            <a:r>
              <a:rPr lang="en-US" sz="2000" dirty="0">
                <a:latin typeface="Lato Regular" panose="020F0502020204030203" pitchFamily="34" charset="0"/>
                <a:ea typeface="Lato Regular" panose="020F0502020204030203" pitchFamily="34" charset="0"/>
                <a:cs typeface="Lato Regular" panose="020F0502020204030203" pitchFamily="34" charset="0"/>
              </a:rPr>
              <a:t>“</a:t>
            </a:r>
            <a:r>
              <a:rPr lang="en-US" sz="2000" dirty="0">
                <a:effectLst/>
                <a:latin typeface="Lato Regular" panose="020F0502020204030203" pitchFamily="34" charset="0"/>
                <a:ea typeface="Lato Regular" panose="020F0502020204030203" pitchFamily="34" charset="0"/>
                <a:cs typeface="Lato Regular" panose="020F0502020204030203" pitchFamily="34" charset="0"/>
              </a:rPr>
              <a:t>What happens when a participant provides you with their actual address but says in a letter that they are a participant?”</a:t>
            </a:r>
          </a:p>
          <a:p>
            <a:pPr marL="114300" marR="0" lvl="0" defTabSz="914400" fontAlgn="base">
              <a:lnSpc>
                <a:spcPct val="90000"/>
              </a:lnSpc>
              <a:spcBef>
                <a:spcPts val="0"/>
              </a:spcBef>
              <a:spcAft>
                <a:spcPts val="600"/>
              </a:spcAft>
            </a:pPr>
            <a:endParaRPr lang="en-US" sz="2000" dirty="0">
              <a:effectLst/>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Not sure what “a letter” means.</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Stop them from disclosing their address.</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They will probably provide you with a </a:t>
            </a:r>
            <a:r>
              <a:rPr lang="en-US" sz="2000" i="1"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Notice to Government Entity.</a:t>
            </a:r>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effectLst/>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90000"/>
              </a:lnSpc>
              <a:spcBef>
                <a:spcPts val="0"/>
              </a:spcBef>
              <a:spcAft>
                <a:spcPts val="600"/>
              </a:spcAft>
            </a:pPr>
            <a:endParaRPr lang="en-US" sz="2000" dirty="0">
              <a:solidFill>
                <a:schemeClr val="tx2"/>
              </a:solidFill>
              <a:effectLst/>
              <a:latin typeface="Tw Cen MT" panose="020B0602020104020603" pitchFamily="34" charset="0"/>
            </a:endParaRPr>
          </a:p>
        </p:txBody>
      </p:sp>
      <p:sp>
        <p:nvSpPr>
          <p:cNvPr id="3" name="TextBox 2">
            <a:extLst>
              <a:ext uri="{FF2B5EF4-FFF2-40B4-BE49-F238E27FC236}">
                <a16:creationId xmlns:a16="http://schemas.microsoft.com/office/drawing/2014/main" id="{A55FD9E0-6066-48D1-3917-242AED48CB7D}"/>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Tree>
    <p:custDataLst>
      <p:tags r:id="rId1"/>
    </p:custDataLst>
    <p:extLst>
      <p:ext uri="{BB962C8B-B14F-4D97-AF65-F5344CB8AC3E}">
        <p14:creationId xmlns:p14="http://schemas.microsoft.com/office/powerpoint/2010/main" val="32367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Box 2">
            <a:extLst>
              <a:ext uri="{FF2B5EF4-FFF2-40B4-BE49-F238E27FC236}">
                <a16:creationId xmlns:a16="http://schemas.microsoft.com/office/drawing/2014/main" id="{332DD54D-18DE-FAD9-96D6-7253829161B5}"/>
              </a:ext>
            </a:extLst>
          </p:cNvPr>
          <p:cNvSpPr txBox="1"/>
          <p:nvPr/>
        </p:nvSpPr>
        <p:spPr>
          <a:xfrm>
            <a:off x="4306972" y="1972641"/>
            <a:ext cx="6971251" cy="3620020"/>
          </a:xfrm>
          <a:prstGeom prst="rect">
            <a:avLst/>
          </a:prstGeom>
        </p:spPr>
        <p:txBody>
          <a:bodyPr vert="horz" lIns="91440" tIns="45720" rIns="91440" bIns="45720" rtlCol="0" anchor="ctr">
            <a:normAutofit/>
          </a:bodyPr>
          <a:lstStyle/>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Question #7</a:t>
            </a:r>
          </a:p>
          <a:p>
            <a:pPr marL="114300" marR="0" lvl="0" defTabSz="914400" fontAlgn="base">
              <a:lnSpc>
                <a:spcPct val="90000"/>
              </a:lnSpc>
              <a:spcBef>
                <a:spcPts val="0"/>
              </a:spcBef>
              <a:spcAft>
                <a:spcPts val="600"/>
              </a:spcAft>
            </a:pPr>
            <a:endParaRPr lang="en-US" sz="2000" dirty="0">
              <a:effectLst/>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“Please provide advice on administering historical location data – past addresses.”</a:t>
            </a:r>
          </a:p>
          <a:p>
            <a:pPr marL="114300" marR="0" lvl="0" defTabSz="914400" fontAlgn="base">
              <a:lnSpc>
                <a:spcPct val="90000"/>
              </a:lnSpc>
              <a:spcBef>
                <a:spcPts val="0"/>
              </a:spcBef>
              <a:spcAft>
                <a:spcPts val="600"/>
              </a:spcAft>
            </a:pPr>
            <a:endParaRPr lang="en-US" sz="2000" dirty="0">
              <a:effectLst/>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Safe at Home is about discovering someone’s location, not past location(s). </a:t>
            </a:r>
          </a:p>
          <a:p>
            <a:pPr marL="114300" marR="0" lvl="0" defTabSz="914400" fontAlgn="base">
              <a:lnSpc>
                <a:spcPct val="90000"/>
              </a:lnSpc>
              <a:spcBef>
                <a:spcPts val="0"/>
              </a:spcBef>
              <a:spcAft>
                <a:spcPts val="600"/>
              </a:spcAft>
            </a:pPr>
            <a:endParaRPr lang="en-US" sz="2000" dirty="0">
              <a:effectLst/>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90000"/>
              </a:lnSpc>
              <a:spcBef>
                <a:spcPts val="0"/>
              </a:spcBef>
              <a:spcAft>
                <a:spcPts val="600"/>
              </a:spcAft>
            </a:pPr>
            <a:r>
              <a:rPr lang="en-US" sz="2000" dirty="0">
                <a:effectLst/>
                <a:latin typeface="Lato Regular" panose="020F0502020204030203" pitchFamily="34" charset="0"/>
                <a:ea typeface="Lato Regular" panose="020F0502020204030203" pitchFamily="34" charset="0"/>
                <a:cs typeface="Lato Regular" panose="020F0502020204030203" pitchFamily="34" charset="0"/>
              </a:rPr>
              <a:t> </a:t>
            </a:r>
            <a:endParaRPr lang="en-US" sz="2000" dirty="0">
              <a:solidFill>
                <a:schemeClr val="tx2"/>
              </a:solidFill>
              <a:effectLst/>
              <a:latin typeface="Tw Cen MT" panose="020B0602020104020603" pitchFamily="34" charset="0"/>
            </a:endParaRPr>
          </a:p>
        </p:txBody>
      </p:sp>
      <p:sp>
        <p:nvSpPr>
          <p:cNvPr id="3" name="TextBox 2">
            <a:extLst>
              <a:ext uri="{FF2B5EF4-FFF2-40B4-BE49-F238E27FC236}">
                <a16:creationId xmlns:a16="http://schemas.microsoft.com/office/drawing/2014/main" id="{A55FD9E0-6066-48D1-3917-242AED48CB7D}"/>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Tree>
    <p:custDataLst>
      <p:tags r:id="rId1"/>
    </p:custDataLst>
    <p:extLst>
      <p:ext uri="{BB962C8B-B14F-4D97-AF65-F5344CB8AC3E}">
        <p14:creationId xmlns:p14="http://schemas.microsoft.com/office/powerpoint/2010/main" val="365209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Bank">
            <a:extLst>
              <a:ext uri="{FF2B5EF4-FFF2-40B4-BE49-F238E27FC236}">
                <a16:creationId xmlns:a16="http://schemas.microsoft.com/office/drawing/2014/main" id="{BC2739C7-D671-F537-FA8C-87904E36E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Box 2">
            <a:extLst>
              <a:ext uri="{FF2B5EF4-FFF2-40B4-BE49-F238E27FC236}">
                <a16:creationId xmlns:a16="http://schemas.microsoft.com/office/drawing/2014/main" id="{332DD54D-18DE-FAD9-96D6-7253829161B5}"/>
              </a:ext>
            </a:extLst>
          </p:cNvPr>
          <p:cNvSpPr txBox="1"/>
          <p:nvPr/>
        </p:nvSpPr>
        <p:spPr>
          <a:xfrm>
            <a:off x="4306972" y="1435497"/>
            <a:ext cx="7362868" cy="4670612"/>
          </a:xfrm>
          <a:prstGeom prst="rect">
            <a:avLst/>
          </a:prstGeom>
        </p:spPr>
        <p:txBody>
          <a:bodyPr vert="horz" lIns="91440" tIns="45720" rIns="91440" bIns="45720" rtlCol="0" anchor="ctr">
            <a:normAutofit fontScale="92500" lnSpcReduction="10000"/>
          </a:bodyPr>
          <a:lstStyle/>
          <a:p>
            <a:pPr marL="114300" marR="0" lvl="0" defTabSz="914400" fontAlgn="base">
              <a:lnSpc>
                <a:spcPct val="90000"/>
              </a:lnSpc>
              <a:spcBef>
                <a:spcPts val="0"/>
              </a:spcBef>
              <a:spcAft>
                <a:spcPts val="600"/>
              </a:spcAft>
            </a:pPr>
            <a:r>
              <a:rPr lang="en-US" sz="2000" dirty="0">
                <a:solidFill>
                  <a:schemeClr val="tx2"/>
                </a:solidFill>
                <a:effectLst/>
                <a:latin typeface="Lato Regular" panose="020F0502020204030203" pitchFamily="34" charset="0"/>
                <a:ea typeface="Lato Regular" panose="020F0502020204030203" pitchFamily="34" charset="0"/>
                <a:cs typeface="Lato Regular" panose="020F0502020204030203" pitchFamily="34" charset="0"/>
              </a:rPr>
              <a:t>Question #8</a:t>
            </a:r>
          </a:p>
          <a:p>
            <a:pPr marL="114300" marR="0" lvl="0" defTabSz="914400" fontAlgn="base">
              <a:lnSpc>
                <a:spcPct val="90000"/>
              </a:lnSpc>
              <a:spcBef>
                <a:spcPts val="0"/>
              </a:spcBef>
              <a:spcAft>
                <a:spcPts val="600"/>
              </a:spcAft>
            </a:pPr>
            <a:endParaRPr lang="en-US" sz="2000" dirty="0">
              <a:solidFill>
                <a:schemeClr val="tx2"/>
              </a:solidFill>
              <a:effectLst/>
              <a:latin typeface="Lato Regular" panose="020F0502020204030203" pitchFamily="34" charset="0"/>
              <a:ea typeface="Lato Regular" panose="020F0502020204030203" pitchFamily="34" charset="0"/>
              <a:cs typeface="Lato Regular" panose="020F0502020204030203" pitchFamily="34" charset="0"/>
            </a:endParaRPr>
          </a:p>
          <a:p>
            <a:pPr marL="114300" marR="0" lvl="0" defTabSz="914400" fontAlgn="base">
              <a:lnSpc>
                <a:spcPct val="90000"/>
              </a:lnSpc>
              <a:spcBef>
                <a:spcPts val="0"/>
              </a:spcBef>
              <a:spcAft>
                <a:spcPts val="600"/>
              </a:spcAft>
            </a:pPr>
            <a:r>
              <a:rPr lang="en-US" sz="2000" dirty="0">
                <a:solidFill>
                  <a:schemeClr val="tx2"/>
                </a:solidFill>
                <a:effectLst/>
                <a:latin typeface="Lato Regular" panose="020F0502020204030203" pitchFamily="34" charset="0"/>
                <a:ea typeface="Lato Regular" panose="020F0502020204030203" pitchFamily="34" charset="0"/>
                <a:cs typeface="Lato Regular" panose="020F0502020204030203" pitchFamily="34" charset="0"/>
              </a:rPr>
              <a:t>Must law enforcement agencies redact Safe at Home participant data (after receiving notification of certification) when disclosing data to a prosecutor's office or to the courts as part of a prosecution when the participant is a witness or victim? If not, any guidance on how to alert prosecutor or courts that data involve a program participant? </a:t>
            </a:r>
          </a:p>
          <a:p>
            <a:pPr marL="114300" marR="0" lvl="0" defTabSz="914400" fontAlgn="base">
              <a:lnSpc>
                <a:spcPct val="90000"/>
              </a:lnSpc>
              <a:spcBef>
                <a:spcPts val="0"/>
              </a:spcBef>
              <a:spcAft>
                <a:spcPts val="600"/>
              </a:spcAft>
            </a:pPr>
            <a:endParaRPr lang="en-US" sz="2000" dirty="0">
              <a:solidFill>
                <a:schemeClr val="tx2"/>
              </a:solidFill>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You should use the participant’s Safe at Home address. </a:t>
            </a:r>
            <a:endParaRPr lang="en-US" sz="20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Court documents must indicate the participant’s Safe at Home address.</a:t>
            </a: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latin typeface="Lato Regular" panose="020F0502020204030203" pitchFamily="34" charset="0"/>
                <a:ea typeface="Lato Regular" panose="020F0502020204030203" pitchFamily="34" charset="0"/>
                <a:cs typeface="Lato Regular" panose="020F0502020204030203" pitchFamily="34" charset="0"/>
              </a:rPr>
              <a:t>If the true address is needed, a judge uses the analysis in Minnesota Statutes, section 5B.11. </a:t>
            </a:r>
            <a:endParaRPr lang="en-US" sz="20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endParaRPr>
          </a:p>
          <a:p>
            <a:pPr marL="457200" marR="0" lvl="0" indent="-342900" defTabSz="914400" fontAlgn="base">
              <a:lnSpc>
                <a:spcPct val="90000"/>
              </a:lnSpc>
              <a:spcBef>
                <a:spcPts val="0"/>
              </a:spcBef>
              <a:spcAft>
                <a:spcPts val="600"/>
              </a:spcAft>
              <a:buFont typeface="Arial" panose="020B0604020202020204" pitchFamily="34" charset="0"/>
              <a:buChar char="•"/>
            </a:pPr>
            <a:r>
              <a:rPr lang="en-US" sz="2000" dirty="0">
                <a:solidFill>
                  <a:srgbClr val="0166AC"/>
                </a:solidFill>
                <a:effectLst/>
                <a:latin typeface="Lato Regular" panose="020F0502020204030203" pitchFamily="34" charset="0"/>
                <a:ea typeface="Lato Regular" panose="020F0502020204030203" pitchFamily="34" charset="0"/>
                <a:cs typeface="Lato Regular" panose="020F0502020204030203" pitchFamily="34" charset="0"/>
              </a:rPr>
              <a:t>Notwithstanding sections 15.17 and 138.17, a government entity may amend records to replace a participant's location data with the participant's designated address.</a:t>
            </a:r>
          </a:p>
          <a:p>
            <a:pPr marL="457200" marR="0" lvl="0" indent="-342900" defTabSz="914400" fontAlgn="base">
              <a:lnSpc>
                <a:spcPct val="90000"/>
              </a:lnSpc>
              <a:spcBef>
                <a:spcPts val="0"/>
              </a:spcBef>
              <a:spcAft>
                <a:spcPts val="600"/>
              </a:spcAft>
              <a:buFont typeface="Arial" panose="020B0604020202020204" pitchFamily="34" charset="0"/>
              <a:buChar char="•"/>
            </a:pPr>
            <a:endParaRPr lang="en-US" sz="2000" dirty="0">
              <a:solidFill>
                <a:schemeClr val="tx2"/>
              </a:solidFill>
              <a:effectLst/>
              <a:latin typeface="Tw Cen MT" panose="020B0602020104020603" pitchFamily="34" charset="0"/>
            </a:endParaRPr>
          </a:p>
        </p:txBody>
      </p:sp>
      <p:sp>
        <p:nvSpPr>
          <p:cNvPr id="3" name="TextBox 2">
            <a:extLst>
              <a:ext uri="{FF2B5EF4-FFF2-40B4-BE49-F238E27FC236}">
                <a16:creationId xmlns:a16="http://schemas.microsoft.com/office/drawing/2014/main" id="{6B055D56-3A6E-4E6A-6CFA-1F8516D3840E}"/>
              </a:ext>
            </a:extLst>
          </p:cNvPr>
          <p:cNvSpPr txBox="1"/>
          <p:nvPr/>
        </p:nvSpPr>
        <p:spPr>
          <a:xfrm>
            <a:off x="4754394" y="5798332"/>
            <a:ext cx="6096000" cy="307777"/>
          </a:xfrm>
          <a:prstGeom prst="rect">
            <a:avLst/>
          </a:prstGeom>
          <a:noFill/>
        </p:spPr>
        <p:txBody>
          <a:bodyPr wrap="square">
            <a:spAutoFit/>
          </a:bodyPr>
          <a:lstStyle/>
          <a:p>
            <a:r>
              <a:rPr lang="fr-FR" sz="1400" b="0" i="1" dirty="0">
                <a:solidFill>
                  <a:srgbClr val="0166AC"/>
                </a:solidFill>
                <a:effectLst/>
                <a:latin typeface="Roboto" panose="02000000000000000000" pitchFamily="2" charset="0"/>
              </a:rPr>
              <a:t>Minnesota </a:t>
            </a:r>
            <a:r>
              <a:rPr lang="fr-FR" sz="1400" b="0" i="1" dirty="0" err="1">
                <a:solidFill>
                  <a:srgbClr val="0166AC"/>
                </a:solidFill>
                <a:effectLst/>
                <a:latin typeface="Roboto" panose="02000000000000000000" pitchFamily="2" charset="0"/>
              </a:rPr>
              <a:t>Statutes</a:t>
            </a:r>
            <a:r>
              <a:rPr lang="fr-FR" sz="1400" b="0" i="1" dirty="0">
                <a:solidFill>
                  <a:srgbClr val="0166AC"/>
                </a:solidFill>
                <a:effectLst/>
                <a:latin typeface="Roboto" panose="02000000000000000000" pitchFamily="2" charset="0"/>
              </a:rPr>
              <a:t>, section 13.045, subdivision </a:t>
            </a:r>
            <a:r>
              <a:rPr lang="fr-FR" sz="1400" i="1" dirty="0">
                <a:solidFill>
                  <a:srgbClr val="0166AC"/>
                </a:solidFill>
                <a:latin typeface="Roboto" panose="02000000000000000000" pitchFamily="2" charset="0"/>
              </a:rPr>
              <a:t>3</a:t>
            </a:r>
            <a:r>
              <a:rPr lang="fr-FR" sz="1400" b="0" i="1" dirty="0">
                <a:solidFill>
                  <a:srgbClr val="0166AC"/>
                </a:solidFill>
                <a:effectLst/>
                <a:latin typeface="Roboto" panose="02000000000000000000" pitchFamily="2" charset="0"/>
              </a:rPr>
              <a:t>(e)</a:t>
            </a:r>
            <a:endParaRPr lang="en-US" sz="1400" i="1" dirty="0">
              <a:solidFill>
                <a:srgbClr val="0166AC"/>
              </a:solidFill>
            </a:endParaRPr>
          </a:p>
        </p:txBody>
      </p:sp>
      <p:sp>
        <p:nvSpPr>
          <p:cNvPr id="4" name="TextBox 3">
            <a:extLst>
              <a:ext uri="{FF2B5EF4-FFF2-40B4-BE49-F238E27FC236}">
                <a16:creationId xmlns:a16="http://schemas.microsoft.com/office/drawing/2014/main" id="{4EF5088C-AD4E-CB14-0A2A-3BFE3E4695CD}"/>
              </a:ext>
            </a:extLst>
          </p:cNvPr>
          <p:cNvSpPr txBox="1"/>
          <p:nvPr/>
        </p:nvSpPr>
        <p:spPr>
          <a:xfrm>
            <a:off x="4379053" y="640615"/>
            <a:ext cx="7615033" cy="461665"/>
          </a:xfrm>
          <a:prstGeom prst="rect">
            <a:avLst/>
          </a:prstGeom>
          <a:noFill/>
        </p:spPr>
        <p:txBody>
          <a:bodyPr wrap="square" rtlCol="0">
            <a:spAutoFit/>
          </a:bodyPr>
          <a:lstStyle/>
          <a:p>
            <a:r>
              <a:rPr lang="en-US" sz="2400" b="1" dirty="0"/>
              <a:t>Questions Submitted to the Data Practices Office</a:t>
            </a:r>
          </a:p>
        </p:txBody>
      </p:sp>
    </p:spTree>
    <p:custDataLst>
      <p:tags r:id="rId1"/>
    </p:custDataLst>
    <p:extLst>
      <p:ext uri="{BB962C8B-B14F-4D97-AF65-F5344CB8AC3E}">
        <p14:creationId xmlns:p14="http://schemas.microsoft.com/office/powerpoint/2010/main" val="261418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630" y="1"/>
            <a:ext cx="4559371" cy="6858000"/>
          </a:xfrm>
          <a:prstGeom prst="rect">
            <a:avLst/>
          </a:prstGeom>
        </p:spPr>
      </p:pic>
      <p:sp>
        <p:nvSpPr>
          <p:cNvPr id="3" name="Rectangle 2"/>
          <p:cNvSpPr/>
          <p:nvPr/>
        </p:nvSpPr>
        <p:spPr>
          <a:xfrm>
            <a:off x="567096" y="321231"/>
            <a:ext cx="2351093" cy="584775"/>
          </a:xfrm>
          <a:prstGeom prst="rect">
            <a:avLst/>
          </a:prstGeom>
        </p:spPr>
        <p:txBody>
          <a:bodyPr wrap="none">
            <a:spAutoFit/>
          </a:bodyPr>
          <a:lstStyle/>
          <a:p>
            <a:r>
              <a:rPr lang="en-US" sz="3200" dirty="0">
                <a:solidFill>
                  <a:srgbClr val="010101"/>
                </a:solidFill>
                <a:latin typeface="Tw Cen MT" panose="020B0602020104020603" pitchFamily="34" charset="0"/>
              </a:rPr>
              <a:t>Keep in Mind</a:t>
            </a:r>
            <a:endParaRPr lang="en-US" sz="800" dirty="0">
              <a:solidFill>
                <a:prstClr val="black"/>
              </a:solidFill>
              <a:latin typeface="Microsoft Sans Serif"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603" b="79658"/>
          <a:stretch/>
        </p:blipFill>
        <p:spPr>
          <a:xfrm>
            <a:off x="731296" y="2022542"/>
            <a:ext cx="867291" cy="886468"/>
          </a:xfrm>
          <a:prstGeom prst="rect">
            <a:avLst/>
          </a:prstGeom>
        </p:spPr>
      </p:pic>
      <p:sp>
        <p:nvSpPr>
          <p:cNvPr id="6" name="Rectangle 5"/>
          <p:cNvSpPr/>
          <p:nvPr/>
        </p:nvSpPr>
        <p:spPr>
          <a:xfrm>
            <a:off x="1800523" y="3644547"/>
            <a:ext cx="2165978" cy="523220"/>
          </a:xfrm>
          <a:prstGeom prst="rect">
            <a:avLst/>
          </a:prstGeom>
        </p:spPr>
        <p:txBody>
          <a:bodyPr wrap="none">
            <a:spAutoFit/>
          </a:bodyPr>
          <a:lstStyle/>
          <a:p>
            <a:r>
              <a:rPr lang="en-US" sz="2800" dirty="0">
                <a:solidFill>
                  <a:srgbClr val="010101"/>
                </a:solidFill>
                <a:latin typeface="Tw Cen MT" panose="020B0602020104020603" pitchFamily="34" charset="0"/>
              </a:rPr>
              <a:t>Sending Mail </a:t>
            </a:r>
            <a:endParaRPr lang="en-US" sz="2800" dirty="0">
              <a:solidFill>
                <a:prstClr val="black"/>
              </a:solidFill>
              <a:latin typeface="Microsoft Sans Serif" panose="020B0604020202020204" pitchFamily="34" charset="0"/>
            </a:endParaRPr>
          </a:p>
        </p:txBody>
      </p:sp>
      <p:sp>
        <p:nvSpPr>
          <p:cNvPr id="7" name="Rectangle 6"/>
          <p:cNvSpPr/>
          <p:nvPr/>
        </p:nvSpPr>
        <p:spPr>
          <a:xfrm>
            <a:off x="1742642" y="1087155"/>
            <a:ext cx="1590500" cy="523220"/>
          </a:xfrm>
          <a:prstGeom prst="rect">
            <a:avLst/>
          </a:prstGeom>
        </p:spPr>
        <p:txBody>
          <a:bodyPr wrap="none">
            <a:spAutoFit/>
          </a:bodyPr>
          <a:lstStyle/>
          <a:p>
            <a:r>
              <a:rPr lang="en-US" sz="2800" dirty="0">
                <a:solidFill>
                  <a:srgbClr val="010101"/>
                </a:solidFill>
                <a:latin typeface="Tw Cen MT" panose="020B0602020104020603" pitchFamily="34" charset="0"/>
              </a:rPr>
              <a:t>Only One</a:t>
            </a:r>
            <a:endParaRPr lang="en-US" sz="2800" dirty="0">
              <a:solidFill>
                <a:prstClr val="black"/>
              </a:solidFill>
              <a:latin typeface="Microsoft Sans Serif" panose="020B0604020202020204" pitchFamily="34" charset="0"/>
            </a:endParaRPr>
          </a:p>
        </p:txBody>
      </p:sp>
      <p:sp>
        <p:nvSpPr>
          <p:cNvPr id="8" name="Rectangle 7"/>
          <p:cNvSpPr/>
          <p:nvPr/>
        </p:nvSpPr>
        <p:spPr>
          <a:xfrm>
            <a:off x="1800523" y="1610375"/>
            <a:ext cx="3388568" cy="1785104"/>
          </a:xfrm>
          <a:prstGeom prst="rect">
            <a:avLst/>
          </a:prstGeom>
        </p:spPr>
        <p:txBody>
          <a:bodyPr wrap="square">
            <a:spAutoFit/>
          </a:bodyPr>
          <a:lstStyle/>
          <a:p>
            <a:r>
              <a:rPr lang="en-US" sz="2200" dirty="0">
                <a:solidFill>
                  <a:srgbClr val="808080"/>
                </a:solidFill>
                <a:latin typeface="Tw Cen MT" panose="020B0602020104020603" pitchFamily="34" charset="0"/>
              </a:rPr>
              <a:t>Remember, all participants are assigned PO Box 17370 in Saint Paul. That is the only Safe at Home post office box.</a:t>
            </a:r>
          </a:p>
        </p:txBody>
      </p:sp>
      <p:sp>
        <p:nvSpPr>
          <p:cNvPr id="9" name="Rectangle 8"/>
          <p:cNvSpPr/>
          <p:nvPr/>
        </p:nvSpPr>
        <p:spPr>
          <a:xfrm>
            <a:off x="1827294" y="4186211"/>
            <a:ext cx="3878487" cy="2462213"/>
          </a:xfrm>
          <a:prstGeom prst="rect">
            <a:avLst/>
          </a:prstGeom>
        </p:spPr>
        <p:txBody>
          <a:bodyPr wrap="square">
            <a:spAutoFit/>
          </a:bodyPr>
          <a:lstStyle/>
          <a:p>
            <a:pPr eaLnBrk="1" fontAlgn="auto" hangingPunct="1">
              <a:spcAft>
                <a:spcPts val="0"/>
              </a:spcAft>
              <a:buFont typeface="Wingdings 3" charset="2"/>
              <a:buNone/>
              <a:defRPr/>
            </a:pPr>
            <a:r>
              <a:rPr lang="en-US" altLang="en-US" sz="2200" dirty="0">
                <a:solidFill>
                  <a:schemeClr val="tx1">
                    <a:lumMod val="50000"/>
                    <a:lumOff val="50000"/>
                  </a:schemeClr>
                </a:solidFill>
                <a:latin typeface="Tw Cen MT" panose="020B0602020104020603" pitchFamily="34" charset="0"/>
              </a:rPr>
              <a:t>If you know someone is a Safe at Home participant, you are required to send their mail to them at their Safe at Home address, even if you know their real address. You must include their assigned Lot Number. </a:t>
            </a:r>
          </a:p>
        </p:txBody>
      </p:sp>
      <p:pic>
        <p:nvPicPr>
          <p:cNvPr id="11" name="Picture 10">
            <a:extLst>
              <a:ext uri="{FF2B5EF4-FFF2-40B4-BE49-F238E27FC236}">
                <a16:creationId xmlns:a16="http://schemas.microsoft.com/office/drawing/2014/main" id="{067D8627-7918-4D1A-9DF9-C283B88C61BB}"/>
              </a:ext>
            </a:extLst>
          </p:cNvPr>
          <p:cNvPicPr>
            <a:picLocks noChangeAspect="1"/>
          </p:cNvPicPr>
          <p:nvPr/>
        </p:nvPicPr>
        <p:blipFill rotWithShape="1">
          <a:blip r:embed="rId4">
            <a:extLst>
              <a:ext uri="{28A0092B-C50C-407E-A947-70E740481C1C}">
                <a14:useLocalDpi xmlns:a14="http://schemas.microsoft.com/office/drawing/2010/main" val="0"/>
              </a:ext>
            </a:extLst>
          </a:blip>
          <a:srcRect l="1" t="29545" r="1568" b="37325"/>
          <a:stretch/>
        </p:blipFill>
        <p:spPr>
          <a:xfrm>
            <a:off x="758366" y="4439325"/>
            <a:ext cx="840221" cy="1443791"/>
          </a:xfrm>
          <a:prstGeom prst="rect">
            <a:avLst/>
          </a:prstGeom>
        </p:spPr>
      </p:pic>
    </p:spTree>
    <p:custDataLst>
      <p:tags r:id="rId1"/>
    </p:custDataLst>
    <p:extLst>
      <p:ext uri="{BB962C8B-B14F-4D97-AF65-F5344CB8AC3E}">
        <p14:creationId xmlns:p14="http://schemas.microsoft.com/office/powerpoint/2010/main" val="298326598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96740" y="774861"/>
            <a:ext cx="2605970" cy="1200329"/>
          </a:xfrm>
          <a:prstGeom prst="rect">
            <a:avLst/>
          </a:prstGeom>
        </p:spPr>
        <p:txBody>
          <a:bodyPr wrap="none">
            <a:spAutoFit/>
          </a:bodyPr>
          <a:lstStyle/>
          <a:p>
            <a:r>
              <a:rPr lang="en-US" sz="3600" dirty="0">
                <a:solidFill>
                  <a:srgbClr val="000000"/>
                </a:solidFill>
                <a:latin typeface="Tw Cen MT" panose="020B0602020104020603" pitchFamily="34" charset="0"/>
              </a:rPr>
              <a:t>Participation </a:t>
            </a:r>
            <a:br>
              <a:rPr lang="en-US" sz="3600" dirty="0">
                <a:solidFill>
                  <a:srgbClr val="000000"/>
                </a:solidFill>
                <a:latin typeface="Tw Cen MT" panose="020B0602020104020603" pitchFamily="34" charset="0"/>
              </a:rPr>
            </a:br>
            <a:r>
              <a:rPr lang="en-US" sz="3600" dirty="0">
                <a:solidFill>
                  <a:srgbClr val="000000"/>
                </a:solidFill>
                <a:latin typeface="Tw Cen MT" panose="020B0602020104020603" pitchFamily="34" charset="0"/>
              </a:rPr>
              <a:t>Verification</a:t>
            </a:r>
            <a:endParaRPr lang="en-US" sz="900" dirty="0">
              <a:solidFill>
                <a:prstClr val="black"/>
              </a:solidFill>
              <a:latin typeface="Microsoft Sans Serif" panose="020B0604020202020204" pitchFamily="34" charset="0"/>
            </a:endParaRPr>
          </a:p>
        </p:txBody>
      </p:sp>
      <p:sp>
        <p:nvSpPr>
          <p:cNvPr id="4" name="Rectangle 3"/>
          <p:cNvSpPr/>
          <p:nvPr/>
        </p:nvSpPr>
        <p:spPr>
          <a:xfrm>
            <a:off x="5796740" y="2505839"/>
            <a:ext cx="4169296" cy="2554545"/>
          </a:xfrm>
          <a:prstGeom prst="rect">
            <a:avLst/>
          </a:prstGeom>
        </p:spPr>
        <p:txBody>
          <a:bodyPr wrap="square">
            <a:spAutoFit/>
          </a:bodyPr>
          <a:lstStyle/>
          <a:p>
            <a:r>
              <a:rPr lang="en-US" sz="2000" dirty="0">
                <a:solidFill>
                  <a:srgbClr val="808080"/>
                </a:solidFill>
                <a:latin typeface="Tw Cen MT" panose="020B0602020104020603" pitchFamily="34" charset="0"/>
              </a:rPr>
              <a:t>Safe at Home can verify participation if given a potential participant’s:</a:t>
            </a:r>
          </a:p>
          <a:p>
            <a:endParaRPr lang="en-US" sz="2000" dirty="0">
              <a:solidFill>
                <a:srgbClr val="808080"/>
              </a:solidFill>
              <a:latin typeface="Tw Cen MT" panose="020B0602020104020603" pitchFamily="34" charset="0"/>
            </a:endParaRPr>
          </a:p>
          <a:p>
            <a:r>
              <a:rPr lang="en-US" sz="2000" dirty="0">
                <a:solidFill>
                  <a:srgbClr val="808080"/>
                </a:solidFill>
                <a:latin typeface="Tw Cen MT" panose="020B0602020104020603" pitchFamily="34" charset="0"/>
              </a:rPr>
              <a:t> name and Lot Number</a:t>
            </a:r>
          </a:p>
          <a:p>
            <a:endParaRPr lang="en-US" sz="2000" u="sng" dirty="0">
              <a:solidFill>
                <a:srgbClr val="808080"/>
              </a:solidFill>
              <a:latin typeface="Tw Cen MT" panose="020B0602020104020603" pitchFamily="34" charset="0"/>
            </a:endParaRPr>
          </a:p>
          <a:p>
            <a:r>
              <a:rPr lang="en-US" sz="2000" dirty="0">
                <a:solidFill>
                  <a:srgbClr val="808080"/>
                </a:solidFill>
                <a:latin typeface="Tw Cen MT" panose="020B0602020104020603" pitchFamily="34" charset="0"/>
              </a:rPr>
              <a:t> or </a:t>
            </a:r>
          </a:p>
          <a:p>
            <a:endParaRPr lang="en-US" sz="2000" u="sng" dirty="0">
              <a:solidFill>
                <a:srgbClr val="808080"/>
              </a:solidFill>
              <a:latin typeface="Tw Cen MT" panose="020B0602020104020603" pitchFamily="34" charset="0"/>
            </a:endParaRPr>
          </a:p>
          <a:p>
            <a:r>
              <a:rPr lang="en-US" sz="2000" dirty="0">
                <a:solidFill>
                  <a:srgbClr val="808080"/>
                </a:solidFill>
                <a:latin typeface="Tw Cen MT" panose="020B0602020104020603" pitchFamily="34" charset="0"/>
              </a:rPr>
              <a:t>name and date of birth</a:t>
            </a:r>
            <a:endParaRPr lang="en-US" sz="1000" dirty="0">
              <a:solidFill>
                <a:prstClr val="black"/>
              </a:solidFill>
              <a:latin typeface="Microsoft Sans Serif" panose="020B0604020202020204" pitchFamily="34" charset="0"/>
            </a:endParaRPr>
          </a:p>
        </p:txBody>
      </p:sp>
      <p:pic>
        <p:nvPicPr>
          <p:cNvPr id="5" name="Picture 4">
            <a:extLst>
              <a:ext uri="{FF2B5EF4-FFF2-40B4-BE49-F238E27FC236}">
                <a16:creationId xmlns:a16="http://schemas.microsoft.com/office/drawing/2014/main" id="{D37AC6BB-AFAB-E8EF-1152-3B2A3BF89BBF}"/>
              </a:ext>
            </a:extLst>
          </p:cNvPr>
          <p:cNvPicPr>
            <a:picLocks noChangeAspect="1"/>
          </p:cNvPicPr>
          <p:nvPr/>
        </p:nvPicPr>
        <p:blipFill rotWithShape="1">
          <a:blip r:embed="rId3"/>
          <a:srcRect l="7978" r="6549"/>
          <a:stretch/>
        </p:blipFill>
        <p:spPr>
          <a:xfrm>
            <a:off x="1239864" y="0"/>
            <a:ext cx="3905947" cy="6858000"/>
          </a:xfrm>
          <a:prstGeom prst="rect">
            <a:avLst/>
          </a:prstGeom>
        </p:spPr>
      </p:pic>
    </p:spTree>
    <p:custDataLst>
      <p:tags r:id="rId1"/>
    </p:custDataLst>
    <p:extLst>
      <p:ext uri="{BB962C8B-B14F-4D97-AF65-F5344CB8AC3E}">
        <p14:creationId xmlns:p14="http://schemas.microsoft.com/office/powerpoint/2010/main" val="2419849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96673"/>
            <a:ext cx="9153432" cy="6081129"/>
          </a:xfrm>
          <a:prstGeom prst="rect">
            <a:avLst/>
          </a:prstGeom>
        </p:spPr>
      </p:pic>
      <p:sp>
        <p:nvSpPr>
          <p:cNvPr id="3" name="TextBox 2">
            <a:extLst>
              <a:ext uri="{FF2B5EF4-FFF2-40B4-BE49-F238E27FC236}">
                <a16:creationId xmlns:a16="http://schemas.microsoft.com/office/drawing/2014/main" id="{7A9C609F-3B9E-7EF0-B572-75BE40CEAC94}"/>
              </a:ext>
            </a:extLst>
          </p:cNvPr>
          <p:cNvSpPr txBox="1"/>
          <p:nvPr/>
        </p:nvSpPr>
        <p:spPr>
          <a:xfrm>
            <a:off x="2869035" y="5234730"/>
            <a:ext cx="6191075" cy="763398"/>
          </a:xfrm>
          <a:prstGeom prst="rect">
            <a:avLst/>
          </a:prstGeom>
          <a:ln w="12700">
            <a:miter lim="400000"/>
          </a:ln>
        </p:spPr>
        <p:txBody>
          <a:bodyPr wrap="square" lIns="35717" tIns="36576" rIns="35717" bIns="36576" rtlCol="0" anchor="t" anchorCtr="0">
            <a:spAutoFit/>
          </a:bodyPr>
          <a:lstStyle/>
          <a:p>
            <a:endParaRPr lang="en-US" sz="1700" dirty="0" err="1"/>
          </a:p>
        </p:txBody>
      </p:sp>
      <p:sp>
        <p:nvSpPr>
          <p:cNvPr id="4" name="TextBox 3">
            <a:extLst>
              <a:ext uri="{FF2B5EF4-FFF2-40B4-BE49-F238E27FC236}">
                <a16:creationId xmlns:a16="http://schemas.microsoft.com/office/drawing/2014/main" id="{1CD3557B-BC3E-3B44-F809-55183DAE1EE0}"/>
              </a:ext>
            </a:extLst>
          </p:cNvPr>
          <p:cNvSpPr txBox="1"/>
          <p:nvPr/>
        </p:nvSpPr>
        <p:spPr>
          <a:xfrm>
            <a:off x="3087149" y="5448691"/>
            <a:ext cx="6350466" cy="335476"/>
          </a:xfrm>
          <a:prstGeom prst="rect">
            <a:avLst/>
          </a:prstGeom>
          <a:ln w="12700">
            <a:miter lim="400000"/>
          </a:ln>
        </p:spPr>
        <p:txBody>
          <a:bodyPr wrap="square" lIns="35717" tIns="36576" rIns="35717" bIns="36576" rtlCol="0" anchor="t" anchorCtr="0">
            <a:spAutoFit/>
          </a:bodyPr>
          <a:lstStyle/>
          <a:p>
            <a:r>
              <a:rPr lang="en-US" sz="1700" b="1" dirty="0">
                <a:solidFill>
                  <a:schemeClr val="bg1"/>
                </a:solidFill>
              </a:rPr>
              <a:t>Safe at Home 651-201-1399        safe.athome@state.mn.us</a:t>
            </a:r>
          </a:p>
        </p:txBody>
      </p:sp>
    </p:spTree>
    <p:custDataLst>
      <p:tags r:id="rId1"/>
    </p:custDataLst>
    <p:extLst>
      <p:ext uri="{BB962C8B-B14F-4D97-AF65-F5344CB8AC3E}">
        <p14:creationId xmlns:p14="http://schemas.microsoft.com/office/powerpoint/2010/main" val="230877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516E7C-F779-9162-51F0-9D280B30E6B0}"/>
              </a:ext>
            </a:extLst>
          </p:cNvPr>
          <p:cNvSpPr/>
          <p:nvPr/>
        </p:nvSpPr>
        <p:spPr>
          <a:xfrm>
            <a:off x="1417057" y="701304"/>
            <a:ext cx="10083567" cy="646331"/>
          </a:xfrm>
          <a:prstGeom prst="rect">
            <a:avLst/>
          </a:prstGeom>
        </p:spPr>
        <p:txBody>
          <a:bodyPr wrap="square">
            <a:spAutoFit/>
          </a:bodyPr>
          <a:lstStyle/>
          <a:p>
            <a:r>
              <a:rPr lang="en-US" sz="3600" b="1" dirty="0">
                <a:solidFill>
                  <a:srgbClr val="0398E1"/>
                </a:solidFill>
                <a:latin typeface="Tw Cen MT" panose="020B0602020104020603" pitchFamily="34" charset="0"/>
              </a:rPr>
              <a:t>Sometimes, people misunderstand Safe at Home. </a:t>
            </a:r>
            <a:endParaRPr lang="en-US" sz="3600" dirty="0">
              <a:solidFill>
                <a:prstClr val="black"/>
              </a:solidFill>
              <a:latin typeface="Microsoft Sans Serif" panose="020B0604020202020204" pitchFamily="34" charset="0"/>
            </a:endParaRPr>
          </a:p>
        </p:txBody>
      </p:sp>
      <p:sp>
        <p:nvSpPr>
          <p:cNvPr id="7" name="Rectangle 6">
            <a:extLst>
              <a:ext uri="{FF2B5EF4-FFF2-40B4-BE49-F238E27FC236}">
                <a16:creationId xmlns:a16="http://schemas.microsoft.com/office/drawing/2014/main" id="{B8DB1390-B721-4759-DDA8-B2790E531A91}"/>
              </a:ext>
            </a:extLst>
          </p:cNvPr>
          <p:cNvSpPr/>
          <p:nvPr/>
        </p:nvSpPr>
        <p:spPr>
          <a:xfrm>
            <a:off x="1212475" y="1728552"/>
            <a:ext cx="4743532" cy="707886"/>
          </a:xfrm>
          <a:prstGeom prst="rect">
            <a:avLst/>
          </a:prstGeom>
          <a:ln>
            <a:solidFill>
              <a:schemeClr val="tx2"/>
            </a:solidFill>
          </a:ln>
        </p:spPr>
        <p:txBody>
          <a:bodyPr wrap="square">
            <a:spAutoFit/>
          </a:bodyPr>
          <a:lstStyle/>
          <a:p>
            <a:pPr algn="ctr"/>
            <a:r>
              <a:rPr lang="en-US" sz="4000" b="1" dirty="0">
                <a:solidFill>
                  <a:srgbClr val="010101"/>
                </a:solidFill>
                <a:latin typeface="Tw Cen MT" panose="020B0602020104020603" pitchFamily="34" charset="0"/>
              </a:rPr>
              <a:t>Untrue</a:t>
            </a:r>
            <a:endParaRPr lang="en-US" sz="1050" dirty="0">
              <a:solidFill>
                <a:prstClr val="black"/>
              </a:solidFill>
              <a:latin typeface="Microsoft Sans Serif" panose="020B0604020202020204" pitchFamily="34" charset="0"/>
            </a:endParaRPr>
          </a:p>
        </p:txBody>
      </p:sp>
      <p:sp>
        <p:nvSpPr>
          <p:cNvPr id="21" name="Rounded Rectangle 7">
            <a:extLst>
              <a:ext uri="{FF2B5EF4-FFF2-40B4-BE49-F238E27FC236}">
                <a16:creationId xmlns:a16="http://schemas.microsoft.com/office/drawing/2014/main" id="{34677E56-66E9-05D8-864E-45DC7EB3971A}"/>
              </a:ext>
            </a:extLst>
          </p:cNvPr>
          <p:cNvSpPr/>
          <p:nvPr/>
        </p:nvSpPr>
        <p:spPr>
          <a:xfrm>
            <a:off x="1212475" y="2488403"/>
            <a:ext cx="4743532" cy="898396"/>
          </a:xfrm>
          <a:prstGeom prst="roundRect">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2" name="Rounded Rectangle 8">
            <a:extLst>
              <a:ext uri="{FF2B5EF4-FFF2-40B4-BE49-F238E27FC236}">
                <a16:creationId xmlns:a16="http://schemas.microsoft.com/office/drawing/2014/main" id="{E0BED9C6-BD50-74AB-ECB1-9D09440EF318}"/>
              </a:ext>
            </a:extLst>
          </p:cNvPr>
          <p:cNvSpPr/>
          <p:nvPr/>
        </p:nvSpPr>
        <p:spPr>
          <a:xfrm>
            <a:off x="1212475" y="3507458"/>
            <a:ext cx="4743532" cy="936539"/>
          </a:xfrm>
          <a:prstGeom prst="roundRect">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3" name="Rounded Rectangle 9">
            <a:extLst>
              <a:ext uri="{FF2B5EF4-FFF2-40B4-BE49-F238E27FC236}">
                <a16:creationId xmlns:a16="http://schemas.microsoft.com/office/drawing/2014/main" id="{0B006361-8FC9-AF33-95E2-164E727F1FB1}"/>
              </a:ext>
            </a:extLst>
          </p:cNvPr>
          <p:cNvSpPr/>
          <p:nvPr/>
        </p:nvSpPr>
        <p:spPr>
          <a:xfrm>
            <a:off x="1212475" y="4556612"/>
            <a:ext cx="4743532" cy="1001507"/>
          </a:xfrm>
          <a:prstGeom prst="roundRect">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4" name="Rounded Rectangle 10">
            <a:extLst>
              <a:ext uri="{FF2B5EF4-FFF2-40B4-BE49-F238E27FC236}">
                <a16:creationId xmlns:a16="http://schemas.microsoft.com/office/drawing/2014/main" id="{4320D5AB-C287-1C1D-8C6E-079CC1AE9759}"/>
              </a:ext>
            </a:extLst>
          </p:cNvPr>
          <p:cNvSpPr/>
          <p:nvPr/>
        </p:nvSpPr>
        <p:spPr>
          <a:xfrm>
            <a:off x="6095999" y="2488402"/>
            <a:ext cx="4894729" cy="897923"/>
          </a:xfrm>
          <a:prstGeom prst="roundRect">
            <a:avLst/>
          </a:prstGeom>
          <a:solidFill>
            <a:srgbClr val="0187C9"/>
          </a:solidFill>
          <a:ln>
            <a:solidFill>
              <a:srgbClr val="018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11">
            <a:extLst>
              <a:ext uri="{FF2B5EF4-FFF2-40B4-BE49-F238E27FC236}">
                <a16:creationId xmlns:a16="http://schemas.microsoft.com/office/drawing/2014/main" id="{1A9928D1-3697-09EE-A604-7750710A9966}"/>
              </a:ext>
            </a:extLst>
          </p:cNvPr>
          <p:cNvSpPr/>
          <p:nvPr/>
        </p:nvSpPr>
        <p:spPr>
          <a:xfrm>
            <a:off x="6095999" y="3507458"/>
            <a:ext cx="4894729" cy="924025"/>
          </a:xfrm>
          <a:prstGeom prst="roundRect">
            <a:avLst/>
          </a:prstGeom>
          <a:solidFill>
            <a:srgbClr val="0187C9"/>
          </a:solidFill>
          <a:ln>
            <a:solidFill>
              <a:srgbClr val="018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12">
            <a:extLst>
              <a:ext uri="{FF2B5EF4-FFF2-40B4-BE49-F238E27FC236}">
                <a16:creationId xmlns:a16="http://schemas.microsoft.com/office/drawing/2014/main" id="{46EDD0C8-5F57-E150-EF62-800474684908}"/>
              </a:ext>
            </a:extLst>
          </p:cNvPr>
          <p:cNvSpPr/>
          <p:nvPr/>
        </p:nvSpPr>
        <p:spPr>
          <a:xfrm>
            <a:off x="6095999" y="4556612"/>
            <a:ext cx="4894729" cy="1001507"/>
          </a:xfrm>
          <a:prstGeom prst="roundRect">
            <a:avLst/>
          </a:prstGeom>
          <a:solidFill>
            <a:srgbClr val="0187C9"/>
          </a:solidFill>
          <a:ln>
            <a:solidFill>
              <a:srgbClr val="018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FF7A303-C6E5-431A-660A-136D4392C1D1}"/>
              </a:ext>
            </a:extLst>
          </p:cNvPr>
          <p:cNvSpPr/>
          <p:nvPr/>
        </p:nvSpPr>
        <p:spPr>
          <a:xfrm>
            <a:off x="6095999" y="1728552"/>
            <a:ext cx="4894729" cy="707886"/>
          </a:xfrm>
          <a:prstGeom prst="rect">
            <a:avLst/>
          </a:prstGeom>
          <a:ln>
            <a:solidFill>
              <a:schemeClr val="tx2"/>
            </a:solidFill>
          </a:ln>
        </p:spPr>
        <p:txBody>
          <a:bodyPr wrap="square">
            <a:spAutoFit/>
          </a:bodyPr>
          <a:lstStyle/>
          <a:p>
            <a:pPr algn="ctr"/>
            <a:r>
              <a:rPr lang="en-US" sz="4000" b="1" dirty="0">
                <a:solidFill>
                  <a:srgbClr val="010101"/>
                </a:solidFill>
                <a:latin typeface="Tw Cen MT" panose="020B0602020104020603" pitchFamily="34" charset="0"/>
              </a:rPr>
              <a:t>True</a:t>
            </a:r>
            <a:endParaRPr lang="en-US" sz="1050" dirty="0">
              <a:solidFill>
                <a:prstClr val="black"/>
              </a:solidFill>
              <a:latin typeface="Microsoft Sans Serif" panose="020B0604020202020204" pitchFamily="34" charset="0"/>
            </a:endParaRPr>
          </a:p>
        </p:txBody>
      </p:sp>
      <p:sp>
        <p:nvSpPr>
          <p:cNvPr id="28" name="Rectangle 27">
            <a:extLst>
              <a:ext uri="{FF2B5EF4-FFF2-40B4-BE49-F238E27FC236}">
                <a16:creationId xmlns:a16="http://schemas.microsoft.com/office/drawing/2014/main" id="{A2AE2613-6ED1-58D3-624D-A89351478598}"/>
              </a:ext>
            </a:extLst>
          </p:cNvPr>
          <p:cNvSpPr/>
          <p:nvPr/>
        </p:nvSpPr>
        <p:spPr>
          <a:xfrm>
            <a:off x="1983339" y="2597945"/>
            <a:ext cx="3199152"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 a Witness Protection Program.</a:t>
            </a:r>
            <a:endParaRPr lang="en-US" sz="1000" dirty="0">
              <a:solidFill>
                <a:prstClr val="black"/>
              </a:solidFill>
              <a:latin typeface="Microsoft Sans Serif" panose="020B0604020202020204" pitchFamily="34" charset="0"/>
            </a:endParaRPr>
          </a:p>
        </p:txBody>
      </p:sp>
      <p:sp>
        <p:nvSpPr>
          <p:cNvPr id="29" name="Rectangle 28">
            <a:extLst>
              <a:ext uri="{FF2B5EF4-FFF2-40B4-BE49-F238E27FC236}">
                <a16:creationId xmlns:a16="http://schemas.microsoft.com/office/drawing/2014/main" id="{5B803B0E-5326-00F2-3721-92D55FD8D25F}"/>
              </a:ext>
            </a:extLst>
          </p:cNvPr>
          <p:cNvSpPr/>
          <p:nvPr/>
        </p:nvSpPr>
        <p:spPr>
          <a:xfrm>
            <a:off x="1754115" y="3651166"/>
            <a:ext cx="3657599"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 a resource to find and provide housing.</a:t>
            </a:r>
            <a:endParaRPr lang="en-US" sz="1000" dirty="0">
              <a:solidFill>
                <a:prstClr val="black"/>
              </a:solidFill>
              <a:latin typeface="Microsoft Sans Serif" panose="020B0604020202020204" pitchFamily="34" charset="0"/>
            </a:endParaRPr>
          </a:p>
        </p:txBody>
      </p:sp>
      <p:sp>
        <p:nvSpPr>
          <p:cNvPr id="30" name="Rectangle 29">
            <a:extLst>
              <a:ext uri="{FF2B5EF4-FFF2-40B4-BE49-F238E27FC236}">
                <a16:creationId xmlns:a16="http://schemas.microsoft.com/office/drawing/2014/main" id="{A31F132B-29AF-6F24-5621-229AADB3CB03}"/>
              </a:ext>
            </a:extLst>
          </p:cNvPr>
          <p:cNvSpPr/>
          <p:nvPr/>
        </p:nvSpPr>
        <p:spPr>
          <a:xfrm>
            <a:off x="1754115" y="4735904"/>
            <a:ext cx="3606943"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issues “fake” addresses.</a:t>
            </a:r>
            <a:endParaRPr lang="en-US" sz="1000" dirty="0">
              <a:solidFill>
                <a:prstClr val="black"/>
              </a:solidFill>
              <a:latin typeface="Microsoft Sans Serif" panose="020B0604020202020204" pitchFamily="34" charset="0"/>
            </a:endParaRPr>
          </a:p>
        </p:txBody>
      </p:sp>
      <p:sp>
        <p:nvSpPr>
          <p:cNvPr id="31" name="Rectangle 30">
            <a:extLst>
              <a:ext uri="{FF2B5EF4-FFF2-40B4-BE49-F238E27FC236}">
                <a16:creationId xmlns:a16="http://schemas.microsoft.com/office/drawing/2014/main" id="{BA647E6B-5A9E-A2C7-1085-B9369479C557}"/>
              </a:ext>
            </a:extLst>
          </p:cNvPr>
          <p:cNvSpPr/>
          <p:nvPr/>
        </p:nvSpPr>
        <p:spPr>
          <a:xfrm>
            <a:off x="6329779" y="2614197"/>
            <a:ext cx="4522215"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 a Division of the OSS that provides Address Confidentiality Services.</a:t>
            </a:r>
            <a:endParaRPr lang="en-US" sz="1000" dirty="0">
              <a:solidFill>
                <a:prstClr val="black"/>
              </a:solidFill>
              <a:latin typeface="Microsoft Sans Serif" panose="020B0604020202020204" pitchFamily="34" charset="0"/>
            </a:endParaRPr>
          </a:p>
        </p:txBody>
      </p:sp>
      <p:sp>
        <p:nvSpPr>
          <p:cNvPr id="32" name="Rectangle 31">
            <a:extLst>
              <a:ext uri="{FF2B5EF4-FFF2-40B4-BE49-F238E27FC236}">
                <a16:creationId xmlns:a16="http://schemas.microsoft.com/office/drawing/2014/main" id="{0A092E21-1E8E-521C-2673-FB12C88578A4}"/>
              </a:ext>
            </a:extLst>
          </p:cNvPr>
          <p:cNvSpPr/>
          <p:nvPr/>
        </p:nvSpPr>
        <p:spPr>
          <a:xfrm>
            <a:off x="6520022" y="3636266"/>
            <a:ext cx="4046679"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 a tool for someone with extreme safety needs.</a:t>
            </a:r>
            <a:endParaRPr lang="en-US" sz="1000" dirty="0">
              <a:solidFill>
                <a:prstClr val="black"/>
              </a:solidFill>
              <a:latin typeface="Microsoft Sans Serif" panose="020B0604020202020204" pitchFamily="34" charset="0"/>
            </a:endParaRPr>
          </a:p>
        </p:txBody>
      </p:sp>
      <p:sp>
        <p:nvSpPr>
          <p:cNvPr id="33" name="Rectangle 32">
            <a:extLst>
              <a:ext uri="{FF2B5EF4-FFF2-40B4-BE49-F238E27FC236}">
                <a16:creationId xmlns:a16="http://schemas.microsoft.com/office/drawing/2014/main" id="{ACEC4879-EA92-86C8-A7B0-AD5FBA3A27F8}"/>
              </a:ext>
            </a:extLst>
          </p:cNvPr>
          <p:cNvSpPr/>
          <p:nvPr/>
        </p:nvSpPr>
        <p:spPr>
          <a:xfrm>
            <a:off x="6234727" y="4735903"/>
            <a:ext cx="4617267"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issues a special PO Box address that others are required to accept.</a:t>
            </a:r>
            <a:endParaRPr lang="en-US" sz="1000" dirty="0">
              <a:solidFill>
                <a:prstClr val="black"/>
              </a:solidFill>
              <a:latin typeface="Microsoft Sans Serif" panose="020B0604020202020204" pitchFamily="34" charset="0"/>
            </a:endParaRPr>
          </a:p>
        </p:txBody>
      </p:sp>
      <p:sp>
        <p:nvSpPr>
          <p:cNvPr id="34" name="Rounded Rectangle 7">
            <a:extLst>
              <a:ext uri="{FF2B5EF4-FFF2-40B4-BE49-F238E27FC236}">
                <a16:creationId xmlns:a16="http://schemas.microsoft.com/office/drawing/2014/main" id="{73B1769A-2F03-3731-851E-E7543AE50E4C}"/>
              </a:ext>
            </a:extLst>
          </p:cNvPr>
          <p:cNvSpPr/>
          <p:nvPr/>
        </p:nvSpPr>
        <p:spPr>
          <a:xfrm>
            <a:off x="1212475" y="5683115"/>
            <a:ext cx="4743532" cy="818375"/>
          </a:xfrm>
          <a:prstGeom prst="roundRect">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CCFDA43-C57E-6D9A-C6AB-1CBF3BA47029}"/>
              </a:ext>
            </a:extLst>
          </p:cNvPr>
          <p:cNvSpPr/>
          <p:nvPr/>
        </p:nvSpPr>
        <p:spPr>
          <a:xfrm>
            <a:off x="1357444" y="5769136"/>
            <a:ext cx="4400284"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 an advocacy program and the staff are victim advocates.</a:t>
            </a:r>
            <a:endParaRPr lang="en-US" sz="1000" dirty="0">
              <a:solidFill>
                <a:prstClr val="black"/>
              </a:solidFill>
              <a:latin typeface="Microsoft Sans Serif" panose="020B0604020202020204" pitchFamily="34" charset="0"/>
            </a:endParaRPr>
          </a:p>
        </p:txBody>
      </p:sp>
      <p:sp>
        <p:nvSpPr>
          <p:cNvPr id="36" name="Rounded Rectangle 10">
            <a:extLst>
              <a:ext uri="{FF2B5EF4-FFF2-40B4-BE49-F238E27FC236}">
                <a16:creationId xmlns:a16="http://schemas.microsoft.com/office/drawing/2014/main" id="{D6C9ED75-6C42-2105-CDD6-3D7E6676AF5A}"/>
              </a:ext>
            </a:extLst>
          </p:cNvPr>
          <p:cNvSpPr/>
          <p:nvPr/>
        </p:nvSpPr>
        <p:spPr>
          <a:xfrm>
            <a:off x="6095999" y="5683114"/>
            <a:ext cx="4894729" cy="818376"/>
          </a:xfrm>
          <a:prstGeom prst="roundRect">
            <a:avLst/>
          </a:prstGeom>
          <a:solidFill>
            <a:srgbClr val="0187C9"/>
          </a:solidFill>
          <a:ln>
            <a:solidFill>
              <a:srgbClr val="018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9BD99A6-106D-EFCF-9E44-CB52A8C9B43B}"/>
              </a:ext>
            </a:extLst>
          </p:cNvPr>
          <p:cNvSpPr/>
          <p:nvPr/>
        </p:nvSpPr>
        <p:spPr>
          <a:xfrm>
            <a:off x="6329778" y="5769136"/>
            <a:ext cx="4429957" cy="646331"/>
          </a:xfrm>
          <a:prstGeom prst="rect">
            <a:avLst/>
          </a:prstGeom>
        </p:spPr>
        <p:txBody>
          <a:bodyPr wrap="square">
            <a:spAutoFit/>
          </a:bodyPr>
          <a:lstStyle/>
          <a:p>
            <a:pPr algn="ctr"/>
            <a:r>
              <a:rPr lang="en-US" dirty="0">
                <a:solidFill>
                  <a:srgbClr val="FFFFFF"/>
                </a:solidFill>
                <a:latin typeface="Tw Cen MT" panose="020B0602020104020603" pitchFamily="34" charset="0"/>
              </a:rPr>
              <a:t>Safe at Home is Administered by the Office of the Minnesota Secretary of State. </a:t>
            </a:r>
            <a:endParaRPr lang="en-US" sz="10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76516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894682"/>
            <a:ext cx="9198520" cy="2706194"/>
          </a:xfrm>
          <a:prstGeom prst="rect">
            <a:avLst/>
          </a:prstGeom>
        </p:spPr>
      </p:pic>
      <p:sp>
        <p:nvSpPr>
          <p:cNvPr id="4" name="Rectangle 3"/>
          <p:cNvSpPr/>
          <p:nvPr/>
        </p:nvSpPr>
        <p:spPr>
          <a:xfrm>
            <a:off x="3837260" y="1004111"/>
            <a:ext cx="4572000" cy="707886"/>
          </a:xfrm>
          <a:prstGeom prst="rect">
            <a:avLst/>
          </a:prstGeom>
        </p:spPr>
        <p:txBody>
          <a:bodyPr>
            <a:spAutoFit/>
          </a:bodyPr>
          <a:lstStyle/>
          <a:p>
            <a:pPr algn="ctr"/>
            <a:r>
              <a:rPr lang="en-US" sz="2000" b="1" dirty="0">
                <a:solidFill>
                  <a:srgbClr val="0398E1"/>
                </a:solidFill>
                <a:latin typeface="Tw Cen MT" panose="020B0602020104020603" pitchFamily="34" charset="0"/>
              </a:rPr>
              <a:t>IT’S A TOOL FOR PEOPLE </a:t>
            </a:r>
          </a:p>
          <a:p>
            <a:pPr algn="ctr"/>
            <a:r>
              <a:rPr lang="en-US" sz="2000" b="1" dirty="0">
                <a:solidFill>
                  <a:srgbClr val="0398E1"/>
                </a:solidFill>
                <a:latin typeface="Tw Cen MT" panose="020B0602020104020603" pitchFamily="34" charset="0"/>
              </a:rPr>
              <a:t>TO HELP THEMSELVES. </a:t>
            </a:r>
            <a:endParaRPr lang="en-US" sz="1000" dirty="0">
              <a:solidFill>
                <a:prstClr val="black"/>
              </a:solidFill>
              <a:latin typeface="Microsoft Sans Serif" panose="020B0604020202020204" pitchFamily="34" charset="0"/>
            </a:endParaRPr>
          </a:p>
        </p:txBody>
      </p:sp>
      <p:sp>
        <p:nvSpPr>
          <p:cNvPr id="5" name="Rectangle 4"/>
          <p:cNvSpPr/>
          <p:nvPr/>
        </p:nvSpPr>
        <p:spPr>
          <a:xfrm>
            <a:off x="1775045" y="428283"/>
            <a:ext cx="4762329" cy="523220"/>
          </a:xfrm>
          <a:prstGeom prst="rect">
            <a:avLst/>
          </a:prstGeom>
        </p:spPr>
        <p:txBody>
          <a:bodyPr wrap="none">
            <a:spAutoFit/>
          </a:bodyPr>
          <a:lstStyle/>
          <a:p>
            <a:r>
              <a:rPr lang="en-US" sz="2800" b="1" dirty="0">
                <a:solidFill>
                  <a:srgbClr val="010101"/>
                </a:solidFill>
                <a:latin typeface="Tw Cen MT" panose="020B0602020104020603" pitchFamily="34" charset="0"/>
              </a:rPr>
              <a:t>Who does Safe at Home help? </a:t>
            </a:r>
            <a:endParaRPr lang="en-US" sz="900" dirty="0">
              <a:solidFill>
                <a:prstClr val="black"/>
              </a:solidFill>
              <a:latin typeface="Microsoft Sans Serif"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755" y="5072514"/>
            <a:ext cx="3171010" cy="1330310"/>
          </a:xfrm>
          <a:prstGeom prst="rect">
            <a:avLst/>
          </a:prstGeom>
        </p:spPr>
      </p:pic>
      <p:sp>
        <p:nvSpPr>
          <p:cNvPr id="7" name="Rectangle 6"/>
          <p:cNvSpPr/>
          <p:nvPr/>
        </p:nvSpPr>
        <p:spPr>
          <a:xfrm>
            <a:off x="2064355" y="5137505"/>
            <a:ext cx="2091855" cy="1200329"/>
          </a:xfrm>
          <a:prstGeom prst="rect">
            <a:avLst/>
          </a:prstGeom>
        </p:spPr>
        <p:txBody>
          <a:bodyPr wrap="square">
            <a:spAutoFit/>
          </a:bodyPr>
          <a:lstStyle/>
          <a:p>
            <a:pPr algn="ctr"/>
            <a:r>
              <a:rPr lang="en-US" sz="2400" dirty="0">
                <a:solidFill>
                  <a:srgbClr val="A6A6A6"/>
                </a:solidFill>
                <a:latin typeface="Tw Cen MT" panose="020B0602020104020603" pitchFamily="34" charset="0"/>
              </a:rPr>
              <a:t>Survivors of domestic violence </a:t>
            </a:r>
            <a:endParaRPr lang="en-US" sz="1000" dirty="0">
              <a:solidFill>
                <a:prstClr val="black"/>
              </a:solidFill>
              <a:latin typeface="Microsoft Sans Serif" panose="020B0604020202020204" pitchFamily="34" charset="0"/>
            </a:endParaRPr>
          </a:p>
        </p:txBody>
      </p:sp>
      <p:sp>
        <p:nvSpPr>
          <p:cNvPr id="8" name="Rectangle 7"/>
          <p:cNvSpPr/>
          <p:nvPr/>
        </p:nvSpPr>
        <p:spPr>
          <a:xfrm>
            <a:off x="5100638" y="5322170"/>
            <a:ext cx="2045244" cy="830997"/>
          </a:xfrm>
          <a:prstGeom prst="rect">
            <a:avLst/>
          </a:prstGeom>
        </p:spPr>
        <p:txBody>
          <a:bodyPr wrap="square">
            <a:spAutoFit/>
          </a:bodyPr>
          <a:lstStyle/>
          <a:p>
            <a:pPr algn="ctr"/>
            <a:r>
              <a:rPr lang="en-US" sz="2400" dirty="0">
                <a:solidFill>
                  <a:srgbClr val="A6A6A6"/>
                </a:solidFill>
                <a:latin typeface="Tw Cen MT" panose="020B0602020104020603" pitchFamily="34" charset="0"/>
              </a:rPr>
              <a:t>Survivors of sexual assault </a:t>
            </a:r>
            <a:endParaRPr lang="en-US" sz="1000" dirty="0">
              <a:solidFill>
                <a:prstClr val="black"/>
              </a:solidFill>
              <a:latin typeface="Microsoft Sans Serif" panose="020B0604020202020204" pitchFamily="34" charset="0"/>
            </a:endParaRPr>
          </a:p>
        </p:txBody>
      </p:sp>
      <p:sp>
        <p:nvSpPr>
          <p:cNvPr id="9" name="Rectangle 8"/>
          <p:cNvSpPr/>
          <p:nvPr/>
        </p:nvSpPr>
        <p:spPr>
          <a:xfrm>
            <a:off x="8090311" y="5137505"/>
            <a:ext cx="2133946" cy="1200329"/>
          </a:xfrm>
          <a:prstGeom prst="rect">
            <a:avLst/>
          </a:prstGeom>
        </p:spPr>
        <p:txBody>
          <a:bodyPr wrap="square">
            <a:spAutoFit/>
          </a:bodyPr>
          <a:lstStyle/>
          <a:p>
            <a:pPr algn="ctr"/>
            <a:r>
              <a:rPr lang="en-US" sz="2400" dirty="0">
                <a:solidFill>
                  <a:srgbClr val="A6A6A6"/>
                </a:solidFill>
                <a:latin typeface="Tw Cen MT" panose="020B0602020104020603" pitchFamily="34" charset="0"/>
              </a:rPr>
              <a:t>People with professional safety concerns</a:t>
            </a:r>
            <a:endParaRPr lang="en-US" sz="10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5377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966" y="0"/>
            <a:ext cx="2993271" cy="6858000"/>
          </a:xfrm>
          <a:prstGeom prst="rect">
            <a:avLst/>
          </a:prstGeom>
        </p:spPr>
      </p:pic>
      <p:sp>
        <p:nvSpPr>
          <p:cNvPr id="5" name="Rectangle 4"/>
          <p:cNvSpPr/>
          <p:nvPr/>
        </p:nvSpPr>
        <p:spPr>
          <a:xfrm>
            <a:off x="1975887" y="749327"/>
            <a:ext cx="5421745" cy="523220"/>
          </a:xfrm>
          <a:prstGeom prst="rect">
            <a:avLst/>
          </a:prstGeom>
        </p:spPr>
        <p:txBody>
          <a:bodyPr wrap="square">
            <a:spAutoFit/>
          </a:bodyPr>
          <a:lstStyle/>
          <a:p>
            <a:r>
              <a:rPr lang="en-US" sz="2800" b="1" dirty="0">
                <a:solidFill>
                  <a:srgbClr val="010101"/>
                </a:solidFill>
                <a:latin typeface="Tw Cen MT" panose="020B0602020104020603" pitchFamily="34" charset="0"/>
              </a:rPr>
              <a:t>Safe at Home Statistics</a:t>
            </a:r>
            <a:endParaRPr lang="en-US" sz="900" dirty="0">
              <a:solidFill>
                <a:prstClr val="black"/>
              </a:solidFill>
              <a:latin typeface="Microsoft Sans Serif" panose="020B0604020202020204" pitchFamily="34" charset="0"/>
            </a:endParaRPr>
          </a:p>
        </p:txBody>
      </p:sp>
      <p:grpSp>
        <p:nvGrpSpPr>
          <p:cNvPr id="26" name="Group 25"/>
          <p:cNvGrpSpPr/>
          <p:nvPr/>
        </p:nvGrpSpPr>
        <p:grpSpPr>
          <a:xfrm>
            <a:off x="2082370" y="4491727"/>
            <a:ext cx="3404279" cy="697219"/>
            <a:chOff x="558370" y="4460931"/>
            <a:chExt cx="3404279" cy="697219"/>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70" y="4460931"/>
              <a:ext cx="667551" cy="697219"/>
            </a:xfrm>
            <a:prstGeom prst="rect">
              <a:avLst/>
            </a:prstGeom>
          </p:spPr>
        </p:pic>
        <p:sp>
          <p:nvSpPr>
            <p:cNvPr id="12" name="Rectangle 11"/>
            <p:cNvSpPr/>
            <p:nvPr/>
          </p:nvSpPr>
          <p:spPr>
            <a:xfrm>
              <a:off x="1415349" y="4460931"/>
              <a:ext cx="2547300" cy="369332"/>
            </a:xfrm>
            <a:prstGeom prst="rect">
              <a:avLst/>
            </a:prstGeom>
          </p:spPr>
          <p:txBody>
            <a:bodyPr wrap="none">
              <a:spAutoFit/>
            </a:bodyPr>
            <a:lstStyle/>
            <a:p>
              <a:r>
                <a:rPr lang="en-US" dirty="0">
                  <a:solidFill>
                    <a:srgbClr val="010101"/>
                  </a:solidFill>
                  <a:latin typeface="Tw Cen MT" panose="020B0602020104020603" pitchFamily="34" charset="0"/>
                </a:rPr>
                <a:t>Number Served Annually </a:t>
              </a:r>
              <a:endParaRPr lang="en-US" sz="1000" dirty="0">
                <a:solidFill>
                  <a:prstClr val="black"/>
                </a:solidFill>
                <a:latin typeface="Microsoft Sans Serif" panose="020B0604020202020204" pitchFamily="34" charset="0"/>
              </a:endParaRPr>
            </a:p>
          </p:txBody>
        </p:sp>
      </p:grpSp>
      <p:grpSp>
        <p:nvGrpSpPr>
          <p:cNvPr id="27" name="Group 26"/>
          <p:cNvGrpSpPr/>
          <p:nvPr/>
        </p:nvGrpSpPr>
        <p:grpSpPr>
          <a:xfrm>
            <a:off x="2103445" y="5759003"/>
            <a:ext cx="2976234" cy="595619"/>
            <a:chOff x="579445" y="5759002"/>
            <a:chExt cx="2976234" cy="595619"/>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445" y="5759002"/>
              <a:ext cx="625400" cy="595619"/>
            </a:xfrm>
            <a:prstGeom prst="rect">
              <a:avLst/>
            </a:prstGeom>
          </p:spPr>
        </p:pic>
        <p:sp>
          <p:nvSpPr>
            <p:cNvPr id="13" name="Rectangle 12"/>
            <p:cNvSpPr/>
            <p:nvPr/>
          </p:nvSpPr>
          <p:spPr>
            <a:xfrm>
              <a:off x="1415349" y="5759002"/>
              <a:ext cx="2140330" cy="369332"/>
            </a:xfrm>
            <a:prstGeom prst="rect">
              <a:avLst/>
            </a:prstGeom>
          </p:spPr>
          <p:txBody>
            <a:bodyPr wrap="none">
              <a:spAutoFit/>
            </a:bodyPr>
            <a:lstStyle/>
            <a:p>
              <a:r>
                <a:rPr lang="en-US" dirty="0">
                  <a:solidFill>
                    <a:srgbClr val="010101"/>
                  </a:solidFill>
                  <a:latin typeface="Tw Cen MT" panose="020B0602020104020603" pitchFamily="34" charset="0"/>
                </a:rPr>
                <a:t>Application Assistants</a:t>
              </a:r>
              <a:endParaRPr lang="en-US" sz="1000" dirty="0">
                <a:solidFill>
                  <a:prstClr val="black"/>
                </a:solidFill>
                <a:latin typeface="Microsoft Sans Serif" panose="020B0604020202020204" pitchFamily="34" charset="0"/>
              </a:endParaRPr>
            </a:p>
          </p:txBody>
        </p:sp>
      </p:grpSp>
      <p:grpSp>
        <p:nvGrpSpPr>
          <p:cNvPr id="25" name="Group 24"/>
          <p:cNvGrpSpPr/>
          <p:nvPr/>
        </p:nvGrpSpPr>
        <p:grpSpPr>
          <a:xfrm>
            <a:off x="2077949" y="3312916"/>
            <a:ext cx="2808002" cy="608753"/>
            <a:chOff x="553949" y="3186681"/>
            <a:chExt cx="2808002" cy="608753"/>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49" y="3186681"/>
              <a:ext cx="676392" cy="608753"/>
            </a:xfrm>
            <a:prstGeom prst="rect">
              <a:avLst/>
            </a:prstGeom>
          </p:spPr>
        </p:pic>
        <p:sp>
          <p:nvSpPr>
            <p:cNvPr id="14" name="Rectangle 13"/>
            <p:cNvSpPr/>
            <p:nvPr/>
          </p:nvSpPr>
          <p:spPr>
            <a:xfrm>
              <a:off x="1420394" y="3186681"/>
              <a:ext cx="1941557" cy="369332"/>
            </a:xfrm>
            <a:prstGeom prst="rect">
              <a:avLst/>
            </a:prstGeom>
          </p:spPr>
          <p:txBody>
            <a:bodyPr wrap="none">
              <a:spAutoFit/>
            </a:bodyPr>
            <a:lstStyle/>
            <a:p>
              <a:r>
                <a:rPr lang="en-US" dirty="0">
                  <a:solidFill>
                    <a:srgbClr val="010101"/>
                  </a:solidFill>
                  <a:latin typeface="Tw Cen MT" panose="020B0602020104020603" pitchFamily="34" charset="0"/>
                </a:rPr>
                <a:t>Current Households</a:t>
              </a:r>
              <a:endParaRPr lang="en-US" sz="1000" dirty="0">
                <a:solidFill>
                  <a:prstClr val="black"/>
                </a:solidFill>
                <a:latin typeface="Microsoft Sans Serif" panose="020B0604020202020204" pitchFamily="34" charset="0"/>
              </a:endParaRPr>
            </a:p>
          </p:txBody>
        </p:sp>
      </p:grpSp>
      <p:grpSp>
        <p:nvGrpSpPr>
          <p:cNvPr id="24" name="Group 23"/>
          <p:cNvGrpSpPr/>
          <p:nvPr/>
        </p:nvGrpSpPr>
        <p:grpSpPr>
          <a:xfrm>
            <a:off x="2113480" y="2121167"/>
            <a:ext cx="2813082" cy="621691"/>
            <a:chOff x="589480" y="2121166"/>
            <a:chExt cx="2813082" cy="621691"/>
          </a:xfrm>
        </p:grpSpPr>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480" y="2121166"/>
              <a:ext cx="605330" cy="621691"/>
            </a:xfrm>
            <a:prstGeom prst="rect">
              <a:avLst/>
            </a:prstGeom>
          </p:spPr>
        </p:pic>
        <p:sp>
          <p:nvSpPr>
            <p:cNvPr id="15" name="Rectangle 14"/>
            <p:cNvSpPr/>
            <p:nvPr/>
          </p:nvSpPr>
          <p:spPr>
            <a:xfrm>
              <a:off x="1423751" y="2121166"/>
              <a:ext cx="1978811" cy="369332"/>
            </a:xfrm>
            <a:prstGeom prst="rect">
              <a:avLst/>
            </a:prstGeom>
          </p:spPr>
          <p:txBody>
            <a:bodyPr wrap="none">
              <a:spAutoFit/>
            </a:bodyPr>
            <a:lstStyle/>
            <a:p>
              <a:r>
                <a:rPr lang="en-US" dirty="0">
                  <a:solidFill>
                    <a:srgbClr val="010101"/>
                  </a:solidFill>
                  <a:latin typeface="Tw Cen MT" panose="020B0602020104020603" pitchFamily="34" charset="0"/>
                </a:rPr>
                <a:t>Current Participants</a:t>
              </a:r>
              <a:endParaRPr lang="en-US" sz="1000" dirty="0">
                <a:solidFill>
                  <a:prstClr val="black"/>
                </a:solidFill>
                <a:latin typeface="Microsoft Sans Serif" panose="020B0604020202020204" pitchFamily="34" charset="0"/>
              </a:endParaRPr>
            </a:p>
          </p:txBody>
        </p:sp>
      </p:grpSp>
      <p:sp>
        <p:nvSpPr>
          <p:cNvPr id="16" name="Rectangle 15"/>
          <p:cNvSpPr/>
          <p:nvPr/>
        </p:nvSpPr>
        <p:spPr>
          <a:xfrm>
            <a:off x="5748971" y="2373525"/>
            <a:ext cx="1534139" cy="369332"/>
          </a:xfrm>
          <a:prstGeom prst="rect">
            <a:avLst/>
          </a:prstGeom>
        </p:spPr>
        <p:txBody>
          <a:bodyPr wrap="none">
            <a:spAutoFit/>
          </a:bodyPr>
          <a:lstStyle/>
          <a:p>
            <a:pPr algn="r"/>
            <a:r>
              <a:rPr lang="en-US" dirty="0">
                <a:solidFill>
                  <a:srgbClr val="A6A6A6"/>
                </a:solidFill>
                <a:latin typeface="Tw Cen MT" panose="020B0602020104020603" pitchFamily="34" charset="0"/>
              </a:rPr>
              <a:t>approx. 4,200</a:t>
            </a:r>
            <a:endParaRPr lang="en-US" sz="800" dirty="0">
              <a:solidFill>
                <a:prstClr val="black"/>
              </a:solidFill>
              <a:latin typeface="Microsoft Sans Serif" panose="020B0604020202020204" pitchFamily="34" charset="0"/>
            </a:endParaRPr>
          </a:p>
        </p:txBody>
      </p:sp>
      <p:sp>
        <p:nvSpPr>
          <p:cNvPr id="17" name="Rectangle 16"/>
          <p:cNvSpPr/>
          <p:nvPr/>
        </p:nvSpPr>
        <p:spPr>
          <a:xfrm>
            <a:off x="6386710" y="3556013"/>
            <a:ext cx="896399" cy="369332"/>
          </a:xfrm>
          <a:prstGeom prst="rect">
            <a:avLst/>
          </a:prstGeom>
        </p:spPr>
        <p:txBody>
          <a:bodyPr wrap="none">
            <a:spAutoFit/>
          </a:bodyPr>
          <a:lstStyle/>
          <a:p>
            <a:pPr algn="r"/>
            <a:r>
              <a:rPr lang="en-US" dirty="0">
                <a:solidFill>
                  <a:srgbClr val="A6A6A6"/>
                </a:solidFill>
                <a:latin typeface="Tw Cen MT" panose="020B0602020104020603" pitchFamily="34" charset="0"/>
              </a:rPr>
              <a:t>1,900+</a:t>
            </a:r>
            <a:endParaRPr lang="en-US" sz="800" dirty="0">
              <a:solidFill>
                <a:prstClr val="black"/>
              </a:solidFill>
              <a:latin typeface="Microsoft Sans Serif" panose="020B0604020202020204" pitchFamily="34" charset="0"/>
            </a:endParaRPr>
          </a:p>
        </p:txBody>
      </p:sp>
      <p:sp>
        <p:nvSpPr>
          <p:cNvPr id="18" name="Rectangle 17"/>
          <p:cNvSpPr/>
          <p:nvPr/>
        </p:nvSpPr>
        <p:spPr>
          <a:xfrm>
            <a:off x="5676077" y="4781707"/>
            <a:ext cx="1721555" cy="369332"/>
          </a:xfrm>
          <a:prstGeom prst="rect">
            <a:avLst/>
          </a:prstGeom>
        </p:spPr>
        <p:txBody>
          <a:bodyPr wrap="square">
            <a:spAutoFit/>
          </a:bodyPr>
          <a:lstStyle/>
          <a:p>
            <a:r>
              <a:rPr lang="en-US" dirty="0">
                <a:solidFill>
                  <a:srgbClr val="A6A6A6"/>
                </a:solidFill>
                <a:latin typeface="Tw Cen MT" panose="020B0602020104020603" pitchFamily="34" charset="0"/>
              </a:rPr>
              <a:t>approx. 6,000+</a:t>
            </a:r>
            <a:endParaRPr lang="en-US" sz="800" dirty="0">
              <a:solidFill>
                <a:prstClr val="black"/>
              </a:solidFill>
              <a:latin typeface="Microsoft Sans Serif" panose="020B0604020202020204" pitchFamily="34" charset="0"/>
            </a:endParaRPr>
          </a:p>
        </p:txBody>
      </p:sp>
      <p:sp>
        <p:nvSpPr>
          <p:cNvPr id="19" name="Rectangle 18"/>
          <p:cNvSpPr/>
          <p:nvPr/>
        </p:nvSpPr>
        <p:spPr>
          <a:xfrm>
            <a:off x="6564644" y="5985425"/>
            <a:ext cx="718466" cy="369332"/>
          </a:xfrm>
          <a:prstGeom prst="rect">
            <a:avLst/>
          </a:prstGeom>
        </p:spPr>
        <p:txBody>
          <a:bodyPr wrap="none">
            <a:spAutoFit/>
          </a:bodyPr>
          <a:lstStyle/>
          <a:p>
            <a:pPr algn="r"/>
            <a:r>
              <a:rPr lang="en-US" dirty="0">
                <a:solidFill>
                  <a:srgbClr val="A6A6A6"/>
                </a:solidFill>
                <a:latin typeface="Tw Cen MT" panose="020B0602020104020603" pitchFamily="34" charset="0"/>
              </a:rPr>
              <a:t>320+</a:t>
            </a:r>
            <a:endParaRPr lang="en-US" sz="800" dirty="0">
              <a:solidFill>
                <a:prstClr val="black"/>
              </a:solidFill>
              <a:latin typeface="Microsoft Sans Serif" panose="020B0604020202020204" pitchFamily="34" charset="0"/>
            </a:endParaRPr>
          </a:p>
        </p:txBody>
      </p:sp>
      <p:cxnSp>
        <p:nvCxnSpPr>
          <p:cNvPr id="21" name="Straight Connector 20"/>
          <p:cNvCxnSpPr/>
          <p:nvPr/>
        </p:nvCxnSpPr>
        <p:spPr>
          <a:xfrm>
            <a:off x="2112126" y="5417596"/>
            <a:ext cx="4845927" cy="9237"/>
          </a:xfrm>
          <a:prstGeom prst="line">
            <a:avLst/>
          </a:prstGeom>
        </p:spPr>
        <p:style>
          <a:lnRef idx="2">
            <a:schemeClr val="accent3"/>
          </a:lnRef>
          <a:fillRef idx="0">
            <a:schemeClr val="accent3"/>
          </a:fillRef>
          <a:effectRef idx="1">
            <a:schemeClr val="accent3"/>
          </a:effectRef>
          <a:fontRef idx="minor">
            <a:schemeClr val="tx1"/>
          </a:fontRef>
        </p:style>
      </p:cxnSp>
      <p:cxnSp>
        <p:nvCxnSpPr>
          <p:cNvPr id="22" name="Straight Connector 21"/>
          <p:cNvCxnSpPr/>
          <p:nvPr/>
        </p:nvCxnSpPr>
        <p:spPr>
          <a:xfrm>
            <a:off x="2112126" y="4234338"/>
            <a:ext cx="4845927" cy="9237"/>
          </a:xfrm>
          <a:prstGeom prst="line">
            <a:avLst/>
          </a:prstGeom>
        </p:spPr>
        <p:style>
          <a:lnRef idx="2">
            <a:schemeClr val="accent3"/>
          </a:lnRef>
          <a:fillRef idx="0">
            <a:schemeClr val="accent3"/>
          </a:fillRef>
          <a:effectRef idx="1">
            <a:schemeClr val="accent3"/>
          </a:effectRef>
          <a:fontRef idx="minor">
            <a:schemeClr val="tx1"/>
          </a:fontRef>
        </p:style>
      </p:cxnSp>
      <p:cxnSp>
        <p:nvCxnSpPr>
          <p:cNvPr id="23" name="Straight Connector 22"/>
          <p:cNvCxnSpPr/>
          <p:nvPr/>
        </p:nvCxnSpPr>
        <p:spPr>
          <a:xfrm>
            <a:off x="2112126" y="3051081"/>
            <a:ext cx="4845927" cy="9237"/>
          </a:xfrm>
          <a:prstGeom prst="line">
            <a:avLst/>
          </a:prstGeom>
        </p:spPr>
        <p:style>
          <a:lnRef idx="2">
            <a:schemeClr val="accent3"/>
          </a:lnRef>
          <a:fillRef idx="0">
            <a:schemeClr val="accent3"/>
          </a:fillRef>
          <a:effectRef idx="1">
            <a:schemeClr val="accent3"/>
          </a:effectRef>
          <a:fontRef idx="minor">
            <a:schemeClr val="tx1"/>
          </a:fontRef>
        </p:style>
      </p:cxnSp>
    </p:spTree>
    <p:custDataLst>
      <p:tags r:id="rId1"/>
    </p:custDataLst>
    <p:extLst>
      <p:ext uri="{BB962C8B-B14F-4D97-AF65-F5344CB8AC3E}">
        <p14:creationId xmlns:p14="http://schemas.microsoft.com/office/powerpoint/2010/main" val="34530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D36AB1-01F2-48F6-86D0-E26A0F3AB17D}"/>
              </a:ext>
            </a:extLst>
          </p:cNvPr>
          <p:cNvSpPr/>
          <p:nvPr/>
        </p:nvSpPr>
        <p:spPr>
          <a:xfrm>
            <a:off x="6096000" y="2183122"/>
            <a:ext cx="3079842" cy="4154984"/>
          </a:xfrm>
          <a:prstGeom prst="rect">
            <a:avLst/>
          </a:prstGeom>
        </p:spPr>
        <p:txBody>
          <a:bodyPr wrap="square">
            <a:spAutoFit/>
          </a:bodyPr>
          <a:lstStyle/>
          <a:p>
            <a:pPr algn="r"/>
            <a:r>
              <a:rPr lang="en-US" sz="2400" dirty="0">
                <a:solidFill>
                  <a:srgbClr val="010101"/>
                </a:solidFill>
                <a:latin typeface="Tw Cen MT" panose="020B0602020104020603" pitchFamily="34" charset="0"/>
              </a:rPr>
              <a:t>A participant is issued an alternate address that all private and public entities must accept as their legal, physical, and mailing address. This allows them to keep their real address unknown and inaccessible to the person they fear.  </a:t>
            </a:r>
            <a:endParaRPr lang="en-US" sz="2400" dirty="0">
              <a:solidFill>
                <a:prstClr val="black"/>
              </a:solidFill>
              <a:latin typeface="Microsoft Sans Serif" panose="020B0604020202020204" pitchFamily="34" charset="0"/>
            </a:endParaRPr>
          </a:p>
        </p:txBody>
      </p:sp>
      <p:sp>
        <p:nvSpPr>
          <p:cNvPr id="3" name="Rectangle 2">
            <a:extLst>
              <a:ext uri="{FF2B5EF4-FFF2-40B4-BE49-F238E27FC236}">
                <a16:creationId xmlns:a16="http://schemas.microsoft.com/office/drawing/2014/main" id="{7998BE9A-97EA-49FA-8B68-3FE08888C5B4}"/>
              </a:ext>
            </a:extLst>
          </p:cNvPr>
          <p:cNvSpPr/>
          <p:nvPr/>
        </p:nvSpPr>
        <p:spPr>
          <a:xfrm>
            <a:off x="6096000" y="949483"/>
            <a:ext cx="3079842" cy="1015663"/>
          </a:xfrm>
          <a:prstGeom prst="rect">
            <a:avLst/>
          </a:prstGeom>
        </p:spPr>
        <p:txBody>
          <a:bodyPr wrap="square">
            <a:spAutoFit/>
          </a:bodyPr>
          <a:lstStyle/>
          <a:p>
            <a:pPr algn="r"/>
            <a:r>
              <a:rPr lang="en-US" sz="3000" dirty="0">
                <a:solidFill>
                  <a:srgbClr val="010101"/>
                </a:solidFill>
                <a:latin typeface="Tw Cen MT" panose="020B0602020104020603" pitchFamily="34" charset="0"/>
              </a:rPr>
              <a:t>How do the services work? </a:t>
            </a:r>
            <a:endParaRPr lang="en-US" sz="3000" dirty="0">
              <a:solidFill>
                <a:prstClr val="black"/>
              </a:solidFill>
              <a:latin typeface="Microsoft Sans Serif" panose="020B0604020202020204" pitchFamily="34" charset="0"/>
            </a:endParaRPr>
          </a:p>
        </p:txBody>
      </p:sp>
      <p:pic>
        <p:nvPicPr>
          <p:cNvPr id="4" name="Picture 3">
            <a:extLst>
              <a:ext uri="{FF2B5EF4-FFF2-40B4-BE49-F238E27FC236}">
                <a16:creationId xmlns:a16="http://schemas.microsoft.com/office/drawing/2014/main" id="{B25A5613-B51E-4994-9A50-24D9B34365A0}"/>
              </a:ext>
            </a:extLst>
          </p:cNvPr>
          <p:cNvPicPr>
            <a:picLocks noChangeAspect="1"/>
          </p:cNvPicPr>
          <p:nvPr/>
        </p:nvPicPr>
        <p:blipFill rotWithShape="1">
          <a:blip r:embed="rId3">
            <a:extLst>
              <a:ext uri="{28A0092B-C50C-407E-A947-70E740481C1C}">
                <a14:useLocalDpi xmlns:a14="http://schemas.microsoft.com/office/drawing/2010/main" val="0"/>
              </a:ext>
            </a:extLst>
          </a:blip>
          <a:srcRect l="41876" t="22301" r="15989" b="32211"/>
          <a:stretch/>
        </p:blipFill>
        <p:spPr>
          <a:xfrm>
            <a:off x="2735450" y="2267264"/>
            <a:ext cx="3268391" cy="2323471"/>
          </a:xfrm>
          <a:prstGeom prst="rect">
            <a:avLst/>
          </a:prstGeom>
        </p:spPr>
      </p:pic>
    </p:spTree>
    <p:custDataLst>
      <p:tags r:id="rId1"/>
    </p:custDataLst>
    <p:extLst>
      <p:ext uri="{BB962C8B-B14F-4D97-AF65-F5344CB8AC3E}">
        <p14:creationId xmlns:p14="http://schemas.microsoft.com/office/powerpoint/2010/main" val="6161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243" y="1254903"/>
            <a:ext cx="3917811" cy="4550979"/>
          </a:xfrm>
          <a:prstGeom prst="rect">
            <a:avLst/>
          </a:prstGeom>
        </p:spPr>
      </p:pic>
      <p:sp>
        <p:nvSpPr>
          <p:cNvPr id="2" name="Rectangle 1"/>
          <p:cNvSpPr/>
          <p:nvPr/>
        </p:nvSpPr>
        <p:spPr>
          <a:xfrm>
            <a:off x="2762939" y="1760677"/>
            <a:ext cx="2842417" cy="3539430"/>
          </a:xfrm>
          <a:prstGeom prst="rect">
            <a:avLst/>
          </a:prstGeom>
        </p:spPr>
        <p:txBody>
          <a:bodyPr wrap="square">
            <a:spAutoFit/>
          </a:bodyPr>
          <a:lstStyle/>
          <a:p>
            <a:pPr algn="ctr"/>
            <a:r>
              <a:rPr lang="en-US" sz="2800" dirty="0">
                <a:solidFill>
                  <a:srgbClr val="FFFFFF"/>
                </a:solidFill>
                <a:latin typeface="Tw Cen MT" panose="020B0602020104020603" pitchFamily="34" charset="0"/>
              </a:rPr>
              <a:t>Safe at Home assigns an alternate address that, by law, must be accepted as a participant’s home, work or school address.</a:t>
            </a:r>
            <a:endParaRPr lang="en-US" sz="2800" dirty="0">
              <a:solidFill>
                <a:prstClr val="black"/>
              </a:solidFill>
              <a:latin typeface="Microsoft Sans Serif" panose="020B0604020202020204" pitchFamily="34" charset="0"/>
            </a:endParaRPr>
          </a:p>
        </p:txBody>
      </p:sp>
      <p:pic>
        <p:nvPicPr>
          <p:cNvPr id="5" name="Picture 4"/>
          <p:cNvPicPr>
            <a:picLocks noChangeAspect="1"/>
          </p:cNvPicPr>
          <p:nvPr/>
        </p:nvPicPr>
        <p:blipFill rotWithShape="1">
          <a:blip r:embed="rId4"/>
          <a:srcRect t="14937" b="22755"/>
          <a:stretch/>
        </p:blipFill>
        <p:spPr>
          <a:xfrm>
            <a:off x="6672626" y="2836895"/>
            <a:ext cx="3339059" cy="1386994"/>
          </a:xfrm>
          <a:prstGeom prst="rect">
            <a:avLst/>
          </a:prstGeom>
        </p:spPr>
      </p:pic>
      <p:pic>
        <p:nvPicPr>
          <p:cNvPr id="6" name="Picture 5"/>
          <p:cNvPicPr>
            <a:picLocks noChangeAspect="1"/>
          </p:cNvPicPr>
          <p:nvPr/>
        </p:nvPicPr>
        <p:blipFill rotWithShape="1">
          <a:blip r:embed="rId5"/>
          <a:srcRect t="20034" b="13260"/>
          <a:stretch/>
        </p:blipFill>
        <p:spPr>
          <a:xfrm>
            <a:off x="6681767" y="4418888"/>
            <a:ext cx="3339059" cy="1386994"/>
          </a:xfrm>
          <a:prstGeom prst="rect">
            <a:avLst/>
          </a:prstGeom>
        </p:spPr>
      </p:pic>
      <p:pic>
        <p:nvPicPr>
          <p:cNvPr id="8" name="Picture 7" descr="Two people sitting on a couch&#10;&#10;Description automatically generated with low confidence">
            <a:extLst>
              <a:ext uri="{FF2B5EF4-FFF2-40B4-BE49-F238E27FC236}">
                <a16:creationId xmlns:a16="http://schemas.microsoft.com/office/drawing/2014/main" id="{0164C2F3-49E0-43DF-9D55-A74552DF92EA}"/>
              </a:ext>
            </a:extLst>
          </p:cNvPr>
          <p:cNvPicPr>
            <a:picLocks noChangeAspect="1"/>
          </p:cNvPicPr>
          <p:nvPr/>
        </p:nvPicPr>
        <p:blipFill rotWithShape="1">
          <a:blip r:embed="rId6"/>
          <a:srcRect l="2826" t="22571" b="17004"/>
          <a:stretch/>
        </p:blipFill>
        <p:spPr>
          <a:xfrm>
            <a:off x="6680750" y="1254903"/>
            <a:ext cx="3340076" cy="1386994"/>
          </a:xfrm>
          <a:prstGeom prst="rect">
            <a:avLst/>
          </a:prstGeom>
        </p:spPr>
      </p:pic>
    </p:spTree>
    <p:custDataLst>
      <p:tags r:id="rId1"/>
    </p:custDataLst>
    <p:extLst>
      <p:ext uri="{BB962C8B-B14F-4D97-AF65-F5344CB8AC3E}">
        <p14:creationId xmlns:p14="http://schemas.microsoft.com/office/powerpoint/2010/main" val="405595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653" y="0"/>
            <a:ext cx="5481348" cy="6858000"/>
          </a:xfrm>
          <a:prstGeom prst="rect">
            <a:avLst/>
          </a:prstGeom>
        </p:spPr>
      </p:pic>
      <p:sp>
        <p:nvSpPr>
          <p:cNvPr id="3" name="Rectangle 2"/>
          <p:cNvSpPr/>
          <p:nvPr/>
        </p:nvSpPr>
        <p:spPr>
          <a:xfrm>
            <a:off x="1266921" y="789827"/>
            <a:ext cx="3508408" cy="5509200"/>
          </a:xfrm>
          <a:prstGeom prst="rect">
            <a:avLst/>
          </a:prstGeom>
        </p:spPr>
        <p:txBody>
          <a:bodyPr wrap="square">
            <a:spAutoFit/>
          </a:bodyPr>
          <a:lstStyle/>
          <a:p>
            <a:pPr algn="ctr"/>
            <a:r>
              <a:rPr lang="en-US" sz="3200" dirty="0">
                <a:solidFill>
                  <a:srgbClr val="010101"/>
                </a:solidFill>
                <a:latin typeface="Tw Cen MT" panose="020B0602020104020603" pitchFamily="34" charset="0"/>
              </a:rPr>
              <a:t>By law, all public and private entities in the state of Minnesota are prohibited from requiring that a participant provide their real address along with their assigned Safe at Home address.</a:t>
            </a:r>
            <a:endParaRPr lang="en-US" sz="9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05574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USED_PAGE_ORIENTATION" val="1"/>
  <p:tag name="ARTICULATE_USED_PAGE_SIZE" val="1"/>
  <p:tag name="ARTICULATE_DESIGN_ID_ILLUMINATE" val="nluoj0LG"/>
  <p:tag name="ARTICULATE_SLIDE_THUMBNAIL_REFRESH" val="1"/>
  <p:tag name="ARTICULATE_DESIGN_ID_OFFICE THEME" val="i1Br0vNn"/>
  <p:tag name="ARTICULATE_DESIGN_ID_1_TEMPLATE 12 LIGHT" val="fmWVennu"/>
  <p:tag name="TAG_BACKING_FORM_KEY" val="1182432-c:\users\schal01\documents\training\stakeholder training\state patrol presentation 10.21.21.pptx"/>
  <p:tag name="ARTICULATE_PRESENTER_VERSION" val="8"/>
  <p:tag name="ARTICULATE_SLIDE_COUNT" val="3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269"/>
  <p:tag name="ARTICULATE_NAV_LEVEL" val="1"/>
  <p:tag name="ARTICULATE_TOC_EXPANDED" val="True"/>
  <p:tag name="ARTICULATE_SLIDE_PRESENTER_GUID" val="113b7a8f-ed05-4def-8c8a-fea2e2e6ea86"/>
  <p:tag name="ARTICULATE_SLIDE_PAUSE" val="1"/>
  <p:tag name="ARTICULATE_HIDE_SLIDE" val="0"/>
  <p:tag name="ARTICULATE_PLAYER_CONTROL_PREVIOUS" val="True"/>
  <p:tag name="ARTICULATE_PLAYER_CONTROL_NEXT" val="True"/>
  <p:tag name="ARTICULATE_USED_LAYOUT" val="7"/>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locity">
  <a:themeElements>
    <a:clrScheme name="Momentum">
      <a:dk1>
        <a:sysClr val="windowText" lastClr="000000"/>
      </a:dk1>
      <a:lt1>
        <a:sysClr val="window" lastClr="FFFFFF"/>
      </a:lt1>
      <a:dk2>
        <a:srgbClr val="242E37"/>
      </a:dk2>
      <a:lt2>
        <a:srgbClr val="F2F2F2"/>
      </a:lt2>
      <a:accent1>
        <a:srgbClr val="ED3645"/>
      </a:accent1>
      <a:accent2>
        <a:srgbClr val="313E4A"/>
      </a:accent2>
      <a:accent3>
        <a:srgbClr val="7BBBE0"/>
      </a:accent3>
      <a:accent4>
        <a:srgbClr val="D9D9D9"/>
      </a:accent4>
      <a:accent5>
        <a:srgbClr val="A5A5A5"/>
      </a:accent5>
      <a:accent6>
        <a:srgbClr val="262626"/>
      </a:accent6>
      <a:hlink>
        <a:srgbClr val="FFFFFF"/>
      </a:hlink>
      <a:folHlink>
        <a:srgbClr val="00B0F0"/>
      </a:folHlink>
    </a:clrScheme>
    <a:fontScheme name="Velocity">
      <a:majorFont>
        <a:latin typeface="Titillium We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oAutofit/>
      </a:bodyPr>
      <a:lstStyle>
        <a:defPPr marL="0" indent="0">
          <a:spcBef>
            <a:spcPts val="0"/>
          </a:spcBef>
          <a:buNone/>
          <a:defRPr sz="1600" dirty="0">
            <a:solidFill>
              <a:schemeClr val="tx2"/>
            </a:solidFill>
            <a:cs typeface="Calibri"/>
          </a:defRPr>
        </a:defPPr>
      </a:lstStyle>
    </a:txDef>
  </a:objectDefaults>
  <a:extraClrSchemeLst/>
</a:theme>
</file>

<file path=ppt/theme/theme2.xml><?xml version="1.0" encoding="utf-8"?>
<a:theme xmlns:a="http://schemas.openxmlformats.org/drawingml/2006/main" name="Template 12 Light">
  <a:themeElements>
    <a:clrScheme name="Radiance">
      <a:dk1>
        <a:srgbClr val="000000"/>
      </a:dk1>
      <a:lt1>
        <a:srgbClr val="FFFFFF"/>
      </a:lt1>
      <a:dk2>
        <a:srgbClr val="44546A"/>
      </a:dk2>
      <a:lt2>
        <a:srgbClr val="E7E6E6"/>
      </a:lt2>
      <a:accent1>
        <a:srgbClr val="3CBDC4"/>
      </a:accent1>
      <a:accent2>
        <a:srgbClr val="2F528E"/>
      </a:accent2>
      <a:accent3>
        <a:srgbClr val="566274"/>
      </a:accent3>
      <a:accent4>
        <a:srgbClr val="212A35"/>
      </a:accent4>
      <a:accent5>
        <a:srgbClr val="B8CDD4"/>
      </a:accent5>
      <a:accent6>
        <a:srgbClr val="48AECE"/>
      </a:accent6>
      <a:hlink>
        <a:srgbClr val="0563C1"/>
      </a:hlink>
      <a:folHlink>
        <a:srgbClr val="954F72"/>
      </a:folHlink>
    </a:clrScheme>
    <a:fontScheme name="Radiance">
      <a:majorFont>
        <a:latin typeface="Montserrat Medium"/>
        <a:ea typeface=""/>
        <a:cs typeface=""/>
      </a:majorFont>
      <a:minorFont>
        <a:latin typeface="Open Sans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lluminate">
  <a:themeElements>
    <a:clrScheme name="Illuminate">
      <a:dk1>
        <a:srgbClr val="000000"/>
      </a:dk1>
      <a:lt1>
        <a:srgbClr val="FFFFFF"/>
      </a:lt1>
      <a:dk2>
        <a:srgbClr val="0298E1"/>
      </a:dk2>
      <a:lt2>
        <a:srgbClr val="CFD6DE"/>
      </a:lt2>
      <a:accent1>
        <a:srgbClr val="0087C9"/>
      </a:accent1>
      <a:accent2>
        <a:srgbClr val="36B2CA"/>
      </a:accent2>
      <a:accent3>
        <a:srgbClr val="0065AC"/>
      </a:accent3>
      <a:accent4>
        <a:srgbClr val="12254D"/>
      </a:accent4>
      <a:accent5>
        <a:srgbClr val="728089"/>
      </a:accent5>
      <a:accent6>
        <a:srgbClr val="A2B1C1"/>
      </a:accent6>
      <a:hlink>
        <a:srgbClr val="1D0F29"/>
      </a:hlink>
      <a:folHlink>
        <a:srgbClr val="3F3F3F"/>
      </a:folHlink>
    </a:clrScheme>
    <a:fontScheme name="Illuminate">
      <a:majorFont>
        <a:latin typeface="Lato Light"/>
        <a:ea typeface="Helvetica Light"/>
        <a:cs typeface="Helvetica Light"/>
      </a:majorFont>
      <a:minorFont>
        <a:latin typeface="Lato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FF0000"/>
          </a:solidFill>
          <a:prstDash val="solid"/>
          <a:miter lim="400000"/>
        </a:ln>
        <a:effectLst/>
      </a:spPr>
      <a:bodyPr/>
      <a:lstStyle/>
      <a:style>
        <a:lnRef idx="0">
          <a:scrgbClr r="0" g="0" b="0"/>
        </a:lnRef>
        <a:fillRef idx="0">
          <a:scrgbClr r="0" g="0" b="0"/>
        </a:fillRef>
        <a:effectRef idx="0">
          <a:scrgbClr r="0" g="0" b="0"/>
        </a:effectRef>
        <a:fontRef idx="none"/>
      </a:style>
    </a:lnDef>
    <a:txDef>
      <a:spPr>
        <a:ln w="12700">
          <a:miter lim="400000"/>
        </a:ln>
      </a:spPr>
      <a:bodyPr wrap="none" lIns="35717" tIns="36576" rIns="35717" bIns="36576" rtlCol="0" anchor="t" anchorCtr="0">
        <a:spAutoFit/>
      </a:bodyPr>
      <a:lstStyle>
        <a:defPPr>
          <a:defRPr sz="1700" dirty="0" err="1" smtClean="0"/>
        </a:defPPr>
      </a:lstStyle>
    </a:txDef>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ontentPassPackage>
  <PackageId>Template-00003-PPT</PackageId>
</ContentPassPackage>
</file>

<file path=customXml/item2.xml><?xml version="1.0" encoding="utf-8"?>
<ContentPassPackage>
  <PackageId>Template-00029-PPT</PackageId>
</ContentPassPackage>
</file>

<file path=customXml/item3.xml><?xml version="1.0" encoding="utf-8"?>
<ContentPassPackage>
  <PackageId>Template-00025-PPT</PackageId>
</ContentPassPackage>
</file>

<file path=customXml/itemProps1.xml><?xml version="1.0" encoding="utf-8"?>
<ds:datastoreItem xmlns:ds="http://schemas.openxmlformats.org/officeDocument/2006/customXml" ds:itemID="{9A3A4061-D590-4A16-95B1-A38FB6F55438}">
  <ds:schemaRefs/>
</ds:datastoreItem>
</file>

<file path=customXml/itemProps2.xml><?xml version="1.0" encoding="utf-8"?>
<ds:datastoreItem xmlns:ds="http://schemas.openxmlformats.org/officeDocument/2006/customXml" ds:itemID="{C4D664D2-2F15-4FCE-84D0-7169483F5BDE}">
  <ds:schemaRefs/>
</ds:datastoreItem>
</file>

<file path=customXml/itemProps3.xml><?xml version="1.0" encoding="utf-8"?>
<ds:datastoreItem xmlns:ds="http://schemas.openxmlformats.org/officeDocument/2006/customXml" ds:itemID="{C1FAEF38-2E17-4DF0-B653-34E17A78EDA8}">
  <ds:schemaRefs/>
</ds:datastoreItem>
</file>

<file path=docProps/app.xml><?xml version="1.0" encoding="utf-8"?>
<Properties xmlns="http://schemas.openxmlformats.org/officeDocument/2006/extended-properties" xmlns:vt="http://schemas.openxmlformats.org/officeDocument/2006/docPropsVTypes">
  <Template>Office Theme</Template>
  <TotalTime>7695</TotalTime>
  <Words>2313</Words>
  <Application>Microsoft Office PowerPoint</Application>
  <PresentationFormat>Widescreen</PresentationFormat>
  <Paragraphs>273</Paragraphs>
  <Slides>39</Slides>
  <Notes>1</Notes>
  <HiddenSlides>3</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39</vt:i4>
      </vt:variant>
    </vt:vector>
  </HeadingPairs>
  <TitlesOfParts>
    <vt:vector size="56" baseType="lpstr">
      <vt:lpstr>Arial</vt:lpstr>
      <vt:lpstr>Calibri</vt:lpstr>
      <vt:lpstr>Calibri Light</vt:lpstr>
      <vt:lpstr>Lato</vt:lpstr>
      <vt:lpstr>Lato Light</vt:lpstr>
      <vt:lpstr>Lato Regular</vt:lpstr>
      <vt:lpstr>Microsoft Sans Serif</vt:lpstr>
      <vt:lpstr>Montserrat Medium</vt:lpstr>
      <vt:lpstr>Open Sans Regular</vt:lpstr>
      <vt:lpstr>Roboto</vt:lpstr>
      <vt:lpstr>Titillium Web</vt:lpstr>
      <vt:lpstr>Tw Cen MT</vt:lpstr>
      <vt:lpstr>Wingdings 3</vt:lpstr>
      <vt:lpstr>Velocity</vt:lpstr>
      <vt:lpstr>Template 12 Light</vt:lpstr>
      <vt:lpstr>Illuminate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MNOSS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Schacht, Alyssa (OSS)</dc:creator>
  <cp:lastModifiedBy>Schacht, Alyssa (OSS)</cp:lastModifiedBy>
  <cp:revision>368</cp:revision>
  <cp:lastPrinted>2021-10-21T16:13:56Z</cp:lastPrinted>
  <dcterms:created xsi:type="dcterms:W3CDTF">2020-08-11T18:20:19Z</dcterms:created>
  <dcterms:modified xsi:type="dcterms:W3CDTF">2023-10-27T21:00:09Z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3B58CF2A-3CD4-46DE-88F9-0E8935ED8341</vt:lpwstr>
  </property>
  <property fmtid="{D5CDD505-2E9C-101B-9397-08002B2CF9AE}" pid="6" name="ArticulateProjectFull">
    <vt:lpwstr>C:\Users\schal01\Desktop\DPO SAH Law Enforcement Presentation 11-1-2023.ppta</vt:lpwstr>
  </property>
</Properties>
</file>