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34" r:id="rId2"/>
  </p:sldMasterIdLst>
  <p:notesMasterIdLst>
    <p:notesMasterId r:id="rId27"/>
  </p:notesMasterIdLst>
  <p:sldIdLst>
    <p:sldId id="526" r:id="rId3"/>
    <p:sldId id="525" r:id="rId4"/>
    <p:sldId id="647" r:id="rId5"/>
    <p:sldId id="624" r:id="rId6"/>
    <p:sldId id="651" r:id="rId7"/>
    <p:sldId id="627" r:id="rId8"/>
    <p:sldId id="652" r:id="rId9"/>
    <p:sldId id="632" r:id="rId10"/>
    <p:sldId id="633" r:id="rId11"/>
    <p:sldId id="654" r:id="rId12"/>
    <p:sldId id="634" r:id="rId13"/>
    <p:sldId id="645" r:id="rId14"/>
    <p:sldId id="646" r:id="rId15"/>
    <p:sldId id="655" r:id="rId16"/>
    <p:sldId id="656" r:id="rId17"/>
    <p:sldId id="636" r:id="rId18"/>
    <p:sldId id="637" r:id="rId19"/>
    <p:sldId id="659" r:id="rId20"/>
    <p:sldId id="657" r:id="rId21"/>
    <p:sldId id="658" r:id="rId22"/>
    <p:sldId id="640" r:id="rId23"/>
    <p:sldId id="650" r:id="rId24"/>
    <p:sldId id="631" r:id="rId25"/>
    <p:sldId id="51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73464" autoAdjust="0"/>
  </p:normalViewPr>
  <p:slideViewPr>
    <p:cSldViewPr snapToGrid="0">
      <p:cViewPr varScale="1">
        <p:scale>
          <a:sx n="70" d="100"/>
          <a:sy n="70" d="100"/>
        </p:scale>
        <p:origin x="1838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2712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EEC4FE-FF7A-47A8-A378-658A8099646B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B728C-5DAD-4A04-B418-12CA4B4CBC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422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089" y="4411270"/>
            <a:ext cx="5600710" cy="4179098"/>
          </a:xfrm>
          <a:prstGeom prst="rect">
            <a:avLst/>
          </a:prstGeom>
        </p:spPr>
        <p:txBody>
          <a:bodyPr lIns="91330" tIns="45665" rIns="91330" bIns="45665"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965550" y="8820929"/>
            <a:ext cx="3033718" cy="464344"/>
          </a:xfrm>
          <a:prstGeom prst="rect">
            <a:avLst/>
          </a:prstGeom>
        </p:spPr>
        <p:txBody>
          <a:bodyPr lIns="91330" tIns="45665" rIns="91330" bIns="45665"/>
          <a:lstStyle/>
          <a:p>
            <a:fld id="{F9F08466-AEA7-4FC0-9459-6A32F61DA29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>
          <a:xfrm>
            <a:off x="3965550" y="0"/>
            <a:ext cx="3033718" cy="464344"/>
          </a:xfrm>
          <a:prstGeom prst="rect">
            <a:avLst/>
          </a:prstGeom>
        </p:spPr>
        <p:txBody>
          <a:bodyPr lIns="91330" tIns="45665" rIns="91330" bIns="45665"/>
          <a:lstStyle/>
          <a:p>
            <a:r>
              <a:rPr lang="en-US" dirty="0"/>
              <a:t>February 2019</a:t>
            </a:r>
          </a:p>
        </p:txBody>
      </p:sp>
    </p:spTree>
    <p:extLst>
      <p:ext uri="{BB962C8B-B14F-4D97-AF65-F5344CB8AC3E}">
        <p14:creationId xmlns:p14="http://schemas.microsoft.com/office/powerpoint/2010/main" val="31583077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2562B-6A79-CF9F-95F2-341AC989B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CA61C6-030F-BA3A-F50F-90FA443A73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0DAA3F-9FF9-A593-26C3-84929F7966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60FEDA-7F00-15DB-C46C-7C95F217F0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FB91C-2F88-3696-39F3-AE3ED64788A2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12483892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2233691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>
                <a:srgbClr val="0054A6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B728C-5DAD-4A04-B418-12CA4B4CBC1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5327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B728C-5DAD-4A04-B418-12CA4B4CBC1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6257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DF9E6-ABBD-8AE1-F00C-8D91AC778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4EAD3C-274A-4B42-C01B-978BF9CA49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D203FD-4FD9-FC63-D059-B8C709E6DC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1E3228-024A-9E25-2436-97C3116652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B728C-5DAD-4A04-B418-12CA4B4CBC1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1480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9A8C2-EC2B-52FF-8B6A-88B992878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270988-BB16-9FDC-CCA9-8DB737AABC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087B9B-B937-1965-56A7-3595CE042C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2D570-8ECB-F3EE-482C-AAE6FC73C7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B728C-5DAD-4A04-B418-12CA4B4CBC1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1473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4426943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16349395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DE56A-EC73-BD49-1004-48E49DF26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2B0A9D-1BCC-CDC7-7035-5D600B7710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ED7956-D1D9-360B-FAB3-8543710F4C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580FF-F184-1F6F-8DEC-A8F0F296BD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221DC-1BE4-EEB9-A1E1-DD53E301C4B3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39343131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B728C-5DAD-4A04-B418-12CA4B4CBC1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090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5BC9E86-23BD-414A-AD8D-64FF49728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682792"/>
            <a:ext cx="5486400" cy="3600450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B728C-5DAD-4A04-B418-12CA4B4CBC1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4734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39080065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B728C-5DAD-4A04-B418-12CA4B4CBC1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9626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CB728C-5DAD-4A04-B418-12CA4B4CBC1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3428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56A68C-B2B8-4636-9C3C-C6661393D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314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March 2017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dirty="0"/>
              <a:t>November 2019</a:t>
            </a:r>
          </a:p>
        </p:txBody>
      </p:sp>
    </p:spTree>
    <p:extLst>
      <p:ext uri="{BB962C8B-B14F-4D97-AF65-F5344CB8AC3E}">
        <p14:creationId xmlns:p14="http://schemas.microsoft.com/office/powerpoint/2010/main" val="862991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3833580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B2A7C-529A-E361-F1AA-B3D23646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C6C70C-9559-26E7-9F09-7F54B7C62B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C6FBC7-0853-E4F3-314C-37BE773E1F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58FED-2063-A5B7-2773-B08B62B41E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FFFF9-E46A-0EE8-51B5-3B3ADC529C12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157729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8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2569387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07DEF-CCF3-CC4B-8758-351796A2D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34802D-D43F-0EEF-B3BB-3DFDD59552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32AF4E-451E-892C-0736-242AC332D5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936DBC-82E5-3C18-0270-E68D964C63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0A0915-DEDD-E471-5ECB-5413077C0102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84439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7321664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F08466-AEA7-4FC0-9459-6A32F61DA2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2018</a:t>
            </a:r>
          </a:p>
        </p:txBody>
      </p:sp>
    </p:spTree>
    <p:extLst>
      <p:ext uri="{BB962C8B-B14F-4D97-AF65-F5344CB8AC3E}">
        <p14:creationId xmlns:p14="http://schemas.microsoft.com/office/powerpoint/2010/main" val="956080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0" y="5503407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665" y="1798682"/>
            <a:ext cx="5796669" cy="91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43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1875"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 sz="1575"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043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777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911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965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479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533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117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916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5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592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0" y="5512601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308" y="1773837"/>
            <a:ext cx="5361384" cy="850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6233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0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19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4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825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0470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390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385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5703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53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375737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17213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334801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9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4773020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1" y="6138333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95" y="6164033"/>
            <a:ext cx="2106032" cy="33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160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6510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0440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292113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6432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3061293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691883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3853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7690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286089027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62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052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00386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59371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1756172" algn="l"/>
                <a:tab pos="2827735" algn="l"/>
              </a:tabLst>
              <a:defRPr sz="412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5996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8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37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2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3134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7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750"/>
              </a:spcAft>
              <a:tabLst>
                <a:tab pos="2827735" algn="l"/>
              </a:tabLst>
              <a:defRPr sz="52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95389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8402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36555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6231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611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89200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4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595566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897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rgbClr val="00386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470" y="595566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67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360302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85907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0" y="5503407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665" y="1798682"/>
            <a:ext cx="5796669" cy="91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9177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0" y="5512601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308" y="1773837"/>
            <a:ext cx="5361384" cy="850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2610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4773020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  <a:p>
            <a:r>
              <a:rPr lang="en-US" sz="1350" dirty="0"/>
              <a:t>Date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1" y="6138333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95" y="6164033"/>
            <a:ext cx="2106032" cy="33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1765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36802805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350" baseline="0"/>
            </a:lvl1pPr>
          </a:lstStyle>
          <a:p>
            <a:r>
              <a:rPr lang="en-US" sz="1350" dirty="0" err="1"/>
              <a:t>Firstname</a:t>
            </a:r>
            <a:r>
              <a:rPr lang="en-US" sz="1350" dirty="0"/>
              <a:t> </a:t>
            </a:r>
            <a:r>
              <a:rPr lang="en-US" sz="1350" dirty="0" err="1"/>
              <a:t>Lastname</a:t>
            </a:r>
            <a:r>
              <a:rPr lang="en-US" sz="1350" dirty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360302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04022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77339148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46921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2571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75"/>
            </a:lvl1pPr>
            <a:lvl2pPr marL="6000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75"/>
            </a:lvl2pPr>
            <a:lvl3pPr marL="9001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3pPr>
            <a:lvl4pPr marL="12430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4pPr>
            <a:lvl5pPr marL="15859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98713422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9390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1875"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 sz="1575"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39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67210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82858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69088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8496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91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64847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20111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24999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1694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108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0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19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4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Job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66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78BE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28831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46808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70087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1082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26890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2017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19267669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27793473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17932325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8946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Code Demo (Click to Edit)</a:t>
            </a:r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73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2571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75"/>
            </a:lvl1pPr>
            <a:lvl2pPr marL="6000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75"/>
            </a:lvl2pPr>
            <a:lvl3pPr marL="9001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3pPr>
            <a:lvl4pPr marL="12430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4pPr>
            <a:lvl5pPr marL="15859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58413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25303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8036831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41827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247950291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691883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15490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15885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3413973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819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“Click to edit quote.”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67214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1756172" algn="l"/>
                <a:tab pos="2827735" algn="l"/>
              </a:tabLst>
              <a:defRPr sz="412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85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286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8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37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2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Second Point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Third Point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83702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7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750"/>
              </a:spcAft>
              <a:tabLst>
                <a:tab pos="2827735" algn="l"/>
              </a:tabLst>
              <a:defRPr sz="52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</a:t>
            </a:r>
            <a:br>
              <a:rPr lang="en-US" dirty="0"/>
            </a:br>
            <a:r>
              <a:rPr lang="en-US" dirty="0"/>
              <a:t>Statement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09129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32899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430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Quote or Statement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Make a secondary statement here.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93623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003865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89212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title.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48467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4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879" y="595566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5634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you!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  <a:p>
            <a:pPr lvl="0"/>
            <a:r>
              <a:rPr lang="en-US" dirty="0"/>
              <a:t>firstname.lastname@state.mn.us</a:t>
            </a:r>
          </a:p>
          <a:p>
            <a:pPr lvl="0"/>
            <a:r>
              <a:rPr lang="en-US" dirty="0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470" y="595566"/>
            <a:ext cx="2900940" cy="46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33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62.xml"/><Relationship Id="rId18" Type="http://schemas.openxmlformats.org/officeDocument/2006/relationships/slideLayout" Target="../slideLayouts/slideLayout67.xml"/><Relationship Id="rId26" Type="http://schemas.openxmlformats.org/officeDocument/2006/relationships/slideLayout" Target="../slideLayouts/slideLayout75.xml"/><Relationship Id="rId39" Type="http://schemas.openxmlformats.org/officeDocument/2006/relationships/slideLayout" Target="../slideLayouts/slideLayout88.xml"/><Relationship Id="rId3" Type="http://schemas.openxmlformats.org/officeDocument/2006/relationships/slideLayout" Target="../slideLayouts/slideLayout52.xml"/><Relationship Id="rId21" Type="http://schemas.openxmlformats.org/officeDocument/2006/relationships/slideLayout" Target="../slideLayouts/slideLayout70.xml"/><Relationship Id="rId34" Type="http://schemas.openxmlformats.org/officeDocument/2006/relationships/slideLayout" Target="../slideLayouts/slideLayout83.xml"/><Relationship Id="rId42" Type="http://schemas.openxmlformats.org/officeDocument/2006/relationships/slideLayout" Target="../slideLayouts/slideLayout91.xml"/><Relationship Id="rId47" Type="http://schemas.openxmlformats.org/officeDocument/2006/relationships/slideLayout" Target="../slideLayouts/slideLayout96.xml"/><Relationship Id="rId50" Type="http://schemas.openxmlformats.org/officeDocument/2006/relationships/theme" Target="../theme/theme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17" Type="http://schemas.openxmlformats.org/officeDocument/2006/relationships/slideLayout" Target="../slideLayouts/slideLayout66.xml"/><Relationship Id="rId25" Type="http://schemas.openxmlformats.org/officeDocument/2006/relationships/slideLayout" Target="../slideLayouts/slideLayout74.xml"/><Relationship Id="rId33" Type="http://schemas.openxmlformats.org/officeDocument/2006/relationships/slideLayout" Target="../slideLayouts/slideLayout82.xml"/><Relationship Id="rId38" Type="http://schemas.openxmlformats.org/officeDocument/2006/relationships/slideLayout" Target="../slideLayouts/slideLayout87.xml"/><Relationship Id="rId46" Type="http://schemas.openxmlformats.org/officeDocument/2006/relationships/slideLayout" Target="../slideLayouts/slideLayout95.xml"/><Relationship Id="rId2" Type="http://schemas.openxmlformats.org/officeDocument/2006/relationships/slideLayout" Target="../slideLayouts/slideLayout51.xml"/><Relationship Id="rId16" Type="http://schemas.openxmlformats.org/officeDocument/2006/relationships/slideLayout" Target="../slideLayouts/slideLayout65.xml"/><Relationship Id="rId20" Type="http://schemas.openxmlformats.org/officeDocument/2006/relationships/slideLayout" Target="../slideLayouts/slideLayout69.xml"/><Relationship Id="rId29" Type="http://schemas.openxmlformats.org/officeDocument/2006/relationships/slideLayout" Target="../slideLayouts/slideLayout78.xml"/><Relationship Id="rId41" Type="http://schemas.openxmlformats.org/officeDocument/2006/relationships/slideLayout" Target="../slideLayouts/slideLayout90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24" Type="http://schemas.openxmlformats.org/officeDocument/2006/relationships/slideLayout" Target="../slideLayouts/slideLayout73.xml"/><Relationship Id="rId32" Type="http://schemas.openxmlformats.org/officeDocument/2006/relationships/slideLayout" Target="../slideLayouts/slideLayout81.xml"/><Relationship Id="rId37" Type="http://schemas.openxmlformats.org/officeDocument/2006/relationships/slideLayout" Target="../slideLayouts/slideLayout86.xml"/><Relationship Id="rId40" Type="http://schemas.openxmlformats.org/officeDocument/2006/relationships/slideLayout" Target="../slideLayouts/slideLayout89.xml"/><Relationship Id="rId45" Type="http://schemas.openxmlformats.org/officeDocument/2006/relationships/slideLayout" Target="../slideLayouts/slideLayout94.xml"/><Relationship Id="rId5" Type="http://schemas.openxmlformats.org/officeDocument/2006/relationships/slideLayout" Target="../slideLayouts/slideLayout54.xml"/><Relationship Id="rId15" Type="http://schemas.openxmlformats.org/officeDocument/2006/relationships/slideLayout" Target="../slideLayouts/slideLayout64.xml"/><Relationship Id="rId23" Type="http://schemas.openxmlformats.org/officeDocument/2006/relationships/slideLayout" Target="../slideLayouts/slideLayout72.xml"/><Relationship Id="rId28" Type="http://schemas.openxmlformats.org/officeDocument/2006/relationships/slideLayout" Target="../slideLayouts/slideLayout77.xml"/><Relationship Id="rId36" Type="http://schemas.openxmlformats.org/officeDocument/2006/relationships/slideLayout" Target="../slideLayouts/slideLayout85.xml"/><Relationship Id="rId49" Type="http://schemas.openxmlformats.org/officeDocument/2006/relationships/slideLayout" Target="../slideLayouts/slideLayout98.xml"/><Relationship Id="rId10" Type="http://schemas.openxmlformats.org/officeDocument/2006/relationships/slideLayout" Target="../slideLayouts/slideLayout59.xml"/><Relationship Id="rId19" Type="http://schemas.openxmlformats.org/officeDocument/2006/relationships/slideLayout" Target="../slideLayouts/slideLayout68.xml"/><Relationship Id="rId31" Type="http://schemas.openxmlformats.org/officeDocument/2006/relationships/slideLayout" Target="../slideLayouts/slideLayout80.xml"/><Relationship Id="rId44" Type="http://schemas.openxmlformats.org/officeDocument/2006/relationships/slideLayout" Target="../slideLayouts/slideLayout93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63.xml"/><Relationship Id="rId22" Type="http://schemas.openxmlformats.org/officeDocument/2006/relationships/slideLayout" Target="../slideLayouts/slideLayout71.xml"/><Relationship Id="rId27" Type="http://schemas.openxmlformats.org/officeDocument/2006/relationships/slideLayout" Target="../slideLayouts/slideLayout76.xml"/><Relationship Id="rId30" Type="http://schemas.openxmlformats.org/officeDocument/2006/relationships/slideLayout" Target="../slideLayouts/slideLayout79.xml"/><Relationship Id="rId35" Type="http://schemas.openxmlformats.org/officeDocument/2006/relationships/slideLayout" Target="../slideLayouts/slideLayout84.xml"/><Relationship Id="rId43" Type="http://schemas.openxmlformats.org/officeDocument/2006/relationships/slideLayout" Target="../slideLayouts/slideLayout92.xml"/><Relationship Id="rId48" Type="http://schemas.openxmlformats.org/officeDocument/2006/relationships/slideLayout" Target="../slideLayouts/slideLayout97.xml"/><Relationship Id="rId8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8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575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2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  <p:sldLayoutId id="2147483748" r:id="rId14"/>
    <p:sldLayoutId id="2147483749" r:id="rId15"/>
    <p:sldLayoutId id="2147483750" r:id="rId16"/>
    <p:sldLayoutId id="2147483751" r:id="rId17"/>
    <p:sldLayoutId id="2147483752" r:id="rId18"/>
    <p:sldLayoutId id="2147483753" r:id="rId19"/>
    <p:sldLayoutId id="2147483754" r:id="rId20"/>
    <p:sldLayoutId id="2147483755" r:id="rId21"/>
    <p:sldLayoutId id="2147483756" r:id="rId22"/>
    <p:sldLayoutId id="2147483757" r:id="rId23"/>
    <p:sldLayoutId id="2147483758" r:id="rId24"/>
    <p:sldLayoutId id="2147483759" r:id="rId25"/>
    <p:sldLayoutId id="2147483760" r:id="rId26"/>
    <p:sldLayoutId id="2147483761" r:id="rId27"/>
    <p:sldLayoutId id="2147483762" r:id="rId28"/>
    <p:sldLayoutId id="2147483763" r:id="rId29"/>
    <p:sldLayoutId id="2147483764" r:id="rId30"/>
    <p:sldLayoutId id="2147483765" r:id="rId31"/>
    <p:sldLayoutId id="2147483766" r:id="rId32"/>
    <p:sldLayoutId id="2147483767" r:id="rId33"/>
    <p:sldLayoutId id="2147483768" r:id="rId34"/>
    <p:sldLayoutId id="2147483769" r:id="rId35"/>
    <p:sldLayoutId id="2147483770" r:id="rId36"/>
    <p:sldLayoutId id="2147483771" r:id="rId37"/>
    <p:sldLayoutId id="2147483772" r:id="rId38"/>
    <p:sldLayoutId id="2147483773" r:id="rId39"/>
    <p:sldLayoutId id="2147483774" r:id="rId40"/>
    <p:sldLayoutId id="2147483775" r:id="rId41"/>
    <p:sldLayoutId id="2147483776" r:id="rId42"/>
    <p:sldLayoutId id="2147483777" r:id="rId43"/>
    <p:sldLayoutId id="2147483778" r:id="rId44"/>
    <p:sldLayoutId id="2147483779" r:id="rId45"/>
    <p:sldLayoutId id="2147483780" r:id="rId46"/>
    <p:sldLayoutId id="2147483781" r:id="rId47"/>
    <p:sldLayoutId id="2147483782" r:id="rId48"/>
    <p:sldLayoutId id="2147483783" r:id="rId49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575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visor.mn.gov/statutes/cite/573.02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n.gov/admin/data-practice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youtube.com/@INFOIPAD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l.mn.gov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ngovpublications.com/products/data-practices-laws-rules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mn.gov/admin/data-practices/news/events/webinars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5.xml"/><Relationship Id="rId4" Type="http://schemas.openxmlformats.org/officeDocument/2006/relationships/hyperlink" Target="https://www.youtube.com/user/INFOIPAD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dpo@state.mn.us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8.xml"/><Relationship Id="rId5" Type="http://schemas.openxmlformats.org/officeDocument/2006/relationships/hyperlink" Target="https://www.youtube.com/user/INFOIPAD" TargetMode="External"/><Relationship Id="rId4" Type="http://schemas.openxmlformats.org/officeDocument/2006/relationships/hyperlink" Target="https://mn.gov/admin/data-practice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n.gov/admin/data-practices/news/events/webinar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n.gov/admin/data-practices/opinions/library/opinions-library.jsp?id=36-267415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scholar.google.com/scholar_case?case=1649474705385310716&amp;q=Demers+v.+City+of+Minneapolis&amp;hl=en&amp;as_sdt=6,2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n.gov/admin/data-practices/opinions/library/opinions-library.jsp?id=36-267352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mn.gov/admin/data-practices/opinions/library/opinions-library.jsp?id=36-267840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Practices Potpourri Webinar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Dec. 16, 2025</a:t>
            </a:r>
          </a:p>
          <a:p>
            <a:r>
              <a:rPr lang="en-US" sz="2000" dirty="0"/>
              <a:t>11:00am-11:30am</a:t>
            </a:r>
          </a:p>
        </p:txBody>
      </p:sp>
    </p:spTree>
    <p:extLst>
      <p:ext uri="{BB962C8B-B14F-4D97-AF65-F5344CB8AC3E}">
        <p14:creationId xmlns:p14="http://schemas.microsoft.com/office/powerpoint/2010/main" val="4186815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5E7E0-721C-486B-FD43-1A5117F7C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4FBF3-95DF-5212-4815-7860125E73D3}"/>
              </a:ext>
            </a:extLst>
          </p:cNvPr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#2a – Responding to data subjects	 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A25378A-AF91-E82D-17BF-9EB35013B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9" y="1630680"/>
            <a:ext cx="8791302" cy="502920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200" b="1" dirty="0"/>
              <a:t>Question: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</a:t>
            </a:r>
            <a:r>
              <a:rPr lang="en-US" sz="3200" dirty="0"/>
              <a:t>13.04, subd. 3 says “the responsible authority shall comply immediately” or within 10 business days. What does “comply” mean?</a:t>
            </a:r>
          </a:p>
          <a:p>
            <a:pPr marL="0" indent="0">
              <a:buClr>
                <a:srgbClr val="0054A6"/>
              </a:buClr>
              <a:buNone/>
            </a:pPr>
            <a:r>
              <a:rPr lang="en-US" sz="3200" b="1" dirty="0"/>
              <a:t>Answer: </a:t>
            </a:r>
            <a:r>
              <a:rPr lang="en-US" sz="3200" dirty="0"/>
              <a:t>Provide access to the data.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9818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#2a – Responding to data subjects, cont.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000" b="1" dirty="0"/>
              <a:t>What can entities do?</a:t>
            </a:r>
          </a:p>
          <a:p>
            <a:pPr lvl="1">
              <a:buClr>
                <a:srgbClr val="0054A6"/>
              </a:buClr>
            </a:pPr>
            <a:r>
              <a:rPr lang="en-US" sz="2500" dirty="0"/>
              <a:t>Data subject requests go to the top of the list. </a:t>
            </a:r>
          </a:p>
          <a:p>
            <a:pPr lvl="1">
              <a:buClr>
                <a:srgbClr val="0054A6"/>
              </a:buClr>
            </a:pPr>
            <a:r>
              <a:rPr lang="en-US" sz="2500" dirty="0"/>
              <a:t>Estimate how much data and communicate that to the requester sooner rather than later.</a:t>
            </a:r>
          </a:p>
          <a:p>
            <a:pPr lvl="1">
              <a:buClr>
                <a:srgbClr val="0054A6"/>
              </a:buClr>
            </a:pPr>
            <a:r>
              <a:rPr lang="en-US" sz="2500" dirty="0"/>
              <a:t>If you can’t provide all of the data, provide some data, within 10 days</a:t>
            </a:r>
          </a:p>
          <a:p>
            <a:pPr lvl="1">
              <a:buClr>
                <a:srgbClr val="0054A6"/>
              </a:buClr>
            </a:pPr>
            <a:r>
              <a:rPr lang="en-US" sz="2500" dirty="0"/>
              <a:t>Communicate a timeline if you can’t fully comply in 10 days</a:t>
            </a:r>
          </a:p>
          <a:p>
            <a:pPr lvl="1">
              <a:buClr>
                <a:srgbClr val="0054A6"/>
              </a:buClr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787879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0860A-E4D6-9897-1B6E-79802BDC0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08" y="164462"/>
            <a:ext cx="7886700" cy="914400"/>
          </a:xfrm>
        </p:spPr>
        <p:txBody>
          <a:bodyPr/>
          <a:lstStyle/>
          <a:p>
            <a:pPr algn="l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#</a:t>
            </a:r>
            <a:r>
              <a:rPr lang="en-US" sz="3600" dirty="0">
                <a:solidFill>
                  <a:srgbClr val="FFFFFF"/>
                </a:solidFill>
                <a:latin typeface="Calibri"/>
              </a:rPr>
              <a:t>3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– Expungements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20617-34D7-AB07-2C15-9201657D4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>
                <a:srgbClr val="0054A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Question: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Can a data subject get access to data maintained by a law enforcement agency if the offense was automatically expunged by the Clean Slate Act or automatically expunged by the </a:t>
            </a:r>
            <a:r>
              <a:rPr lang="en-US" sz="3600" dirty="0">
                <a:solidFill>
                  <a:srgbClr val="003865"/>
                </a:solidFill>
                <a:latin typeface="Calibri"/>
              </a:rPr>
              <a:t>recent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cannabis laws?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636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3AC5E-41FD-8559-3B1A-21B572A0A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08" y="200087"/>
            <a:ext cx="7886700" cy="914400"/>
          </a:xfrm>
        </p:spPr>
        <p:txBody>
          <a:bodyPr/>
          <a:lstStyle/>
          <a:p>
            <a:pPr algn="l"/>
            <a:r>
              <a:rPr lang="en-US" sz="3600" dirty="0">
                <a:solidFill>
                  <a:srgbClr val="FFFFFF"/>
                </a:solidFill>
              </a:rPr>
              <a:t>#3 – Expungements answer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68B95-A739-B8C3-0463-6ADF1B5EF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28462" cy="4634552"/>
          </a:xfrm>
        </p:spPr>
        <p:txBody>
          <a:bodyPr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>
                <a:srgbClr val="0054A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Answer: 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Yes. The data are private.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3865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buClr>
                <a:srgbClr val="0054A6"/>
              </a:buClr>
              <a:defRPr/>
            </a:pP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Clean </a:t>
            </a:r>
            <a:r>
              <a:rPr lang="en-US" sz="2400" i="1" dirty="0">
                <a:solidFill>
                  <a:srgbClr val="003865"/>
                </a:solidFill>
                <a:latin typeface="Calibri"/>
              </a:rPr>
              <a:t>S</a:t>
            </a:r>
            <a:r>
              <a:rPr kumimoji="0" lang="en-US" sz="2400" i="1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late expungements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609A.015, subd. 5(g): Data on the person whose offense has been expunged under this subdivision, including any notice sent pursuant to paragraph (f), are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private data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>
              <a:buClr>
                <a:srgbClr val="0054A6"/>
              </a:buClr>
              <a:defRPr/>
            </a:pPr>
            <a:r>
              <a:rPr lang="en-US" sz="2400" i="1" dirty="0">
                <a:solidFill>
                  <a:srgbClr val="00386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Cannabis auto-expungements</a:t>
            </a:r>
            <a:r>
              <a:rPr lang="en-US" sz="2400" dirty="0">
                <a:solidFill>
                  <a:srgbClr val="00386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§ 609A.055, subd. 3(f): data on a person whose offense has been expunged under this subdivision, including any notice sent pursuant to paragraph (d), are </a:t>
            </a:r>
            <a:r>
              <a:rPr lang="en-US" sz="2400" b="1" dirty="0">
                <a:solidFill>
                  <a:srgbClr val="00386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private data</a:t>
            </a:r>
            <a:r>
              <a:rPr lang="en-US" sz="2400" dirty="0">
                <a:solidFill>
                  <a:srgbClr val="00386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3865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>
                <a:srgbClr val="0054A6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988DF-E49D-3AD5-2DB9-956A94453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863FF-A670-F2C4-30BF-2DE81A243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08" y="200087"/>
            <a:ext cx="7886700" cy="914400"/>
          </a:xfrm>
        </p:spPr>
        <p:txBody>
          <a:bodyPr/>
          <a:lstStyle/>
          <a:p>
            <a:pPr algn="l"/>
            <a:r>
              <a:rPr lang="en-US" sz="3600" dirty="0">
                <a:solidFill>
                  <a:srgbClr val="FFFFFF"/>
                </a:solidFill>
              </a:rPr>
              <a:t>#3 – Expungements, follow 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A1580-589B-FB49-14EE-768196812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28462" cy="4634552"/>
          </a:xfrm>
        </p:spPr>
        <p:txBody>
          <a:bodyPr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750"/>
              </a:spcAft>
              <a:buClr>
                <a:srgbClr val="0054A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Question: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If a requester that is 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the data subject requests access to a record that has been automatically expunged, how should a law enforcement agency respond?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31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6A65D-3D99-0CB5-91F8-90B3777F6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7509A-BC1B-AA46-5036-B074DE2D3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08" y="200087"/>
            <a:ext cx="7886700" cy="914400"/>
          </a:xfrm>
        </p:spPr>
        <p:txBody>
          <a:bodyPr/>
          <a:lstStyle/>
          <a:p>
            <a:pPr algn="l"/>
            <a:r>
              <a:rPr lang="en-US" sz="3600" dirty="0">
                <a:solidFill>
                  <a:srgbClr val="FFFFFF"/>
                </a:solidFill>
              </a:rPr>
              <a:t>#4 – Expungements, follow-up answer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F215C-9B6B-4A88-9987-C0442CC8C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28462" cy="4634552"/>
          </a:xfrm>
        </p:spPr>
        <p:txBody>
          <a:bodyPr>
            <a:normAutofit/>
          </a:bodyPr>
          <a:lstStyle/>
          <a:p>
            <a:pPr marL="0" lvl="0" indent="0">
              <a:buClr>
                <a:srgbClr val="0054A6"/>
              </a:buClr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Answer: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Section 13.03, subd. 3(f) requires government entities to cite the statute classifying data as not public. </a:t>
            </a:r>
          </a:p>
          <a:p>
            <a:pPr marL="0" lvl="0" indent="0">
              <a:buClr>
                <a:srgbClr val="0054A6"/>
              </a:buClr>
              <a:buNone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</a:t>
            </a:r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automatic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expungements, that means citing </a:t>
            </a:r>
            <a:r>
              <a:rPr lang="en-US" sz="3200" dirty="0">
                <a:solidFill>
                  <a:srgbClr val="00386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609A.015 for Clean Slate or </a:t>
            </a:r>
            <a:r>
              <a:rPr lang="en-US" sz="3200" dirty="0">
                <a:solidFill>
                  <a:srgbClr val="00386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0386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609A.055 for automatic cannabis expungements.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561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#5 –  Body camera data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200" b="1" dirty="0"/>
              <a:t>Question: </a:t>
            </a:r>
            <a:r>
              <a:rPr lang="en-US" sz="3200" dirty="0"/>
              <a:t>A newer provision in section 13.825 allows for access to unredacted body camera data while an investigation is active if the requester is entitled to a copy of the state accident report. Who gets access?</a:t>
            </a:r>
          </a:p>
        </p:txBody>
      </p:sp>
    </p:spTree>
    <p:extLst>
      <p:ext uri="{BB962C8B-B14F-4D97-AF65-F5344CB8AC3E}">
        <p14:creationId xmlns:p14="http://schemas.microsoft.com/office/powerpoint/2010/main" val="2251034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#5 – Body camera data answer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8" y="1850571"/>
            <a:ext cx="7717426" cy="4309411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2600" b="1" dirty="0"/>
              <a:t>Answer: </a:t>
            </a:r>
            <a:r>
              <a:rPr lang="en-US" sz="2600" dirty="0"/>
              <a:t>The following individuals, their legal counsel and insurance representatives who have access to the state crash report, can also access body camera video:</a:t>
            </a:r>
          </a:p>
          <a:p>
            <a:pPr lvl="1"/>
            <a:r>
              <a:rPr lang="en-US" sz="2400" dirty="0"/>
              <a:t>Any individual involved in the accident, the representative of the individual's estate, or the surviving spouse, or one or more surviving next of kin, or a trustee appointed under section </a:t>
            </a:r>
            <a:r>
              <a:rPr lang="en-US" sz="2400" u="sng" dirty="0">
                <a:hlinkClick r:id="rId3"/>
              </a:rPr>
              <a:t>573.02</a:t>
            </a:r>
            <a:r>
              <a:rPr lang="en-US" sz="2400" dirty="0"/>
              <a:t>, </a:t>
            </a:r>
          </a:p>
          <a:p>
            <a:pPr lvl="1"/>
            <a:r>
              <a:rPr lang="en-US" sz="2400" dirty="0"/>
              <a:t>Any other person injured in person, property, or means of support, or who incurs other pecuniary loss by virtue of the accident</a:t>
            </a:r>
          </a:p>
        </p:txBody>
      </p:sp>
    </p:spTree>
    <p:extLst>
      <p:ext uri="{BB962C8B-B14F-4D97-AF65-F5344CB8AC3E}">
        <p14:creationId xmlns:p14="http://schemas.microsoft.com/office/powerpoint/2010/main" val="1741136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73AFF-7B9F-7BFD-4DA1-3494A777A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BD96-0708-A6A3-A645-99B116132970}"/>
              </a:ext>
            </a:extLst>
          </p:cNvPr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#5 – Body camera data answer, cont.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A90E45A-6940-F213-0DE4-ED3133A56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087" y="1687284"/>
            <a:ext cx="8293825" cy="4821041"/>
          </a:xfrm>
        </p:spPr>
        <p:txBody>
          <a:bodyPr anchor="t">
            <a:normAutofit lnSpcReduction="10000"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2600" b="1" dirty="0"/>
              <a:t>Answer:</a:t>
            </a:r>
            <a:r>
              <a:rPr lang="en-US" sz="2600" dirty="0"/>
              <a:t> Those individuals may have access to unredacted body camera footage, even if the investigation is active under 13.825, subd. 4(c) unless:</a:t>
            </a:r>
          </a:p>
          <a:p>
            <a:pPr lvl="1"/>
            <a:r>
              <a:rPr lang="en-US" sz="2200" dirty="0"/>
              <a:t>Compelling reason that providing access would interfere with an active investigation and the LEA provides a written reason for the denial and notifies the requester of section 13.82, subd 7, OR</a:t>
            </a:r>
          </a:p>
          <a:p>
            <a:pPr lvl="1"/>
            <a:r>
              <a:rPr lang="en-US" sz="2200" dirty="0"/>
              <a:t>The data is clearly offensive to common sensibilities, OR</a:t>
            </a:r>
          </a:p>
          <a:p>
            <a:pPr lvl="1"/>
            <a:r>
              <a:rPr lang="en-US" sz="2200" dirty="0"/>
              <a:t>The data is classified as not public by other provisions under this chapter.</a:t>
            </a:r>
          </a:p>
          <a:p>
            <a:pPr>
              <a:buClr>
                <a:srgbClr val="0054A6"/>
              </a:buClr>
            </a:pPr>
            <a:r>
              <a:rPr lang="en-US" sz="2600" dirty="0"/>
              <a:t>LEAs must also notify requesters receiving body camera video under this provision that they are subject to the remedies and penalties of section 13.08. </a:t>
            </a:r>
          </a:p>
        </p:txBody>
      </p:sp>
    </p:spTree>
    <p:extLst>
      <p:ext uri="{BB962C8B-B14F-4D97-AF65-F5344CB8AC3E}">
        <p14:creationId xmlns:p14="http://schemas.microsoft.com/office/powerpoint/2010/main" val="2095016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747D6-A1F3-BC1D-1907-78E5C0687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4" y="136750"/>
            <a:ext cx="7886700" cy="914400"/>
          </a:xfrm>
        </p:spPr>
        <p:txBody>
          <a:bodyPr/>
          <a:lstStyle/>
          <a:p>
            <a:pPr algn="l"/>
            <a:r>
              <a:rPr lang="en-US" sz="3200" dirty="0"/>
              <a:t>#6 - Minnesota Paid Leave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CD5BA-5A6E-8E5C-CCC1-B267415EF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Question:</a:t>
            </a:r>
            <a:r>
              <a:rPr lang="en-US" sz="2800" dirty="0"/>
              <a:t> Can a government entity employer provide private personnel data to the Department of Employment and Economic Development (DEED) to confirm that an employee is eligible for the new Minnesota Paid Leave Program?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62799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" y="161761"/>
            <a:ext cx="7886700" cy="9144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We are a statewide resource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597459"/>
            <a:ext cx="7886700" cy="5098779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Data Practices Office</a:t>
            </a:r>
          </a:p>
          <a:p>
            <a:pPr lvl="1">
              <a:buClr>
                <a:srgbClr val="0054A6"/>
              </a:buClr>
            </a:pPr>
            <a:r>
              <a:rPr lang="en-US" sz="2800" dirty="0"/>
              <a:t>Informal advice/technical assistance</a:t>
            </a:r>
          </a:p>
          <a:p>
            <a:pPr lvl="1">
              <a:buClr>
                <a:srgbClr val="0054A6"/>
              </a:buClr>
            </a:pPr>
            <a:r>
              <a:rPr lang="en-US" sz="2800" dirty="0"/>
              <a:t>Commissioner of Administration advisory opinions</a:t>
            </a:r>
          </a:p>
          <a:p>
            <a:pPr lvl="1">
              <a:buClr>
                <a:srgbClr val="0054A6"/>
              </a:buClr>
            </a:pPr>
            <a:r>
              <a:rPr lang="en-US" sz="2800" dirty="0"/>
              <a:t>Website and info pages </a:t>
            </a:r>
          </a:p>
          <a:p>
            <a:pPr lvl="2">
              <a:buClr>
                <a:srgbClr val="0054A6"/>
              </a:buClr>
            </a:pPr>
            <a:r>
              <a:rPr lang="en-US" sz="2900" dirty="0">
                <a:hlinkClick r:id="rId3"/>
              </a:rPr>
              <a:t>Data Practices Office</a:t>
            </a:r>
            <a:endParaRPr lang="en-US" sz="2700" dirty="0"/>
          </a:p>
          <a:p>
            <a:pPr lvl="1">
              <a:buClr>
                <a:srgbClr val="0054A6"/>
              </a:buClr>
            </a:pPr>
            <a:r>
              <a:rPr lang="en-US" sz="2800" dirty="0"/>
              <a:t>Listserv and newsletters</a:t>
            </a:r>
          </a:p>
          <a:p>
            <a:pPr lvl="1">
              <a:buClr>
                <a:srgbClr val="0054A6"/>
              </a:buClr>
            </a:pPr>
            <a:r>
              <a:rPr lang="en-US" sz="2800" dirty="0"/>
              <a:t>Legislative assistance</a:t>
            </a:r>
          </a:p>
          <a:p>
            <a:pPr lvl="1">
              <a:buClr>
                <a:srgbClr val="0054A6"/>
              </a:buClr>
            </a:pPr>
            <a:r>
              <a:rPr lang="en-US" sz="2800" dirty="0"/>
              <a:t>Training</a:t>
            </a:r>
          </a:p>
          <a:p>
            <a:pPr lvl="2">
              <a:buClr>
                <a:srgbClr val="0054A6"/>
              </a:buClr>
            </a:pPr>
            <a:r>
              <a:rPr lang="en-US" sz="2500" dirty="0"/>
              <a:t>Past webinars: </a:t>
            </a:r>
          </a:p>
          <a:p>
            <a:pPr lvl="2">
              <a:buClr>
                <a:srgbClr val="0054A6"/>
              </a:buClr>
            </a:pPr>
            <a:r>
              <a:rPr lang="en-US" sz="2800" dirty="0">
                <a:hlinkClick r:id="rId4"/>
              </a:rPr>
              <a:t>Data Practices Office - YouTube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538325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B9284-4484-9F7B-12D3-D7129D35D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47EFA-5422-0E28-6A67-02FBD83BA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4" y="136750"/>
            <a:ext cx="7886700" cy="914400"/>
          </a:xfrm>
        </p:spPr>
        <p:txBody>
          <a:bodyPr/>
          <a:lstStyle/>
          <a:p>
            <a:pPr algn="l"/>
            <a:r>
              <a:rPr lang="en-US" sz="3200" dirty="0"/>
              <a:t># 6 - Minnesota Paid Leave answer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B9685-CF1E-B35C-3A48-E02C5418E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Answer:</a:t>
            </a:r>
            <a:r>
              <a:rPr lang="en-US" sz="2800" dirty="0"/>
              <a:t> DEED has statutory authority to share private data about an employee’s application with employers. </a:t>
            </a:r>
          </a:p>
          <a:p>
            <a:pPr marL="0" indent="0">
              <a:buNone/>
            </a:pPr>
            <a:r>
              <a:rPr lang="en-US" sz="2800" dirty="0"/>
              <a:t>Government employers must have </a:t>
            </a:r>
            <a:r>
              <a:rPr lang="en-US" sz="2800" b="1" dirty="0"/>
              <a:t>consent</a:t>
            </a:r>
            <a:r>
              <a:rPr lang="en-US" sz="2800" dirty="0"/>
              <a:t> from the employee before disclosing private information that confirms an employee’s eligibility. </a:t>
            </a:r>
          </a:p>
          <a:p>
            <a:pPr marL="0" indent="0">
              <a:buNone/>
            </a:pPr>
            <a:r>
              <a:rPr lang="en-US" sz="2800" dirty="0"/>
              <a:t>Find more information for employees and employers:</a:t>
            </a:r>
          </a:p>
          <a:p>
            <a:pPr marL="0" indent="0">
              <a:buNone/>
            </a:pPr>
            <a:r>
              <a:rPr lang="en-US" sz="2800" dirty="0">
                <a:hlinkClick r:id="rId3"/>
              </a:rPr>
              <a:t>https://pl.mn.gov/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5990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#7 – Statute books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Where can I get a copy of the 2025 Data Practices Laws and Rules book? </a:t>
            </a:r>
          </a:p>
        </p:txBody>
      </p:sp>
      <p:pic>
        <p:nvPicPr>
          <p:cNvPr id="4" name="Picture 3" descr="Spiral bound book titled 2025 Data Practices Laws and Rules">
            <a:extLst>
              <a:ext uri="{FF2B5EF4-FFF2-40B4-BE49-F238E27FC236}">
                <a16:creationId xmlns:a16="http://schemas.microsoft.com/office/drawing/2014/main" id="{F801C2DC-0701-E712-557E-B41B4FB819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840" y="3083032"/>
            <a:ext cx="2414236" cy="3317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9574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4FA3C-4904-F48C-ED62-E3C852A51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8649"/>
            <a:ext cx="7886700" cy="9144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#7 – Statute books answer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8C7CB-F9BA-2B09-6A99-E208A557B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332" y="1876301"/>
            <a:ext cx="7683335" cy="4275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Answer: </a:t>
            </a:r>
            <a:r>
              <a:rPr lang="en-US" sz="2800" dirty="0"/>
              <a:t>2025 Statute books are available from Allegra Printing:</a:t>
            </a:r>
          </a:p>
          <a:p>
            <a:pPr marL="0" indent="0">
              <a:buNone/>
            </a:pPr>
            <a:r>
              <a:rPr lang="en-US" sz="2800" dirty="0">
                <a:hlinkClick r:id="rId3"/>
              </a:rPr>
              <a:t>https://www.mngovpublications.com/products/data-practices-laws-rules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0541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0E389-6807-4508-B8DB-E5E89872C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61" y="141111"/>
            <a:ext cx="7886700" cy="914400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Send us your questions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43B064-AE33-416F-93E8-054418879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Type your questions in the Q&amp;A Panel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If we don’t get to your question, we will follow up afterwards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Slides are available: </a:t>
            </a:r>
            <a:r>
              <a:rPr lang="en-US" sz="2800" dirty="0">
                <a:hlinkClick r:id="rId3"/>
              </a:rPr>
              <a:t>https://mn.gov/admin/data-practices/news/events/webinars/</a:t>
            </a:r>
            <a:r>
              <a:rPr lang="en-US" sz="2800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A recording of this webinar will be available at: </a:t>
            </a:r>
            <a:r>
              <a:rPr lang="en-US" sz="2800" dirty="0">
                <a:hlinkClick r:id="rId4"/>
              </a:rPr>
              <a:t>https://www.youtube.com/user/INFOIPAD</a:t>
            </a:r>
            <a:r>
              <a:rPr lang="en-US" sz="2800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/>
              <a:t>Please fill out the evaluation in the Chat Panel</a:t>
            </a:r>
          </a:p>
        </p:txBody>
      </p:sp>
    </p:spTree>
    <p:extLst>
      <p:ext uri="{BB962C8B-B14F-4D97-AF65-F5344CB8AC3E}">
        <p14:creationId xmlns:p14="http://schemas.microsoft.com/office/powerpoint/2010/main" val="1224051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>
            <a:spLocks noGrp="1"/>
          </p:cNvSpPr>
          <p:nvPr>
            <p:ph type="title"/>
          </p:nvPr>
        </p:nvSpPr>
        <p:spPr bwMode="ltGray">
          <a:xfrm>
            <a:off x="0" y="2095785"/>
            <a:ext cx="9144000" cy="1299950"/>
          </a:xfrm>
        </p:spPr>
        <p:txBody>
          <a:bodyPr/>
          <a:lstStyle/>
          <a:p>
            <a:r>
              <a:rPr lang="en-US" dirty="0"/>
              <a:t>Stay in touch!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8650" y="3498092"/>
            <a:ext cx="7886700" cy="3222748"/>
          </a:xfrm>
        </p:spPr>
        <p:txBody>
          <a:bodyPr/>
          <a:lstStyle/>
          <a:p>
            <a:pPr marL="365760" indent="-283464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Phone:</a:t>
            </a:r>
            <a:r>
              <a:rPr lang="en-US" sz="2800" dirty="0">
                <a:solidFill>
                  <a:prstClr val="black"/>
                </a:solidFill>
              </a:rPr>
              <a:t> 651-296-6733</a:t>
            </a:r>
          </a:p>
          <a:p>
            <a:pPr marL="365760" indent="-283464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Email:</a:t>
            </a:r>
            <a:r>
              <a:rPr lang="en-US" sz="2800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3"/>
              </a:rPr>
              <a:t>info.dpo@state.mn.us</a:t>
            </a:r>
            <a:r>
              <a:rPr lang="en-US" sz="2800" dirty="0">
                <a:solidFill>
                  <a:prstClr val="black"/>
                </a:solidFill>
              </a:rPr>
              <a:t>  </a:t>
            </a:r>
          </a:p>
          <a:p>
            <a:pPr marL="365760" indent="-283464" algn="l">
              <a:defRPr/>
            </a:pPr>
            <a:r>
              <a:rPr lang="en-US" sz="2800" b="1" dirty="0">
                <a:solidFill>
                  <a:srgbClr val="4F81BD">
                    <a:lumMod val="75000"/>
                  </a:srgbClr>
                </a:solidFill>
              </a:rPr>
              <a:t>Website: </a:t>
            </a:r>
            <a:r>
              <a:rPr lang="en-US" sz="2800" u="sng" dirty="0">
                <a:solidFill>
                  <a:prstClr val="black"/>
                </a:solidFill>
                <a:hlinkClick r:id="rId4"/>
              </a:rPr>
              <a:t>mn.gov/admin/data-practices </a:t>
            </a:r>
            <a:endParaRPr lang="en-US" sz="2800" b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pPr marL="365760" indent="-283464" algn="l">
              <a:defRPr/>
            </a:pPr>
            <a:r>
              <a: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YouTube:</a:t>
            </a:r>
            <a:r>
              <a:rPr lang="en-US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  <a:hlinkClick r:id="rId5"/>
              </a:rPr>
              <a:t>https://www.youtube.com/user/INFOIPAD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285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-1"/>
            <a:ext cx="9144000" cy="122872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Today’s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481" y="1572718"/>
            <a:ext cx="8380955" cy="5014694"/>
          </a:xfrm>
        </p:spPr>
        <p:txBody>
          <a:bodyPr anchor="t">
            <a:normAutofit/>
          </a:bodyPr>
          <a:lstStyle/>
          <a:p>
            <a:pPr marL="0" indent="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None/>
            </a:pPr>
            <a:r>
              <a:rPr lang="en-US" sz="3600" b="1" dirty="0"/>
              <a:t>11:00 a.m.</a:t>
            </a:r>
            <a:r>
              <a:rPr lang="en-US" sz="3600" dirty="0"/>
              <a:t>- Data Practices Potpourri</a:t>
            </a:r>
          </a:p>
          <a:p>
            <a:pPr marL="0" indent="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None/>
            </a:pPr>
            <a:r>
              <a:rPr lang="en-US" sz="3600" b="1" dirty="0"/>
              <a:t>11:20 a.m.</a:t>
            </a:r>
            <a:r>
              <a:rPr lang="en-US" sz="3600" dirty="0"/>
              <a:t> - Q&amp;A</a:t>
            </a:r>
          </a:p>
          <a:p>
            <a:pPr marL="0" indent="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None/>
            </a:pPr>
            <a:r>
              <a:rPr lang="en-US" sz="3600" b="1" dirty="0"/>
              <a:t>11:30 a.m. </a:t>
            </a:r>
            <a:r>
              <a:rPr lang="en-US" sz="3600" dirty="0"/>
              <a:t>– End</a:t>
            </a:r>
          </a:p>
          <a:p>
            <a:pPr marL="0" indent="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None/>
            </a:pPr>
            <a:r>
              <a:rPr lang="en-US" sz="3600" dirty="0"/>
              <a:t>Access to slides:</a:t>
            </a:r>
          </a:p>
          <a:p>
            <a:pPr marL="0" indent="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None/>
            </a:pPr>
            <a:r>
              <a:rPr lang="en-US" sz="3600" dirty="0">
                <a:hlinkClick r:id="rId3"/>
              </a:rPr>
              <a:t>https://mn.gov/admin/data-practices/news/events/webinars/</a:t>
            </a:r>
            <a:r>
              <a:rPr lang="en-US" sz="3600" dirty="0"/>
              <a:t> </a:t>
            </a:r>
          </a:p>
          <a:p>
            <a:pPr marL="0" indent="0" defTabSz="914400">
              <a:spcBef>
                <a:spcPct val="20000"/>
              </a:spcBef>
              <a:spcAft>
                <a:spcPts val="0"/>
              </a:spcAft>
              <a:buClr>
                <a:srgbClr val="0054A6"/>
              </a:buClr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9239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#1 –  Costs for Inspection 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Can an entity charge for inspection?</a:t>
            </a:r>
          </a:p>
        </p:txBody>
      </p:sp>
    </p:spTree>
    <p:extLst>
      <p:ext uri="{BB962C8B-B14F-4D97-AF65-F5344CB8AC3E}">
        <p14:creationId xmlns:p14="http://schemas.microsoft.com/office/powerpoint/2010/main" val="2485929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24041-5DE9-AE0C-8727-498E2FCB5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79AE0-9838-70EA-410C-75C946942801}"/>
              </a:ext>
            </a:extLst>
          </p:cNvPr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#1 –  Costs for inspection answer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32ED47-34AB-6549-7A80-E65DABC9A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3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Can an entity charge for inspection?</a:t>
            </a:r>
          </a:p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Answer: </a:t>
            </a:r>
            <a:r>
              <a:rPr lang="en-US" sz="3600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943861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#1 –  Costs for inspection answer, cont.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014" y="1638300"/>
            <a:ext cx="8479971" cy="470408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200" dirty="0"/>
              <a:t>“If a person requests access for the purpose of inspection, </a:t>
            </a:r>
            <a:r>
              <a:rPr lang="en-US" sz="3200" b="1" dirty="0"/>
              <a:t>the responsible authority may not assess a charge or require the requesting person to pay a fee to inspect data</a:t>
            </a:r>
            <a:r>
              <a:rPr lang="en-US" sz="3200" dirty="0"/>
              <a:t>.”</a:t>
            </a:r>
            <a:endParaRPr lang="en-US" sz="3200" b="1" dirty="0"/>
          </a:p>
          <a:p>
            <a:pPr marL="0" indent="0">
              <a:buClr>
                <a:srgbClr val="0054A6"/>
              </a:buClr>
              <a:buNone/>
            </a:pPr>
            <a:r>
              <a:rPr lang="en-US" sz="2400" dirty="0"/>
              <a:t>Minn. Stat. § 13.03, subd. 3 </a:t>
            </a:r>
          </a:p>
          <a:p>
            <a:pPr marL="0" indent="0">
              <a:buClr>
                <a:srgbClr val="0054A6"/>
              </a:buClr>
              <a:buNone/>
            </a:pPr>
            <a:r>
              <a:rPr lang="en-US" sz="2400" dirty="0"/>
              <a:t>See also Minn Stat. § 13.04, subd. 3 (data subjects); Minn. Rule 1205.0400, subp. 5 (data subjects); </a:t>
            </a:r>
            <a:r>
              <a:rPr lang="en-US" sz="2400" dirty="0">
                <a:hlinkClick r:id="rId3"/>
              </a:rPr>
              <a:t>AO 10-024</a:t>
            </a:r>
            <a:r>
              <a:rPr lang="en-US" sz="2400" dirty="0"/>
              <a:t>;</a:t>
            </a:r>
            <a:r>
              <a:rPr lang="en-US" sz="2400" dirty="0">
                <a:effectLst/>
                <a:latin typeface="Calibri" panose="020F0502020204030204" pitchFamily="34" charset="0"/>
                <a:hlinkClick r:id="rId4"/>
              </a:rPr>
              <a:t> </a:t>
            </a:r>
            <a:r>
              <a:rPr lang="en-US" sz="2400" i="1" dirty="0">
                <a:effectLst/>
                <a:latin typeface="Calibri" panose="020F0502020204030204" pitchFamily="34" charset="0"/>
                <a:hlinkClick r:id="rId4"/>
              </a:rPr>
              <a:t>Demers v. City of Minneapolis</a:t>
            </a:r>
            <a:r>
              <a:rPr lang="en-US" sz="2400" dirty="0">
                <a:effectLst/>
                <a:latin typeface="Calibri" panose="020F0502020204030204" pitchFamily="34" charset="0"/>
                <a:hlinkClick r:id="rId4"/>
              </a:rPr>
              <a:t>, 468 N.W.2d 71 (Minn. 1991)</a:t>
            </a:r>
            <a:r>
              <a:rPr lang="en-US" sz="2400" dirty="0"/>
              <a:t> </a:t>
            </a:r>
            <a:endParaRPr lang="en-US" sz="2400" b="1" dirty="0"/>
          </a:p>
          <a:p>
            <a:pPr marL="0" indent="0">
              <a:buClr>
                <a:srgbClr val="0054A6"/>
              </a:buClr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21649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0A245-EC1F-870B-B9A3-8311DB6FE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7BBB3-9F43-5416-3AFF-48A2CE88ABFF}"/>
              </a:ext>
            </a:extLst>
          </p:cNvPr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#1a – Costs for inspection, cont.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2DBE6B0-B045-2317-761B-24428580F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014" y="1638300"/>
            <a:ext cx="8479971" cy="4704080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200" b="1" dirty="0"/>
              <a:t>Question: </a:t>
            </a:r>
            <a:r>
              <a:rPr lang="en-US" sz="3200" dirty="0"/>
              <a:t>What is inspection?</a:t>
            </a:r>
          </a:p>
          <a:p>
            <a:pPr marL="0" indent="0">
              <a:buClr>
                <a:srgbClr val="0054A6"/>
              </a:buClr>
              <a:buNone/>
            </a:pPr>
            <a:r>
              <a:rPr lang="en-US" sz="3200" b="1" dirty="0"/>
              <a:t>Answer:</a:t>
            </a:r>
            <a:r>
              <a:rPr lang="en-US" sz="3200" dirty="0"/>
              <a:t> “Inspection includes but is not limited to the visual inspection of paper and similar types of government data.”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</a:t>
            </a:r>
            <a:r>
              <a:rPr lang="en-US" sz="3200" dirty="0"/>
              <a:t>13.03, subd. 3</a:t>
            </a:r>
          </a:p>
          <a:p>
            <a:pPr marL="0" indent="0">
              <a:buClr>
                <a:srgbClr val="0054A6"/>
              </a:buClr>
              <a:buNone/>
            </a:pPr>
            <a:r>
              <a:rPr lang="en-US" sz="3000" dirty="0"/>
              <a:t>It includes a requester taking photos of the data </a:t>
            </a:r>
          </a:p>
          <a:p>
            <a:pPr lvl="1">
              <a:buClr>
                <a:srgbClr val="0054A6"/>
              </a:buClr>
            </a:pPr>
            <a:r>
              <a:rPr lang="en-US" sz="2600" dirty="0">
                <a:hlinkClick r:id="rId3"/>
              </a:rPr>
              <a:t>AO 04-059 </a:t>
            </a:r>
            <a:endParaRPr lang="en-US" sz="2600" dirty="0"/>
          </a:p>
          <a:p>
            <a:pPr marL="0" indent="0">
              <a:buClr>
                <a:srgbClr val="0054A6"/>
              </a:buClr>
              <a:buNone/>
            </a:pPr>
            <a:r>
              <a:rPr lang="en-US" sz="3000" dirty="0"/>
              <a:t>It does not include plugging a thumb drive into a government computer. </a:t>
            </a:r>
          </a:p>
          <a:p>
            <a:pPr lvl="1">
              <a:buClr>
                <a:srgbClr val="0054A6"/>
              </a:buClr>
            </a:pPr>
            <a:r>
              <a:rPr lang="en-US" sz="2600" dirty="0">
                <a:hlinkClick r:id="rId4"/>
              </a:rPr>
              <a:t>AO 02-036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39915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#2 –  Time to respond</a:t>
            </a:r>
            <a:endParaRPr lang="en-US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6DC1B5-97D0-446F-A4E8-709E917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A data subject requests data about themselves. How long does an entity have to respond? </a:t>
            </a:r>
          </a:p>
        </p:txBody>
      </p:sp>
    </p:spTree>
    <p:extLst>
      <p:ext uri="{BB962C8B-B14F-4D97-AF65-F5344CB8AC3E}">
        <p14:creationId xmlns:p14="http://schemas.microsoft.com/office/powerpoint/2010/main" val="3274352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ltGray">
          <a:xfrm>
            <a:off x="0" y="6773"/>
            <a:ext cx="9144000" cy="1247775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#2 – Time to respond answer	 </a:t>
            </a:r>
            <a:endParaRPr lang="en-US" sz="32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8E928ED-96A7-91F1-5FD6-CCD14C746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630680"/>
            <a:ext cx="8397240" cy="4770120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Question: </a:t>
            </a:r>
            <a:r>
              <a:rPr lang="en-US" sz="3600" dirty="0"/>
              <a:t>A data subject requests data about themselves. How long does an entity have to respond? </a:t>
            </a:r>
          </a:p>
          <a:p>
            <a:pPr marL="0" indent="0">
              <a:buClr>
                <a:srgbClr val="0054A6"/>
              </a:buClr>
              <a:buNone/>
            </a:pPr>
            <a:r>
              <a:rPr lang="en-US" sz="3600" b="1" dirty="0"/>
              <a:t>Answer: </a:t>
            </a:r>
            <a:r>
              <a:rPr lang="en-US" sz="3600" dirty="0"/>
              <a:t> Immediately or within 10 business days.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42978647"/>
      </p:ext>
    </p:extLst>
  </p:cSld>
  <p:clrMapOvr>
    <a:masterClrMapping/>
  </p:clrMapOvr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1_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30388</TotalTime>
  <Words>1288</Words>
  <Application>Microsoft Office PowerPoint</Application>
  <PresentationFormat>On-screen Show (4:3)</PresentationFormat>
  <Paragraphs>132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Arial</vt:lpstr>
      <vt:lpstr>Calibri</vt:lpstr>
      <vt:lpstr>MN.IT</vt:lpstr>
      <vt:lpstr>1_MN.IT</vt:lpstr>
      <vt:lpstr>Data Practices Potpourri Webinar</vt:lpstr>
      <vt:lpstr>We are a statewide resource</vt:lpstr>
      <vt:lpstr>Today’s agenda</vt:lpstr>
      <vt:lpstr>#1 –  Costs for Inspection </vt:lpstr>
      <vt:lpstr>#1 –  Costs for inspection answer</vt:lpstr>
      <vt:lpstr>#1 –  Costs for inspection answer, cont.</vt:lpstr>
      <vt:lpstr>#1a – Costs for inspection, cont.</vt:lpstr>
      <vt:lpstr>#2 –  Time to respond</vt:lpstr>
      <vt:lpstr>#2 – Time to respond answer  </vt:lpstr>
      <vt:lpstr>#2a – Responding to data subjects  </vt:lpstr>
      <vt:lpstr>#2a – Responding to data subjects, cont.</vt:lpstr>
      <vt:lpstr>#3 – Expungements</vt:lpstr>
      <vt:lpstr>#3 – Expungements answer</vt:lpstr>
      <vt:lpstr>#3 – Expungements, follow up</vt:lpstr>
      <vt:lpstr>#4 – Expungements, follow-up answer</vt:lpstr>
      <vt:lpstr>#5 –  Body camera data</vt:lpstr>
      <vt:lpstr>#5 – Body camera data answer </vt:lpstr>
      <vt:lpstr>#5 – Body camera data answer, cont. </vt:lpstr>
      <vt:lpstr>#6 - Minnesota Paid Leave</vt:lpstr>
      <vt:lpstr># 6 - Minnesota Paid Leave answer</vt:lpstr>
      <vt:lpstr>#7 – Statute books</vt:lpstr>
      <vt:lpstr>#7 – Statute books answer</vt:lpstr>
      <vt:lpstr>Send us your questions </vt:lpstr>
      <vt:lpstr>Stay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Additional Law Enforcement Data</dc:title>
  <dc:creator>Moxley-Goldsmith, Taya (ADM)</dc:creator>
  <cp:lastModifiedBy>Moxley-Goldsmith, Taya (ADM)</cp:lastModifiedBy>
  <cp:revision>841</cp:revision>
  <dcterms:created xsi:type="dcterms:W3CDTF">2020-06-29T18:39:39Z</dcterms:created>
  <dcterms:modified xsi:type="dcterms:W3CDTF">2025-12-16T03:53:16Z</dcterms:modified>
</cp:coreProperties>
</file>