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4" r:id="rId2"/>
  </p:sldMasterIdLst>
  <p:notesMasterIdLst>
    <p:notesMasterId r:id="rId25"/>
  </p:notesMasterIdLst>
  <p:sldIdLst>
    <p:sldId id="533" r:id="rId3"/>
    <p:sldId id="526" r:id="rId4"/>
    <p:sldId id="525" r:id="rId5"/>
    <p:sldId id="572" r:id="rId6"/>
    <p:sldId id="624" r:id="rId7"/>
    <p:sldId id="627" r:id="rId8"/>
    <p:sldId id="632" r:id="rId9"/>
    <p:sldId id="633" r:id="rId10"/>
    <p:sldId id="634" r:id="rId11"/>
    <p:sldId id="635" r:id="rId12"/>
    <p:sldId id="636" r:id="rId13"/>
    <p:sldId id="637" r:id="rId14"/>
    <p:sldId id="638" r:id="rId15"/>
    <p:sldId id="639" r:id="rId16"/>
    <p:sldId id="645" r:id="rId17"/>
    <p:sldId id="646" r:id="rId18"/>
    <p:sldId id="640" r:id="rId19"/>
    <p:sldId id="641" r:id="rId20"/>
    <p:sldId id="642" r:id="rId21"/>
    <p:sldId id="644" r:id="rId22"/>
    <p:sldId id="631" r:id="rId23"/>
    <p:sldId id="51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441" autoAdjust="0"/>
  </p:normalViewPr>
  <p:slideViewPr>
    <p:cSldViewPr snapToGrid="0">
      <p:cViewPr varScale="1">
        <p:scale>
          <a:sx n="80" d="100"/>
          <a:sy n="80" d="100"/>
        </p:scale>
        <p:origin x="672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EC4FE-FF7A-47A8-A378-658A8099646B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B728C-5DAD-4A04-B418-12CA4B4CBC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22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3D4A607A-61EB-429D-9FB0-DEAEE032C85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687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603304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442694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1634939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7380189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0054A6"/>
              </a:buClr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27142875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327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625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39080065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689425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2760359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089" y="4411270"/>
            <a:ext cx="5600710" cy="4179098"/>
          </a:xfrm>
          <a:prstGeom prst="rect">
            <a:avLst/>
          </a:prstGeom>
        </p:spPr>
        <p:txBody>
          <a:bodyPr lIns="91330" tIns="45665" rIns="91330" bIns="45665"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65550" y="8820929"/>
            <a:ext cx="3033718" cy="464344"/>
          </a:xfrm>
          <a:prstGeom prst="rect">
            <a:avLst/>
          </a:prstGeom>
        </p:spPr>
        <p:txBody>
          <a:bodyPr lIns="91330" tIns="45665" rIns="91330" bIns="45665"/>
          <a:lstStyle/>
          <a:p>
            <a:fld id="{F9F08466-AEA7-4FC0-9459-6A32F61DA297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>
          <a:xfrm>
            <a:off x="3965550" y="0"/>
            <a:ext cx="3033718" cy="464344"/>
          </a:xfrm>
          <a:prstGeom prst="rect">
            <a:avLst/>
          </a:prstGeom>
        </p:spPr>
        <p:txBody>
          <a:bodyPr lIns="91330" tIns="45665" rIns="91330" bIns="45665"/>
          <a:lstStyle/>
          <a:p>
            <a:r>
              <a:rPr lang="en-US" dirty="0"/>
              <a:t>February 2019</a:t>
            </a:r>
          </a:p>
        </p:txBody>
      </p:sp>
    </p:spTree>
    <p:extLst>
      <p:ext uri="{BB962C8B-B14F-4D97-AF65-F5344CB8AC3E}">
        <p14:creationId xmlns:p14="http://schemas.microsoft.com/office/powerpoint/2010/main" val="31583077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8737788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3428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56A68C-B2B8-4636-9C3C-C6661393D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314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5BC9E86-23BD-414A-AD8D-64FF49728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March 2017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dirty="0"/>
              <a:t>November 2019</a:t>
            </a:r>
          </a:p>
        </p:txBody>
      </p:sp>
    </p:spTree>
    <p:extLst>
      <p:ext uri="{BB962C8B-B14F-4D97-AF65-F5344CB8AC3E}">
        <p14:creationId xmlns:p14="http://schemas.microsoft.com/office/powerpoint/2010/main" val="862991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3833580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2569387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732166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956080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223369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5" y="1798682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43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04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77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911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965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479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33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17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916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5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9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37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23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825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47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90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38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703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53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75737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7213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334801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3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16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510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0440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29211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43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061293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853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7690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8608902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62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05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937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996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134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538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402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3655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231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611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8920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89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386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67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8590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5" y="1798682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177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37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2610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3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76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3680280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4022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7733914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4692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9871342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9390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39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6721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8285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69088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496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9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4847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0111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2499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169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108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66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78B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8831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6808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008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082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26890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2017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9267669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2779347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7932325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8946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3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841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25303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8036831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182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47950291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5490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15885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413973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819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721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5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286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83702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09129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2899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430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93623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9212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8467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634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3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26" Type="http://schemas.openxmlformats.org/officeDocument/2006/relationships/slideLayout" Target="../slideLayouts/slideLayout75.xml"/><Relationship Id="rId39" Type="http://schemas.openxmlformats.org/officeDocument/2006/relationships/slideLayout" Target="../slideLayouts/slideLayout88.xml"/><Relationship Id="rId3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70.xml"/><Relationship Id="rId34" Type="http://schemas.openxmlformats.org/officeDocument/2006/relationships/slideLayout" Target="../slideLayouts/slideLayout83.xml"/><Relationship Id="rId42" Type="http://schemas.openxmlformats.org/officeDocument/2006/relationships/slideLayout" Target="../slideLayouts/slideLayout91.xml"/><Relationship Id="rId47" Type="http://schemas.openxmlformats.org/officeDocument/2006/relationships/slideLayout" Target="../slideLayouts/slideLayout96.xml"/><Relationship Id="rId50" Type="http://schemas.openxmlformats.org/officeDocument/2006/relationships/theme" Target="../theme/theme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5" Type="http://schemas.openxmlformats.org/officeDocument/2006/relationships/slideLayout" Target="../slideLayouts/slideLayout74.xml"/><Relationship Id="rId33" Type="http://schemas.openxmlformats.org/officeDocument/2006/relationships/slideLayout" Target="../slideLayouts/slideLayout82.xml"/><Relationship Id="rId38" Type="http://schemas.openxmlformats.org/officeDocument/2006/relationships/slideLayout" Target="../slideLayouts/slideLayout87.xml"/><Relationship Id="rId46" Type="http://schemas.openxmlformats.org/officeDocument/2006/relationships/slideLayout" Target="../slideLayouts/slideLayout95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slideLayout" Target="../slideLayouts/slideLayout69.xml"/><Relationship Id="rId29" Type="http://schemas.openxmlformats.org/officeDocument/2006/relationships/slideLayout" Target="../slideLayouts/slideLayout78.xml"/><Relationship Id="rId41" Type="http://schemas.openxmlformats.org/officeDocument/2006/relationships/slideLayout" Target="../slideLayouts/slideLayout90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24" Type="http://schemas.openxmlformats.org/officeDocument/2006/relationships/slideLayout" Target="../slideLayouts/slideLayout73.xml"/><Relationship Id="rId32" Type="http://schemas.openxmlformats.org/officeDocument/2006/relationships/slideLayout" Target="../slideLayouts/slideLayout81.xml"/><Relationship Id="rId37" Type="http://schemas.openxmlformats.org/officeDocument/2006/relationships/slideLayout" Target="../slideLayouts/slideLayout86.xml"/><Relationship Id="rId40" Type="http://schemas.openxmlformats.org/officeDocument/2006/relationships/slideLayout" Target="../slideLayouts/slideLayout89.xml"/><Relationship Id="rId45" Type="http://schemas.openxmlformats.org/officeDocument/2006/relationships/slideLayout" Target="../slideLayouts/slideLayout94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23" Type="http://schemas.openxmlformats.org/officeDocument/2006/relationships/slideLayout" Target="../slideLayouts/slideLayout72.xml"/><Relationship Id="rId28" Type="http://schemas.openxmlformats.org/officeDocument/2006/relationships/slideLayout" Target="../slideLayouts/slideLayout77.xml"/><Relationship Id="rId36" Type="http://schemas.openxmlformats.org/officeDocument/2006/relationships/slideLayout" Target="../slideLayouts/slideLayout85.xml"/><Relationship Id="rId49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59.xml"/><Relationship Id="rId19" Type="http://schemas.openxmlformats.org/officeDocument/2006/relationships/slideLayout" Target="../slideLayouts/slideLayout68.xml"/><Relationship Id="rId31" Type="http://schemas.openxmlformats.org/officeDocument/2006/relationships/slideLayout" Target="../slideLayouts/slideLayout80.xml"/><Relationship Id="rId44" Type="http://schemas.openxmlformats.org/officeDocument/2006/relationships/slideLayout" Target="../slideLayouts/slideLayout93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Relationship Id="rId22" Type="http://schemas.openxmlformats.org/officeDocument/2006/relationships/slideLayout" Target="../slideLayouts/slideLayout71.xml"/><Relationship Id="rId27" Type="http://schemas.openxmlformats.org/officeDocument/2006/relationships/slideLayout" Target="../slideLayouts/slideLayout76.xml"/><Relationship Id="rId30" Type="http://schemas.openxmlformats.org/officeDocument/2006/relationships/slideLayout" Target="../slideLayouts/slideLayout79.xml"/><Relationship Id="rId35" Type="http://schemas.openxmlformats.org/officeDocument/2006/relationships/slideLayout" Target="../slideLayouts/slideLayout84.xml"/><Relationship Id="rId43" Type="http://schemas.openxmlformats.org/officeDocument/2006/relationships/slideLayout" Target="../slideLayouts/slideLayout92.xml"/><Relationship Id="rId48" Type="http://schemas.openxmlformats.org/officeDocument/2006/relationships/slideLayout" Target="../slideLayouts/slideLayout97.xml"/><Relationship Id="rId8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2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  <p:sldLayoutId id="2147483752" r:id="rId18"/>
    <p:sldLayoutId id="2147483753" r:id="rId19"/>
    <p:sldLayoutId id="2147483754" r:id="rId20"/>
    <p:sldLayoutId id="2147483755" r:id="rId21"/>
    <p:sldLayoutId id="2147483756" r:id="rId22"/>
    <p:sldLayoutId id="2147483757" r:id="rId23"/>
    <p:sldLayoutId id="2147483758" r:id="rId24"/>
    <p:sldLayoutId id="2147483759" r:id="rId25"/>
    <p:sldLayoutId id="2147483760" r:id="rId26"/>
    <p:sldLayoutId id="2147483761" r:id="rId27"/>
    <p:sldLayoutId id="2147483762" r:id="rId28"/>
    <p:sldLayoutId id="2147483763" r:id="rId29"/>
    <p:sldLayoutId id="2147483764" r:id="rId30"/>
    <p:sldLayoutId id="2147483765" r:id="rId31"/>
    <p:sldLayoutId id="2147483766" r:id="rId32"/>
    <p:sldLayoutId id="2147483767" r:id="rId33"/>
    <p:sldLayoutId id="2147483768" r:id="rId34"/>
    <p:sldLayoutId id="2147483769" r:id="rId35"/>
    <p:sldLayoutId id="2147483770" r:id="rId36"/>
    <p:sldLayoutId id="2147483771" r:id="rId37"/>
    <p:sldLayoutId id="2147483772" r:id="rId38"/>
    <p:sldLayoutId id="2147483773" r:id="rId39"/>
    <p:sldLayoutId id="2147483774" r:id="rId40"/>
    <p:sldLayoutId id="2147483775" r:id="rId41"/>
    <p:sldLayoutId id="2147483776" r:id="rId42"/>
    <p:sldLayoutId id="2147483777" r:id="rId43"/>
    <p:sldLayoutId id="2147483778" r:id="rId44"/>
    <p:sldLayoutId id="2147483779" r:id="rId45"/>
    <p:sldLayoutId id="2147483780" r:id="rId46"/>
    <p:sldLayoutId id="2147483781" r:id="rId47"/>
    <p:sldLayoutId id="2147483782" r:id="rId48"/>
    <p:sldLayoutId id="2147483783" r:id="rId49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news/events/webinar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5.xml"/><Relationship Id="rId4" Type="http://schemas.openxmlformats.org/officeDocument/2006/relationships/hyperlink" Target="https://www.youtube.com/user/INFOIPAD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dpo@state.mn.us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8.xml"/><Relationship Id="rId6" Type="http://schemas.openxmlformats.org/officeDocument/2006/relationships/hyperlink" Target="https://www.youtube.com/user/INFOIPAD" TargetMode="External"/><Relationship Id="rId5" Type="http://schemas.openxmlformats.org/officeDocument/2006/relationships/hyperlink" Target="https://twitter.com/MNgovdata" TargetMode="External"/><Relationship Id="rId4" Type="http://schemas.openxmlformats.org/officeDocument/2006/relationships/hyperlink" Target="https://mn.gov/admin/data-practice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lar.google.com/scholar_case?case=1649474705385310716&amp;q=Demers+v.+City+of+Minneapolis&amp;hl=en&amp;as_sdt=6,2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6508" y="1371600"/>
            <a:ext cx="4114800" cy="4114800"/>
          </a:xfrm>
          <a:ln w="28575">
            <a:solidFill>
              <a:schemeClr val="accent2"/>
            </a:solidFill>
          </a:ln>
        </p:spPr>
        <p:txBody>
          <a:bodyPr/>
          <a:lstStyle/>
          <a:p>
            <a:r>
              <a:rPr lang="en-US" sz="4000" dirty="0"/>
              <a:t>Thank you for joining our Webinar! We will begin shortly.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83430" y="2205991"/>
            <a:ext cx="434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you have any questions during the event, please utilize the Q&amp;A panel to send questions to </a:t>
            </a:r>
            <a:r>
              <a:rPr lang="en-US" sz="2400" b="1" dirty="0"/>
              <a:t>“all panelists.”</a:t>
            </a:r>
            <a:r>
              <a:rPr lang="en-US" sz="2400" dirty="0"/>
              <a:t> We will leave time at the end of the presentation to answer your questions.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2688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-164677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#3 – Data Request Response Time Answer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9" y="1630680"/>
            <a:ext cx="8791302" cy="502920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10 business days. </a:t>
            </a:r>
          </a:p>
          <a:p>
            <a:pPr marL="0" indent="0">
              <a:buClr>
                <a:srgbClr val="0054A6"/>
              </a:buClr>
              <a:buNone/>
            </a:pPr>
            <a:endParaRPr lang="en-US" sz="3200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200" i="1" dirty="0"/>
              <a:t>See</a:t>
            </a:r>
            <a:r>
              <a:rPr lang="en-US" sz="3200" dirty="0"/>
              <a:t> Minn. Stat. § 13.04, subd. 3; Minn. Stat. § 13.02, subd. 8</a:t>
            </a:r>
          </a:p>
        </p:txBody>
      </p:sp>
    </p:spTree>
    <p:extLst>
      <p:ext uri="{BB962C8B-B14F-4D97-AF65-F5344CB8AC3E}">
        <p14:creationId xmlns:p14="http://schemas.microsoft.com/office/powerpoint/2010/main" val="1149974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#4 –  Public Data in Gmail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I volunteer on a city commission and communicate with fellow commission members via my personal Gmail account; does the public have the right to see those emails?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51034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#4 – Public Data in Gmail Answer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34" y="1440179"/>
            <a:ext cx="8921931" cy="5220547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Yes, probably. If the commission members are communicating in their capacity as commission members, the emails contain government data that are presumptively public under Ch. 13. </a:t>
            </a:r>
          </a:p>
          <a:p>
            <a:pPr marL="0" indent="0">
              <a:buClr>
                <a:srgbClr val="0054A6"/>
              </a:buClr>
              <a:buNone/>
            </a:pPr>
            <a:endParaRPr lang="en-US" sz="3200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200" i="1" dirty="0"/>
              <a:t>See</a:t>
            </a:r>
            <a:r>
              <a:rPr lang="en-US" sz="3200" dirty="0"/>
              <a:t> Minn. Stat. § 13.02, subds. 7, 11; AO 12-019</a:t>
            </a:r>
          </a:p>
        </p:txBody>
      </p:sp>
    </p:spTree>
    <p:extLst>
      <p:ext uri="{BB962C8B-B14F-4D97-AF65-F5344CB8AC3E}">
        <p14:creationId xmlns:p14="http://schemas.microsoft.com/office/powerpoint/2010/main" val="1741136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#5 –  ADA &amp; DPA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What if a data requester says that they are unable to use our standard data request form due to their disability; does the ADA apply to the DPA?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85848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#5 – ADA &amp; DPA Answer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1630680"/>
            <a:ext cx="8791302" cy="502920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While the DPA does not reference the ADA,  state and local government entities are subject to Title II of the ADA and Minnesota has a public records accessibility law. 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3200" dirty="0"/>
              <a:t>Thus, the government entity should make reasonable accommodations for the data requester.</a:t>
            </a:r>
          </a:p>
          <a:p>
            <a:pPr marL="0" indent="0">
              <a:buClr>
                <a:srgbClr val="0054A6"/>
              </a:buClr>
              <a:buNone/>
            </a:pPr>
            <a:endParaRPr lang="en-US" sz="3200" i="1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200" i="1" dirty="0"/>
              <a:t>See </a:t>
            </a:r>
            <a:r>
              <a:rPr lang="en-US" sz="3200" dirty="0"/>
              <a:t>42 U.S.C. §§ 12131-12150; Minn. Sat. § 363A.42</a:t>
            </a:r>
          </a:p>
        </p:txBody>
      </p:sp>
    </p:spTree>
    <p:extLst>
      <p:ext uri="{BB962C8B-B14F-4D97-AF65-F5344CB8AC3E}">
        <p14:creationId xmlns:p14="http://schemas.microsoft.com/office/powerpoint/2010/main" val="1144346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0860A-E4D6-9897-1B6E-79802BDC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#6 – Online Portals Question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0617-34D7-AB07-2C15-9201657D4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Question: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Can a government entity require me to use </a:t>
            </a:r>
            <a:r>
              <a:rPr lang="en-US" sz="3600" dirty="0">
                <a:solidFill>
                  <a:srgbClr val="003865"/>
                </a:solidFill>
                <a:latin typeface="Calibri"/>
              </a:rPr>
              <a:t>their online portal to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submit my data request?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3865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636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AC5E-41FD-8559-3B1A-21B572A0A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#6 – Online Portals Answer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68B95-A739-B8C3-0463-6ADF1B5EF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Answer: </a:t>
            </a:r>
            <a:r>
              <a:rPr lang="en-US" sz="3200" dirty="0">
                <a:solidFill>
                  <a:srgbClr val="003865"/>
                </a:solidFill>
                <a:latin typeface="Calibri"/>
              </a:rPr>
              <a:t>Government entities may have reasonable procedures for accepting data requests, including using an online portal.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200" dirty="0">
                <a:solidFill>
                  <a:srgbClr val="003865"/>
                </a:solidFill>
                <a:latin typeface="Calibri"/>
              </a:rPr>
              <a:t>Considerations:</a:t>
            </a:r>
          </a:p>
          <a:p>
            <a:pPr lvl="1">
              <a:buClr>
                <a:srgbClr val="0054A6"/>
              </a:buClr>
              <a:defRPr/>
            </a:pPr>
            <a:r>
              <a:rPr lang="en-US" sz="2900" dirty="0">
                <a:solidFill>
                  <a:srgbClr val="003865"/>
                </a:solidFill>
                <a:latin typeface="Calibri"/>
              </a:rPr>
              <a:t>Easily available policies</a:t>
            </a:r>
          </a:p>
          <a:p>
            <a:pPr lvl="1">
              <a:buClr>
                <a:srgbClr val="0054A6"/>
              </a:buClr>
              <a:defRPr/>
            </a:pPr>
            <a:r>
              <a:rPr lang="en-US" sz="2900" dirty="0">
                <a:solidFill>
                  <a:srgbClr val="003865"/>
                </a:solidFill>
                <a:latin typeface="Calibri"/>
              </a:rPr>
              <a:t>Anonymous requests</a:t>
            </a:r>
          </a:p>
          <a:p>
            <a:pPr lvl="1">
              <a:buClr>
                <a:srgbClr val="0054A6"/>
              </a:buClr>
              <a:defRPr/>
            </a:pPr>
            <a:r>
              <a:rPr lang="en-US" sz="2900" dirty="0">
                <a:solidFill>
                  <a:srgbClr val="003865"/>
                </a:solidFill>
                <a:latin typeface="Calibri"/>
              </a:rPr>
              <a:t>Honor requests sent directly to the RA</a:t>
            </a:r>
          </a:p>
          <a:p>
            <a:pPr lvl="1">
              <a:buClr>
                <a:srgbClr val="0054A6"/>
              </a:buClr>
              <a:defRPr/>
            </a:pPr>
            <a:r>
              <a:rPr lang="en-US" sz="2900" dirty="0">
                <a:solidFill>
                  <a:srgbClr val="003865"/>
                </a:solidFill>
                <a:latin typeface="Calibri"/>
              </a:rPr>
              <a:t>ADA requirements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See</a:t>
            </a:r>
            <a:r>
              <a:rPr lang="en-US" sz="3200" dirty="0"/>
              <a:t> Minn. Stat. § 13.03, Minn. Stat. § 13.04, Minn. Stat. § 13.025;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AO 03-025; AO 01-036</a:t>
            </a:r>
            <a:r>
              <a:rPr lang="en-US" sz="32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#7 – Receipt of Data Request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Is a government entity required to send me an email acknowledging that they have received my data request?</a:t>
            </a:r>
          </a:p>
        </p:txBody>
      </p:sp>
    </p:spTree>
    <p:extLst>
      <p:ext uri="{BB962C8B-B14F-4D97-AF65-F5344CB8AC3E}">
        <p14:creationId xmlns:p14="http://schemas.microsoft.com/office/powerpoint/2010/main" val="3356957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#7 – Receipt of Data Request Answer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1630680"/>
            <a:ext cx="8791302" cy="502920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No. There is no requirement under the law for government entities to acknowledge receipt of data requests. </a:t>
            </a:r>
          </a:p>
        </p:txBody>
      </p:sp>
    </p:spTree>
    <p:extLst>
      <p:ext uri="{BB962C8B-B14F-4D97-AF65-F5344CB8AC3E}">
        <p14:creationId xmlns:p14="http://schemas.microsoft.com/office/powerpoint/2010/main" val="2674459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#8 – Real Property Complainant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A person, “X”,</a:t>
            </a:r>
            <a:r>
              <a:rPr lang="en-US" sz="3600" b="1" dirty="0"/>
              <a:t> </a:t>
            </a:r>
            <a:r>
              <a:rPr lang="en-US" sz="3600" dirty="0"/>
              <a:t>called our police department to report an altercation with a neighbor. The neighbor threatened X with physical violence after X asked them to be quiet. Is X’s identity protected as a real property complainant under section 13.44?</a:t>
            </a:r>
          </a:p>
        </p:txBody>
      </p:sp>
    </p:spTree>
    <p:extLst>
      <p:ext uri="{BB962C8B-B14F-4D97-AF65-F5344CB8AC3E}">
        <p14:creationId xmlns:p14="http://schemas.microsoft.com/office/powerpoint/2010/main" val="426982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Practices Potpourri Webinar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June 6, 2025</a:t>
            </a:r>
          </a:p>
          <a:p>
            <a:r>
              <a:rPr lang="en-US" sz="2000" dirty="0"/>
              <a:t>2:00 – 2:30 PM</a:t>
            </a:r>
          </a:p>
        </p:txBody>
      </p:sp>
    </p:spTree>
    <p:extLst>
      <p:ext uri="{BB962C8B-B14F-4D97-AF65-F5344CB8AC3E}">
        <p14:creationId xmlns:p14="http://schemas.microsoft.com/office/powerpoint/2010/main" val="4186815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#8 – Real Property Complainant Answer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No. Section 13.44 only applies when the complainant is making a complaint about a use of real property that is a violation of state law or local ordinance.</a:t>
            </a:r>
          </a:p>
          <a:p>
            <a:pPr marL="0" indent="0">
              <a:buClr>
                <a:srgbClr val="0054A6"/>
              </a:buClr>
              <a:buNone/>
            </a:pPr>
            <a:endParaRPr lang="en-US" sz="3600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600" i="1" dirty="0"/>
              <a:t>See</a:t>
            </a:r>
            <a:r>
              <a:rPr lang="en-US" sz="3600" dirty="0"/>
              <a:t> Minn. Stat. § 13.44, subd. 1</a:t>
            </a:r>
          </a:p>
        </p:txBody>
      </p:sp>
    </p:spTree>
    <p:extLst>
      <p:ext uri="{BB962C8B-B14F-4D97-AF65-F5344CB8AC3E}">
        <p14:creationId xmlns:p14="http://schemas.microsoft.com/office/powerpoint/2010/main" val="2713531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E389-6807-4508-B8DB-E5E89872C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61" y="141111"/>
            <a:ext cx="7886700" cy="914400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Send us your questions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43B064-AE33-416F-93E8-054418879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Type your questions in the Q&amp;A Panel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If we don’t get to your question, we will follow up afterwards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Slides are available: </a:t>
            </a:r>
            <a:r>
              <a:rPr lang="en-US" sz="2800" dirty="0">
                <a:hlinkClick r:id="rId3"/>
              </a:rPr>
              <a:t>https://mn.gov/admin/data-practices/news/events/webinars/</a:t>
            </a:r>
            <a:r>
              <a:rPr lang="en-US" sz="28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A recording of this webinar will be available at: </a:t>
            </a:r>
            <a:r>
              <a:rPr lang="en-US" sz="2800" dirty="0">
                <a:hlinkClick r:id="rId4"/>
              </a:rPr>
              <a:t>https://www.youtube.com/user/INFOIPAD</a:t>
            </a:r>
            <a:r>
              <a:rPr lang="en-US" sz="28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Please fill out the evaluation in the Polling Panel</a:t>
            </a:r>
          </a:p>
        </p:txBody>
      </p:sp>
    </p:spTree>
    <p:extLst>
      <p:ext uri="{BB962C8B-B14F-4D97-AF65-F5344CB8AC3E}">
        <p14:creationId xmlns:p14="http://schemas.microsoft.com/office/powerpoint/2010/main" val="1224051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 bwMode="ltGray">
          <a:xfrm>
            <a:off x="0" y="2095785"/>
            <a:ext cx="9144000" cy="1299950"/>
          </a:xfrm>
        </p:spPr>
        <p:txBody>
          <a:bodyPr/>
          <a:lstStyle/>
          <a:p>
            <a:r>
              <a:rPr lang="en-US" dirty="0"/>
              <a:t>Stay in touch!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8650" y="3498092"/>
            <a:ext cx="7886700" cy="3222748"/>
          </a:xfrm>
        </p:spPr>
        <p:txBody>
          <a:bodyPr/>
          <a:lstStyle/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Phone:</a:t>
            </a:r>
            <a:r>
              <a:rPr lang="en-US" sz="2800" dirty="0">
                <a:solidFill>
                  <a:prstClr val="black"/>
                </a:solidFill>
              </a:rPr>
              <a:t> 651-296-6733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Email:</a:t>
            </a:r>
            <a:r>
              <a:rPr lang="en-US" sz="2800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3"/>
              </a:rPr>
              <a:t>info.dpo@state.mn.us</a:t>
            </a:r>
            <a:r>
              <a:rPr lang="en-US" sz="2800" dirty="0">
                <a:solidFill>
                  <a:prstClr val="black"/>
                </a:solidFill>
              </a:rPr>
              <a:t>  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Website: </a:t>
            </a:r>
            <a:r>
              <a:rPr lang="en-US" sz="2800" u="sng" dirty="0">
                <a:solidFill>
                  <a:prstClr val="black"/>
                </a:solidFill>
                <a:hlinkClick r:id="rId4"/>
              </a:rPr>
              <a:t>mn.gov/admin/data-practices </a:t>
            </a:r>
            <a:endParaRPr lang="en-US" sz="28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marL="365760" indent="-283464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Twitter: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5"/>
              </a:rPr>
              <a:t>@MNgovdata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YouTube: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6"/>
              </a:rPr>
              <a:t>https://www.youtube.com/user/INFOIPAD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8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" y="161761"/>
            <a:ext cx="7886700" cy="9144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We are a statewide resource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597460"/>
            <a:ext cx="7886700" cy="4351338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Data Practices Office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Informal advice/technical assistance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Commissioner of Administration advisory opinions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Website and info pages: </a:t>
            </a:r>
            <a:r>
              <a:rPr lang="en-US" sz="3000" dirty="0">
                <a:hlinkClick r:id="rId3"/>
              </a:rPr>
              <a:t>https://mn.gov/admin/data-practices/</a:t>
            </a:r>
            <a:r>
              <a:rPr lang="en-US" sz="3000" dirty="0"/>
              <a:t> 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Listserv and newsletters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Legislative assistance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Training</a:t>
            </a:r>
          </a:p>
        </p:txBody>
      </p:sp>
      <p:pic>
        <p:nvPicPr>
          <p:cNvPr id="4" name="Picture 3" descr="picture of website&#10;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5296" y="4282758"/>
            <a:ext cx="3986784" cy="249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32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-1"/>
            <a:ext cx="9144000" cy="122872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481" y="1572718"/>
            <a:ext cx="8380955" cy="5014694"/>
          </a:xfrm>
        </p:spPr>
        <p:txBody>
          <a:bodyPr anchor="t">
            <a:normAutofit/>
          </a:bodyPr>
          <a:lstStyle/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b="1" dirty="0"/>
              <a:t>2:00 p.m.</a:t>
            </a:r>
            <a:r>
              <a:rPr lang="en-US" sz="3600" dirty="0"/>
              <a:t>- Data Practices Potpourri: A discussion of questions that DPO has recently received 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b="1" dirty="0"/>
              <a:t>2:20 p.m.</a:t>
            </a:r>
            <a:r>
              <a:rPr lang="en-US" sz="3600" dirty="0"/>
              <a:t> - Q&amp;A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b="1" dirty="0"/>
              <a:t>2:30 p.m. </a:t>
            </a:r>
            <a:r>
              <a:rPr lang="en-US" sz="3600" dirty="0"/>
              <a:t>- End</a:t>
            </a:r>
          </a:p>
        </p:txBody>
      </p:sp>
    </p:spTree>
    <p:extLst>
      <p:ext uri="{BB962C8B-B14F-4D97-AF65-F5344CB8AC3E}">
        <p14:creationId xmlns:p14="http://schemas.microsoft.com/office/powerpoint/2010/main" val="363885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#1 –  Costs for Inspection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Can a government entity charge any costs or fees when a data requester asks to inspect data? </a:t>
            </a:r>
          </a:p>
        </p:txBody>
      </p:sp>
    </p:spTree>
    <p:extLst>
      <p:ext uri="{BB962C8B-B14F-4D97-AF65-F5344CB8AC3E}">
        <p14:creationId xmlns:p14="http://schemas.microsoft.com/office/powerpoint/2010/main" val="248592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#1 – Costs for Inspection Answer 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1630680"/>
            <a:ext cx="8791302" cy="502920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No, a government entity may not charge costs or fees when a data requester asks to inspect data. Inspection is always free.</a:t>
            </a:r>
            <a:endParaRPr lang="en-US" sz="3200" b="1" dirty="0"/>
          </a:p>
          <a:p>
            <a:pPr marL="0" indent="0">
              <a:buClr>
                <a:srgbClr val="0054A6"/>
              </a:buClr>
              <a:buNone/>
            </a:pPr>
            <a:endParaRPr lang="en-US" sz="3200" b="1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200" i="1" dirty="0"/>
              <a:t>See</a:t>
            </a:r>
            <a:r>
              <a:rPr lang="en-US" sz="3200" b="1" dirty="0"/>
              <a:t> </a:t>
            </a:r>
            <a:r>
              <a:rPr lang="en-US" sz="3200" dirty="0"/>
              <a:t>Minn. Stat. § 13.03, subd. 3 (public data); Minn Stat. § 13.04, subd. 3 (data subjects); Minn. Rule 1205.0400, subp. 5 (data subjects); AO 10-024;</a:t>
            </a:r>
            <a:r>
              <a:rPr lang="en-US" sz="3200" dirty="0">
                <a:effectLst/>
                <a:latin typeface="Calibri" panose="020F0502020204030204" pitchFamily="34" charset="0"/>
                <a:hlinkClick r:id="rId3"/>
              </a:rPr>
              <a:t> Demers v. City of Minneapolis, 468 N.W.2d 71 (Minn. 1991)</a:t>
            </a:r>
            <a:r>
              <a:rPr lang="en-US" sz="3200" dirty="0"/>
              <a:t> </a:t>
            </a:r>
            <a:endParaRPr lang="en-US" sz="3200" b="1" dirty="0"/>
          </a:p>
          <a:p>
            <a:pPr marL="0" indent="0">
              <a:buClr>
                <a:srgbClr val="0054A6"/>
              </a:buClr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1649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#2 –  Public Defenders Access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Do public defenders get access to private data about their clients?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74352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#2 – Public Defenders Access Answer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1630680"/>
            <a:ext cx="8791302" cy="502920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Public defenders do not automatically have access to private data about their clients. They may access private data about their clients with their clients’ informed consent.</a:t>
            </a:r>
          </a:p>
          <a:p>
            <a:pPr marL="0" indent="0">
              <a:buClr>
                <a:srgbClr val="0054A6"/>
              </a:buClr>
              <a:buNone/>
            </a:pPr>
            <a:endParaRPr lang="en-US" sz="3200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200" dirty="0"/>
              <a:t>*Note: under Minn. Stat. § 611.271, public defenders are entitled to free copies of certain data.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42978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#3 – Data Request Response Time Question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A parent of a 13-year-old student requested data about the student from their school; how long does the school have to respond?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87879534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1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28723</TotalTime>
  <Words>1049</Words>
  <Application>Microsoft Office PowerPoint</Application>
  <PresentationFormat>On-screen Show (4:3)</PresentationFormat>
  <Paragraphs>116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NeueHaasGroteskText Std</vt:lpstr>
      <vt:lpstr>MN.IT</vt:lpstr>
      <vt:lpstr>1_MN.IT</vt:lpstr>
      <vt:lpstr>Thank you for joining our Webinar! We will begin shortly.</vt:lpstr>
      <vt:lpstr>Data Practices Potpourri Webinar</vt:lpstr>
      <vt:lpstr>We are a statewide resource</vt:lpstr>
      <vt:lpstr>Today’s agenda</vt:lpstr>
      <vt:lpstr>#1 –  Costs for Inspection Question</vt:lpstr>
      <vt:lpstr>#1 – Costs for Inspection Answer </vt:lpstr>
      <vt:lpstr>#2 –  Public Defenders Access Question</vt:lpstr>
      <vt:lpstr>#2 – Public Defenders Access Answer</vt:lpstr>
      <vt:lpstr>#3 – Data Request Response Time Question</vt:lpstr>
      <vt:lpstr>#3 – Data Request Response Time Answer</vt:lpstr>
      <vt:lpstr>#4 –  Public Data in Gmail Question</vt:lpstr>
      <vt:lpstr>#4 – Public Data in Gmail Answer</vt:lpstr>
      <vt:lpstr>#5 –  ADA &amp; DPA Question</vt:lpstr>
      <vt:lpstr>#5 – ADA &amp; DPA Answer</vt:lpstr>
      <vt:lpstr>#6 – Online Portals Question</vt:lpstr>
      <vt:lpstr>#6 – Online Portals Answer</vt:lpstr>
      <vt:lpstr>#7 – Receipt of Data Request Question</vt:lpstr>
      <vt:lpstr>#7 – Receipt of Data Request Answer</vt:lpstr>
      <vt:lpstr>#8 – Real Property Complainant Question</vt:lpstr>
      <vt:lpstr>#8 – Real Property Complainant Answer</vt:lpstr>
      <vt:lpstr>Send us your questions </vt:lpstr>
      <vt:lpstr>Stay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Law Enforcement Data</dc:title>
  <dc:creator>Moxley-Goldsmith, Taya (ADM)</dc:creator>
  <cp:lastModifiedBy>Baehren, Grace (She/Her/Hers) (ADM)</cp:lastModifiedBy>
  <cp:revision>751</cp:revision>
  <dcterms:created xsi:type="dcterms:W3CDTF">2020-06-29T18:39:39Z</dcterms:created>
  <dcterms:modified xsi:type="dcterms:W3CDTF">2025-05-21T20:56:10Z</dcterms:modified>
</cp:coreProperties>
</file>