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319" r:id="rId2"/>
    <p:sldId id="525" r:id="rId3"/>
    <p:sldId id="572" r:id="rId4"/>
    <p:sldId id="332" r:id="rId5"/>
    <p:sldId id="685" r:id="rId6"/>
    <p:sldId id="333" r:id="rId7"/>
    <p:sldId id="694" r:id="rId8"/>
    <p:sldId id="300" r:id="rId9"/>
    <p:sldId id="301" r:id="rId10"/>
    <p:sldId id="696" r:id="rId11"/>
    <p:sldId id="686" r:id="rId12"/>
    <p:sldId id="323" r:id="rId13"/>
    <p:sldId id="687" r:id="rId14"/>
    <p:sldId id="688" r:id="rId15"/>
    <p:sldId id="691" r:id="rId16"/>
    <p:sldId id="324" r:id="rId17"/>
    <p:sldId id="689" r:id="rId18"/>
    <p:sldId id="693" r:id="rId19"/>
    <p:sldId id="325" r:id="rId20"/>
    <p:sldId id="326" r:id="rId21"/>
    <p:sldId id="328" r:id="rId22"/>
    <p:sldId id="329" r:id="rId23"/>
    <p:sldId id="322" r:id="rId24"/>
    <p:sldId id="695" r:id="rId25"/>
    <p:sldId id="631" r:id="rId26"/>
    <p:sldId id="515" r:id="rId27"/>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91" autoAdjust="0"/>
  </p:normalViewPr>
  <p:slideViewPr>
    <p:cSldViewPr>
      <p:cViewPr varScale="1">
        <p:scale>
          <a:sx n="63" d="100"/>
          <a:sy n="63" d="100"/>
        </p:scale>
        <p:origin x="1325" y="67"/>
      </p:cViewPr>
      <p:guideLst>
        <p:guide orient="horz" pos="2160"/>
        <p:guide pos="2880"/>
      </p:guideLst>
    </p:cSldViewPr>
  </p:slideViewPr>
  <p:notesTextViewPr>
    <p:cViewPr>
      <p:scale>
        <a:sx n="3" d="2"/>
        <a:sy n="3" d="2"/>
      </p:scale>
      <p:origin x="0" y="0"/>
    </p:cViewPr>
  </p:notesTextViewPr>
  <p:notesViewPr>
    <p:cSldViewPr>
      <p:cViewPr varScale="1">
        <p:scale>
          <a:sx n="73" d="100"/>
          <a:sy n="73" d="100"/>
        </p:scale>
        <p:origin x="265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2F90D49F-DB41-4401-A374-9CFC5737B6A3}" type="slidenum">
              <a:rPr lang="en-US" smtClean="0"/>
              <a:t>‹#›</a:t>
            </a:fld>
            <a:endParaRPr lang="en-US"/>
          </a:p>
        </p:txBody>
      </p:sp>
    </p:spTree>
    <p:extLst>
      <p:ext uri="{BB962C8B-B14F-4D97-AF65-F5344CB8AC3E}">
        <p14:creationId xmlns:p14="http://schemas.microsoft.com/office/powerpoint/2010/main" val="6544206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96C7CBFD-8965-4572-B5A6-5F41B56ED6C6}" type="slidenum">
              <a:rPr lang="en-US" smtClean="0"/>
              <a:t>‹#›</a:t>
            </a:fld>
            <a:endParaRPr lang="en-US"/>
          </a:p>
        </p:txBody>
      </p:sp>
    </p:spTree>
    <p:extLst>
      <p:ext uri="{BB962C8B-B14F-4D97-AF65-F5344CB8AC3E}">
        <p14:creationId xmlns:p14="http://schemas.microsoft.com/office/powerpoint/2010/main" val="15732600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C7CBFD-8965-4572-B5A6-5F41B56ED6C6}" type="slidenum">
              <a:rPr lang="en-US" smtClean="0"/>
              <a:t>1</a:t>
            </a:fld>
            <a:endParaRPr lang="en-US"/>
          </a:p>
        </p:txBody>
      </p:sp>
    </p:spTree>
    <p:extLst>
      <p:ext uri="{BB962C8B-B14F-4D97-AF65-F5344CB8AC3E}">
        <p14:creationId xmlns:p14="http://schemas.microsoft.com/office/powerpoint/2010/main" val="3885962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C7CBFD-8965-4572-B5A6-5F41B56ED6C6}" type="slidenum">
              <a:rPr lang="en-US" smtClean="0"/>
              <a:t>10</a:t>
            </a:fld>
            <a:endParaRPr lang="en-US"/>
          </a:p>
        </p:txBody>
      </p:sp>
    </p:spTree>
    <p:extLst>
      <p:ext uri="{BB962C8B-B14F-4D97-AF65-F5344CB8AC3E}">
        <p14:creationId xmlns:p14="http://schemas.microsoft.com/office/powerpoint/2010/main" val="2551466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E64AB-3BFC-10E5-1D66-516F4A5F9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3A6C4-D5AA-F6C8-056A-58D9A987E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DC5C50-32E4-273C-E0D4-B76AB96E145E}"/>
              </a:ext>
            </a:extLst>
          </p:cNvPr>
          <p:cNvSpPr>
            <a:spLocks noGrp="1"/>
          </p:cNvSpPr>
          <p:nvPr>
            <p:ph type="body" idx="1"/>
          </p:nvPr>
        </p:nvSpPr>
        <p:spPr/>
        <p:txBody>
          <a:bodyPr/>
          <a:lstStyle/>
          <a:p>
            <a:endParaRPr lang="en-US" sz="1400" dirty="0"/>
          </a:p>
        </p:txBody>
      </p:sp>
      <p:sp>
        <p:nvSpPr>
          <p:cNvPr id="4" name="Date Placeholder 3">
            <a:extLst>
              <a:ext uri="{FF2B5EF4-FFF2-40B4-BE49-F238E27FC236}">
                <a16:creationId xmlns:a16="http://schemas.microsoft.com/office/drawing/2014/main" id="{45E8DB81-B072-B4EA-4A89-AA1CEBF28C78}"/>
              </a:ext>
            </a:extLst>
          </p:cNvPr>
          <p:cNvSpPr>
            <a:spLocks noGrp="1"/>
          </p:cNvSpPr>
          <p:nvPr>
            <p:ph type="dt" idx="1"/>
          </p:nvPr>
        </p:nvSpPr>
        <p:spPr/>
        <p:txBody>
          <a:bodyPr/>
          <a:lstStyle/>
          <a:p>
            <a:fld id="{FD35A6E6-6C40-4738-8DDC-4958794DB368}" type="datetime1">
              <a:rPr lang="en-US" smtClean="0"/>
              <a:t>5/15/2026</a:t>
            </a:fld>
            <a:endParaRPr lang="en-US"/>
          </a:p>
        </p:txBody>
      </p:sp>
    </p:spTree>
    <p:extLst>
      <p:ext uri="{BB962C8B-B14F-4D97-AF65-F5344CB8AC3E}">
        <p14:creationId xmlns:p14="http://schemas.microsoft.com/office/powerpoint/2010/main" val="3899766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620039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96C7CBFD-8965-4572-B5A6-5F41B56ED6C6}" type="slidenum">
              <a:rPr lang="en-US" smtClean="0"/>
              <a:t>13</a:t>
            </a:fld>
            <a:endParaRPr lang="en-US"/>
          </a:p>
        </p:txBody>
      </p:sp>
    </p:spTree>
    <p:extLst>
      <p:ext uri="{BB962C8B-B14F-4D97-AF65-F5344CB8AC3E}">
        <p14:creationId xmlns:p14="http://schemas.microsoft.com/office/powerpoint/2010/main" val="347231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31439-2C07-E216-C319-54DE6A959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A52A1-FD33-9F50-7398-38B2704FC8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5F6AA-0274-8484-4D8B-9638B9D419D9}"/>
              </a:ext>
            </a:extLst>
          </p:cNvPr>
          <p:cNvSpPr>
            <a:spLocks noGrp="1"/>
          </p:cNvSpPr>
          <p:nvPr>
            <p:ph type="body" idx="1"/>
          </p:nvPr>
        </p:nvSpPr>
        <p:spPr/>
        <p:txBody>
          <a:bodyPr/>
          <a:lstStyle/>
          <a:p>
            <a:pPr lvl="2" algn="l"/>
            <a:endParaRPr lang="en-US" dirty="0"/>
          </a:p>
        </p:txBody>
      </p:sp>
      <p:sp>
        <p:nvSpPr>
          <p:cNvPr id="4" name="Slide Number Placeholder 3">
            <a:extLst>
              <a:ext uri="{FF2B5EF4-FFF2-40B4-BE49-F238E27FC236}">
                <a16:creationId xmlns:a16="http://schemas.microsoft.com/office/drawing/2014/main" id="{11B35031-B576-CC74-AA1B-8BDD1F5BA908}"/>
              </a:ext>
            </a:extLst>
          </p:cNvPr>
          <p:cNvSpPr>
            <a:spLocks noGrp="1"/>
          </p:cNvSpPr>
          <p:nvPr>
            <p:ph type="sldNum" sz="quarter" idx="5"/>
          </p:nvPr>
        </p:nvSpPr>
        <p:spPr/>
        <p:txBody>
          <a:bodyPr/>
          <a:lstStyle/>
          <a:p>
            <a:fld id="{96C7CBFD-8965-4572-B5A6-5F41B56ED6C6}" type="slidenum">
              <a:rPr lang="en-US" smtClean="0"/>
              <a:t>14</a:t>
            </a:fld>
            <a:endParaRPr lang="en-US"/>
          </a:p>
        </p:txBody>
      </p:sp>
    </p:spTree>
    <p:extLst>
      <p:ext uri="{BB962C8B-B14F-4D97-AF65-F5344CB8AC3E}">
        <p14:creationId xmlns:p14="http://schemas.microsoft.com/office/powerpoint/2010/main" val="2435382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537F3-8F1F-2229-7BF5-EF233C5C5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B2EEC-07D6-0ACD-5B82-94948A12B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A5856-321B-AC96-E84E-48781DC09A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CD404A-46DB-1C30-EBDF-CD29A41EFE2E}"/>
              </a:ext>
            </a:extLst>
          </p:cNvPr>
          <p:cNvSpPr>
            <a:spLocks noGrp="1"/>
          </p:cNvSpPr>
          <p:nvPr>
            <p:ph type="sldNum" sz="quarter" idx="5"/>
          </p:nvPr>
        </p:nvSpPr>
        <p:spPr/>
        <p:txBody>
          <a:bodyPr/>
          <a:lstStyle/>
          <a:p>
            <a:fld id="{96C7CBFD-8965-4572-B5A6-5F41B56ED6C6}" type="slidenum">
              <a:rPr lang="en-US" smtClean="0"/>
              <a:t>15</a:t>
            </a:fld>
            <a:endParaRPr lang="en-US"/>
          </a:p>
        </p:txBody>
      </p:sp>
    </p:spTree>
    <p:extLst>
      <p:ext uri="{BB962C8B-B14F-4D97-AF65-F5344CB8AC3E}">
        <p14:creationId xmlns:p14="http://schemas.microsoft.com/office/powerpoint/2010/main" val="3139373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855503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EE085-AD74-18E1-4C1E-923CC0C51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0F807-7993-210E-5FBF-4AD97F6B7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6E1B4-3783-CA84-3D10-7EC0A044154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B49796B-97A9-2F0E-91FC-A76EB55A28AD}"/>
              </a:ext>
            </a:extLst>
          </p:cNvPr>
          <p:cNvSpPr>
            <a:spLocks noGrp="1"/>
          </p:cNvSpPr>
          <p:nvPr>
            <p:ph type="sldNum" sz="quarter" idx="10"/>
          </p:nvPr>
        </p:nvSpPr>
        <p:spPr/>
        <p:txBody>
          <a:bodyPr/>
          <a:lstStyle/>
          <a:p>
            <a:fld id="{F9F08466-AEA7-4FC0-9459-6A32F61DA297}"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222916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85AFE-48C7-78EF-FE2F-65EB35ACD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25799-DA14-A4CE-9046-3FED4B843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70ADB-F313-3343-7874-AE927C88DB19}"/>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0C40C56-581C-A4FA-217E-775CAD5DE95B}"/>
              </a:ext>
            </a:extLst>
          </p:cNvPr>
          <p:cNvSpPr>
            <a:spLocks noGrp="1"/>
          </p:cNvSpPr>
          <p:nvPr>
            <p:ph type="sldNum" sz="quarter" idx="10"/>
          </p:nvPr>
        </p:nvSpPr>
        <p:spPr/>
        <p:txBody>
          <a:bodyPr/>
          <a:lstStyle/>
          <a:p>
            <a:fld id="{F9F08466-AEA7-4FC0-9459-6A32F61DA297}"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969331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6762" y="4432718"/>
            <a:ext cx="5615940" cy="4187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01626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5BC9E86-23BD-414A-AD8D-64FF49728B1C}"/>
              </a:ext>
            </a:extLst>
          </p:cNvPr>
          <p:cNvSpPr>
            <a:spLocks noGrp="1"/>
          </p:cNvSpPr>
          <p:nvPr>
            <p:ph type="body" idx="1"/>
          </p:nvPr>
        </p:nvSpPr>
        <p:spPr/>
        <p:txBody>
          <a:bodyPr/>
          <a:lstStyle/>
          <a:p>
            <a:pPr>
              <a:lnSpc>
                <a:spcPct val="107000"/>
              </a:lnSpc>
            </a:pPr>
            <a:endParaRPr lang="en-US" sz="1400" dirty="0">
              <a:ea typeface="Calibri" panose="020F0502020204030204" pitchFamily="34" charset="0"/>
              <a:cs typeface="Times New Roman" panose="02020603050405020304" pitchFamily="18" charset="0"/>
            </a:endParaRPr>
          </a:p>
        </p:txBody>
      </p:sp>
      <p:sp>
        <p:nvSpPr>
          <p:cNvPr id="3" name="Slide Image Placeholder 2">
            <a:extLst>
              <a:ext uri="{FF2B5EF4-FFF2-40B4-BE49-F238E27FC236}">
                <a16:creationId xmlns:a16="http://schemas.microsoft.com/office/drawing/2014/main" id="{580596D5-CF83-2A5A-300A-B7D5B8E45C88}"/>
              </a:ext>
            </a:extLst>
          </p:cNvPr>
          <p:cNvSpPr>
            <a:spLocks noGrp="1" noRot="1" noChangeAspect="1"/>
          </p:cNvSpPr>
          <p:nvPr>
            <p:ph type="sldImg"/>
          </p:nvPr>
        </p:nvSpPr>
        <p:spPr/>
      </p:sp>
      <p:sp>
        <p:nvSpPr>
          <p:cNvPr id="5" name="Date Placeholder 4">
            <a:extLst>
              <a:ext uri="{FF2B5EF4-FFF2-40B4-BE49-F238E27FC236}">
                <a16:creationId xmlns:a16="http://schemas.microsoft.com/office/drawing/2014/main" id="{03F796D1-8CB0-84CA-1DBA-124BB1F84C0B}"/>
              </a:ext>
            </a:extLst>
          </p:cNvPr>
          <p:cNvSpPr>
            <a:spLocks noGrp="1"/>
          </p:cNvSpPr>
          <p:nvPr>
            <p:ph type="dt" idx="1"/>
          </p:nvPr>
        </p:nvSpPr>
        <p:spPr/>
        <p:txBody>
          <a:bodyPr/>
          <a:lstStyle/>
          <a:p>
            <a:fld id="{9F0E3882-BB97-42A5-BA3A-3C9E15F4A197}" type="datetime1">
              <a:rPr lang="en-US" smtClean="0"/>
              <a:t>5/15/2026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420117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4153367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649514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467580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C7CBFD-8965-4572-B5A6-5F41B56ED6C6}" type="slidenum">
              <a:rPr lang="en-US" smtClean="0"/>
              <a:t>24</a:t>
            </a:fld>
            <a:endParaRPr lang="en-US"/>
          </a:p>
        </p:txBody>
      </p:sp>
    </p:spTree>
    <p:extLst>
      <p:ext uri="{BB962C8B-B14F-4D97-AF65-F5344CB8AC3E}">
        <p14:creationId xmlns:p14="http://schemas.microsoft.com/office/powerpoint/2010/main" val="2416495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6" name="Date Placeholder 5">
            <a:extLst>
              <a:ext uri="{FF2B5EF4-FFF2-40B4-BE49-F238E27FC236}">
                <a16:creationId xmlns:a16="http://schemas.microsoft.com/office/drawing/2014/main" id="{CAE1D5F5-D4D0-9AAF-9C89-F8FD51978614}"/>
              </a:ext>
            </a:extLst>
          </p:cNvPr>
          <p:cNvSpPr>
            <a:spLocks noGrp="1"/>
          </p:cNvSpPr>
          <p:nvPr>
            <p:ph type="dt" idx="1"/>
          </p:nvPr>
        </p:nvSpPr>
        <p:spPr/>
        <p:txBody>
          <a:bodyPr/>
          <a:lstStyle/>
          <a:p>
            <a:fld id="{752A30F9-D220-463A-A2D1-1287B75D60CE}" type="datetime1">
              <a:rPr lang="en-US" smtClean="0"/>
              <a:t>5/15/2026</a:t>
            </a:fld>
            <a:endParaRPr lang="en-US"/>
          </a:p>
        </p:txBody>
      </p:sp>
    </p:spTree>
    <p:extLst>
      <p:ext uri="{BB962C8B-B14F-4D97-AF65-F5344CB8AC3E}">
        <p14:creationId xmlns:p14="http://schemas.microsoft.com/office/powerpoint/2010/main" val="1680342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a:extLst>
              <a:ext uri="{FF2B5EF4-FFF2-40B4-BE49-F238E27FC236}">
                <a16:creationId xmlns:a16="http://schemas.microsoft.com/office/drawing/2014/main" id="{4056A68C-B2B8-4636-9C3C-C6661393DBFC}"/>
              </a:ext>
            </a:extLst>
          </p:cNvPr>
          <p:cNvSpPr>
            <a:spLocks noGrp="1"/>
          </p:cNvSpPr>
          <p:nvPr>
            <p:ph type="body" idx="1"/>
          </p:nvPr>
        </p:nvSpPr>
        <p:spPr>
          <a:xfrm>
            <a:off x="748453" y="4697254"/>
            <a:ext cx="5980853" cy="3843814"/>
          </a:xfrm>
          <a:prstGeom prst="rect">
            <a:avLst/>
          </a:prstGeom>
        </p:spPr>
        <p:txBody>
          <a:bodyPr/>
          <a:lstStyle/>
          <a:p>
            <a:pPr>
              <a:lnSpc>
                <a:spcPct val="107000"/>
              </a:lnSpc>
            </a:pPr>
            <a:endParaRPr lang="en-US" sz="1400" dirty="0">
              <a:ea typeface="Calibri" panose="020F0502020204030204" pitchFamily="34" charset="0"/>
              <a:cs typeface="Times New Roman" panose="02020603050405020304" pitchFamily="18" charset="0"/>
            </a:endParaRPr>
          </a:p>
        </p:txBody>
      </p:sp>
      <p:sp>
        <p:nvSpPr>
          <p:cNvPr id="5" name="Date Placeholder 4">
            <a:extLst>
              <a:ext uri="{FF2B5EF4-FFF2-40B4-BE49-F238E27FC236}">
                <a16:creationId xmlns:a16="http://schemas.microsoft.com/office/drawing/2014/main" id="{C8EF7260-B860-7B18-2428-69C0B9BE207E}"/>
              </a:ext>
            </a:extLst>
          </p:cNvPr>
          <p:cNvSpPr>
            <a:spLocks noGrp="1"/>
          </p:cNvSpPr>
          <p:nvPr>
            <p:ph type="dt" idx="1"/>
          </p:nvPr>
        </p:nvSpPr>
        <p:spPr/>
        <p:txBody>
          <a:bodyPr/>
          <a:lstStyle/>
          <a:p>
            <a:fld id="{06BFEC3A-C542-452F-851C-435EB86EE9E2}" type="datetime1">
              <a:rPr lang="en-US" smtClean="0"/>
              <a:t>5/15/2026</a:t>
            </a:fld>
            <a:endParaRPr lang="en-US"/>
          </a:p>
        </p:txBody>
      </p:sp>
    </p:spTree>
    <p:extLst>
      <p:ext uri="{BB962C8B-B14F-4D97-AF65-F5344CB8AC3E}">
        <p14:creationId xmlns:p14="http://schemas.microsoft.com/office/powerpoint/2010/main" val="1630314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400" dirty="0">
              <a:ea typeface="Calibri" panose="020F0502020204030204" pitchFamily="34" charset="0"/>
              <a:cs typeface="Times New Roman" panose="02020603050405020304" pitchFamily="18" charset="0"/>
            </a:endParaRPr>
          </a:p>
        </p:txBody>
      </p:sp>
      <p:sp>
        <p:nvSpPr>
          <p:cNvPr id="6" name="Date Placeholder 5">
            <a:extLst>
              <a:ext uri="{FF2B5EF4-FFF2-40B4-BE49-F238E27FC236}">
                <a16:creationId xmlns:a16="http://schemas.microsoft.com/office/drawing/2014/main" id="{44ED10E1-5316-053A-29BC-626C162973EF}"/>
              </a:ext>
            </a:extLst>
          </p:cNvPr>
          <p:cNvSpPr>
            <a:spLocks noGrp="1"/>
          </p:cNvSpPr>
          <p:nvPr>
            <p:ph type="dt" idx="1"/>
          </p:nvPr>
        </p:nvSpPr>
        <p:spPr/>
        <p:txBody>
          <a:bodyPr/>
          <a:lstStyle/>
          <a:p>
            <a:fld id="{730C5560-0677-427C-BA5D-E2035F5EB43B}" type="datetime1">
              <a:rPr lang="en-US" smtClean="0"/>
              <a:t>5/15/2026</a:t>
            </a:fld>
            <a:endParaRPr lang="en-US"/>
          </a:p>
        </p:txBody>
      </p:sp>
    </p:spTree>
    <p:extLst>
      <p:ext uri="{BB962C8B-B14F-4D97-AF65-F5344CB8AC3E}">
        <p14:creationId xmlns:p14="http://schemas.microsoft.com/office/powerpoint/2010/main" val="86299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C7CBFD-8965-4572-B5A6-5F41B56ED6C6}" type="slidenum">
              <a:rPr lang="en-US" smtClean="0"/>
              <a:t>4</a:t>
            </a:fld>
            <a:endParaRPr lang="en-US"/>
          </a:p>
        </p:txBody>
      </p:sp>
    </p:spTree>
    <p:extLst>
      <p:ext uri="{BB962C8B-B14F-4D97-AF65-F5344CB8AC3E}">
        <p14:creationId xmlns:p14="http://schemas.microsoft.com/office/powerpoint/2010/main" val="178536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Date Placeholder 3">
            <a:extLst>
              <a:ext uri="{FF2B5EF4-FFF2-40B4-BE49-F238E27FC236}">
                <a16:creationId xmlns:a16="http://schemas.microsoft.com/office/drawing/2014/main" id="{B4B29793-CD73-F340-1C5F-0D2D8D85AFAF}"/>
              </a:ext>
            </a:extLst>
          </p:cNvPr>
          <p:cNvSpPr>
            <a:spLocks noGrp="1"/>
          </p:cNvSpPr>
          <p:nvPr>
            <p:ph type="dt" idx="1"/>
          </p:nvPr>
        </p:nvSpPr>
        <p:spPr/>
        <p:txBody>
          <a:bodyPr/>
          <a:lstStyle/>
          <a:p>
            <a:fld id="{FD35A6E6-6C40-4738-8DDC-4958794DB368}" type="datetime1">
              <a:rPr lang="en-US" smtClean="0"/>
              <a:t>5/15/2026</a:t>
            </a:fld>
            <a:endParaRPr lang="en-US"/>
          </a:p>
        </p:txBody>
      </p:sp>
    </p:spTree>
    <p:extLst>
      <p:ext uri="{BB962C8B-B14F-4D97-AF65-F5344CB8AC3E}">
        <p14:creationId xmlns:p14="http://schemas.microsoft.com/office/powerpoint/2010/main" val="3254821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6C7CBFD-8965-4572-B5A6-5F41B56ED6C6}" type="slidenum">
              <a:rPr lang="en-US" smtClean="0"/>
              <a:t>6</a:t>
            </a:fld>
            <a:endParaRPr lang="en-US"/>
          </a:p>
        </p:txBody>
      </p:sp>
    </p:spTree>
    <p:extLst>
      <p:ext uri="{BB962C8B-B14F-4D97-AF65-F5344CB8AC3E}">
        <p14:creationId xmlns:p14="http://schemas.microsoft.com/office/powerpoint/2010/main" val="3671611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A1659-4DBD-CDE2-E18F-F09B97BB3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BCF29-1F2E-5CE6-361F-ABDA57456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0C5A7-05F6-E598-0530-FBFA04F1E019}"/>
              </a:ext>
            </a:extLst>
          </p:cNvPr>
          <p:cNvSpPr>
            <a:spLocks noGrp="1"/>
          </p:cNvSpPr>
          <p:nvPr>
            <p:ph type="body" idx="1"/>
          </p:nvPr>
        </p:nvSpPr>
        <p:spPr/>
        <p:txBody>
          <a:bodyPr/>
          <a:lstStyle/>
          <a:p>
            <a:endParaRPr lang="en-US" sz="1200" dirty="0"/>
          </a:p>
        </p:txBody>
      </p:sp>
      <p:sp>
        <p:nvSpPr>
          <p:cNvPr id="4" name="Slide Number Placeholder 3">
            <a:extLst>
              <a:ext uri="{FF2B5EF4-FFF2-40B4-BE49-F238E27FC236}">
                <a16:creationId xmlns:a16="http://schemas.microsoft.com/office/drawing/2014/main" id="{80959A86-CB23-D6F4-5256-74C75BC24B1D}"/>
              </a:ext>
            </a:extLst>
          </p:cNvPr>
          <p:cNvSpPr>
            <a:spLocks noGrp="1"/>
          </p:cNvSpPr>
          <p:nvPr>
            <p:ph type="sldNum" sz="quarter" idx="5"/>
          </p:nvPr>
        </p:nvSpPr>
        <p:spPr/>
        <p:txBody>
          <a:bodyPr/>
          <a:lstStyle/>
          <a:p>
            <a:fld id="{96C7CBFD-8965-4572-B5A6-5F41B56ED6C6}" type="slidenum">
              <a:rPr lang="en-US" smtClean="0"/>
              <a:t>7</a:t>
            </a:fld>
            <a:endParaRPr lang="en-US"/>
          </a:p>
        </p:txBody>
      </p:sp>
    </p:spTree>
    <p:extLst>
      <p:ext uri="{BB962C8B-B14F-4D97-AF65-F5344CB8AC3E}">
        <p14:creationId xmlns:p14="http://schemas.microsoft.com/office/powerpoint/2010/main" val="1715352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510250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0055684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03407"/>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3665" y="1798682"/>
            <a:ext cx="5796669" cy="919671"/>
          </a:xfrm>
          <a:prstGeom prst="rect">
            <a:avLst/>
          </a:prstGeom>
        </p:spPr>
      </p:pic>
    </p:spTree>
    <p:extLst>
      <p:ext uri="{BB962C8B-B14F-4D97-AF65-F5344CB8AC3E}">
        <p14:creationId xmlns:p14="http://schemas.microsoft.com/office/powerpoint/2010/main" val="223849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42623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Tree>
    <p:extLst>
      <p:ext uri="{BB962C8B-B14F-4D97-AF65-F5344CB8AC3E}">
        <p14:creationId xmlns:p14="http://schemas.microsoft.com/office/powerpoint/2010/main" val="2708706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21145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671733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35541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78243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07246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6349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36733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2690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a:t>Click to enter the slideshow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0" y="5512601"/>
            <a:ext cx="4940300" cy="903062"/>
          </a:xfrm>
        </p:spPr>
        <p:txBody>
          <a:bodyPr>
            <a:normAutofit/>
          </a:bodyPr>
          <a:lstStyle>
            <a:lvl1pPr marL="0" indent="0" algn="ctr">
              <a:spcBef>
                <a:spcPts val="0"/>
              </a:spcBef>
              <a:spcAft>
                <a:spcPts val="750"/>
              </a:spcAft>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8" y="1773837"/>
            <a:ext cx="5361384" cy="850611"/>
          </a:xfrm>
          <a:prstGeom prst="rect">
            <a:avLst/>
          </a:prstGeom>
        </p:spPr>
      </p:pic>
    </p:spTree>
    <p:extLst>
      <p:ext uri="{BB962C8B-B14F-4D97-AF65-F5344CB8AC3E}">
        <p14:creationId xmlns:p14="http://schemas.microsoft.com/office/powerpoint/2010/main" val="1333635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40969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a:t>Click to edit text</a:t>
            </a:r>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29296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52363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8729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a:t>Click Icon to add picture</a:t>
            </a:r>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99564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a:t>Click Icon to add picture</a:t>
            </a:r>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304349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9144000" cy="6857998"/>
          </a:xfrm>
        </p:spPr>
        <p:txBody>
          <a:bodyPr/>
          <a:lstStyle/>
          <a:p>
            <a:r>
              <a:rPr lang="en-US"/>
              <a:t>Click icon to add picture</a:t>
            </a:r>
          </a:p>
        </p:txBody>
      </p:sp>
    </p:spTree>
    <p:extLst>
      <p:ext uri="{BB962C8B-B14F-4D97-AF65-F5344CB8AC3E}">
        <p14:creationId xmlns:p14="http://schemas.microsoft.com/office/powerpoint/2010/main" val="33336286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39942719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3"/>
            <a:ext cx="9144000" cy="6857999"/>
          </a:xfrm>
        </p:spPr>
        <p:txBody>
          <a:bodyPr/>
          <a:lstStyle/>
          <a:p>
            <a:r>
              <a:rPr lang="en-US"/>
              <a:t>Click icon to add picture</a:t>
            </a:r>
          </a:p>
        </p:txBody>
      </p:sp>
    </p:spTree>
    <p:extLst>
      <p:ext uri="{BB962C8B-B14F-4D97-AF65-F5344CB8AC3E}">
        <p14:creationId xmlns:p14="http://schemas.microsoft.com/office/powerpoint/2010/main" val="37996842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12169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a:t>Click to enter the slideshow title</a:t>
            </a:r>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a:t>Firstname</a:t>
            </a:r>
            <a:r>
              <a:rPr lang="en-US" sz="1350" dirty="0"/>
              <a:t> </a:t>
            </a:r>
            <a:r>
              <a:rPr lang="en-US" sz="1350" dirty="0" err="1"/>
              <a:t>Lastname</a:t>
            </a:r>
            <a:r>
              <a:rPr lang="en-US" sz="1350" dirty="0"/>
              <a:t> | Job Title</a:t>
            </a:r>
          </a:p>
          <a:p>
            <a:r>
              <a:rPr lang="en-US" sz="1350" dirty="0"/>
              <a:t>Date</a:t>
            </a:r>
            <a:endParaRPr lang="en-US" dirty="0"/>
          </a:p>
        </p:txBody>
      </p:sp>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095" y="6164033"/>
            <a:ext cx="2106032" cy="334133"/>
          </a:xfrm>
          <a:prstGeom prst="rect">
            <a:avLst/>
          </a:prstGeom>
        </p:spPr>
      </p:pic>
    </p:spTree>
    <p:extLst>
      <p:ext uri="{BB962C8B-B14F-4D97-AF65-F5344CB8AC3E}">
        <p14:creationId xmlns:p14="http://schemas.microsoft.com/office/powerpoint/2010/main" val="23146312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466865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765473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07321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628650" y="6356351"/>
            <a:ext cx="1018943" cy="365125"/>
          </a:xfrm>
        </p:spPr>
        <p:txBody>
          <a:bodyPr/>
          <a:lstStyle/>
          <a:p>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62941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9909302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6299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5837270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490981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626428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5823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Agenda</a:t>
            </a:r>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135416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797446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74626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028824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3286857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208142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250871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117407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472816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595566"/>
            <a:ext cx="2900940" cy="460249"/>
          </a:xfrm>
          <a:prstGeom prst="rect">
            <a:avLst/>
          </a:prstGeom>
        </p:spPr>
      </p:pic>
    </p:spTree>
    <p:extLst>
      <p:ext uri="{BB962C8B-B14F-4D97-AF65-F5344CB8AC3E}">
        <p14:creationId xmlns:p14="http://schemas.microsoft.com/office/powerpoint/2010/main" val="36874495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3865"/>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2470" y="595566"/>
            <a:ext cx="2900940" cy="460249"/>
          </a:xfrm>
          <a:prstGeom prst="rect">
            <a:avLst/>
          </a:prstGeom>
        </p:spPr>
      </p:pic>
    </p:spTree>
    <p:extLst>
      <p:ext uri="{BB962C8B-B14F-4D97-AF65-F5344CB8AC3E}">
        <p14:creationId xmlns:p14="http://schemas.microsoft.com/office/powerpoint/2010/main" val="161898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a:t>Click to edit section title</a:t>
            </a:r>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a:t>Firstname</a:t>
            </a:r>
            <a:r>
              <a:rPr lang="en-US" sz="1350" dirty="0"/>
              <a:t> </a:t>
            </a:r>
            <a:r>
              <a:rPr lang="en-US" sz="1350" dirty="0" err="1"/>
              <a:t>Lastname</a:t>
            </a:r>
            <a:r>
              <a:rPr lang="en-US" sz="1350" dirty="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360302"/>
            <a:ext cx="2900940" cy="460249"/>
          </a:xfrm>
          <a:prstGeom prst="rect">
            <a:avLst/>
          </a:prstGeom>
        </p:spPr>
      </p:pic>
    </p:spTree>
    <p:extLst>
      <p:ext uri="{BB962C8B-B14F-4D97-AF65-F5344CB8AC3E}">
        <p14:creationId xmlns:p14="http://schemas.microsoft.com/office/powerpoint/2010/main" val="2974982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404082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78BE21"/>
              </a:solidFill>
            </a:endParaRPr>
          </a:p>
        </p:txBody>
      </p:sp>
    </p:spTree>
    <p:extLst>
      <p:ext uri="{BB962C8B-B14F-4D97-AF65-F5344CB8AC3E}">
        <p14:creationId xmlns:p14="http://schemas.microsoft.com/office/powerpoint/2010/main" val="3078296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154200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723245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2739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p:hf sldNum="0" hdr="0" ftr="0" dt="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b="0" i="0" u="none"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mn.gov/admin/data-practices/data/appeals/howto/"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mn.gov/admin/data-practice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mn.gov/admin/data-practices/data/appeals/"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mn.gov/oah/self-help/administrative-law-overview/contested-case-hearing-guide.jsp"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mn.gov/admin/data-practices/news/trainings/webinars/"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www.youtube.com/user/INFOIPA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info.dpo@state.mn.us" TargetMode="External"/><Relationship Id="rId2" Type="http://schemas.openxmlformats.org/officeDocument/2006/relationships/notesSlide" Target="../notesSlides/notesSlide26.xml"/><Relationship Id="rId1" Type="http://schemas.openxmlformats.org/officeDocument/2006/relationships/slideLayout" Target="../slideLayouts/slideLayout49.xml"/><Relationship Id="rId5" Type="http://schemas.openxmlformats.org/officeDocument/2006/relationships/hyperlink" Target="https://www.youtube.com/user/INFOIPAD" TargetMode="External"/><Relationship Id="rId4" Type="http://schemas.openxmlformats.org/officeDocument/2006/relationships/hyperlink" Target="https://mn.gov/admin/data-practi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13" y="3429000"/>
            <a:ext cx="9144000" cy="1905000"/>
          </a:xfrm>
        </p:spPr>
        <p:txBody>
          <a:bodyPr/>
          <a:lstStyle/>
          <a:p>
            <a:r>
              <a:rPr lang="en-US" sz="3200" dirty="0"/>
              <a:t>Data Challenges and Appeals</a:t>
            </a:r>
            <a:br>
              <a:rPr lang="en-US" sz="2800" dirty="0">
                <a:solidFill>
                  <a:prstClr val="white"/>
                </a:solidFill>
              </a:rPr>
            </a:br>
            <a:endParaRPr lang="en-US" dirty="0"/>
          </a:p>
        </p:txBody>
      </p:sp>
      <p:sp>
        <p:nvSpPr>
          <p:cNvPr id="3" name="Text Placeholder 2"/>
          <p:cNvSpPr>
            <a:spLocks noGrp="1"/>
          </p:cNvSpPr>
          <p:nvPr>
            <p:ph type="body" sz="quarter" idx="14"/>
          </p:nvPr>
        </p:nvSpPr>
        <p:spPr/>
        <p:txBody>
          <a:bodyPr>
            <a:normAutofit fontScale="92500" lnSpcReduction="20000"/>
          </a:bodyPr>
          <a:lstStyle/>
          <a:p>
            <a:r>
              <a:rPr lang="en-US" sz="2800" dirty="0"/>
              <a:t>Data Practices Office</a:t>
            </a:r>
          </a:p>
          <a:p>
            <a:r>
              <a:rPr lang="en-US" sz="2800" dirty="0"/>
              <a:t>May 19, 2026</a:t>
            </a:r>
          </a:p>
        </p:txBody>
      </p:sp>
    </p:spTree>
    <p:extLst>
      <p:ext uri="{BB962C8B-B14F-4D97-AF65-F5344CB8AC3E}">
        <p14:creationId xmlns:p14="http://schemas.microsoft.com/office/powerpoint/2010/main" val="4001975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F7FE9-3CA9-4C64-43FB-04559918C742}"/>
              </a:ext>
            </a:extLst>
          </p:cNvPr>
          <p:cNvSpPr>
            <a:spLocks noGrp="1"/>
          </p:cNvSpPr>
          <p:nvPr>
            <p:ph type="title"/>
          </p:nvPr>
        </p:nvSpPr>
        <p:spPr>
          <a:xfrm>
            <a:off x="152400" y="223837"/>
            <a:ext cx="7886700" cy="914400"/>
          </a:xfrm>
        </p:spPr>
        <p:txBody>
          <a:bodyPr>
            <a:normAutofit fontScale="90000"/>
          </a:bodyPr>
          <a:lstStyle/>
          <a:p>
            <a:pPr algn="l"/>
            <a:r>
              <a:rPr lang="en-US" sz="3600" b="1" dirty="0"/>
              <a:t>Data that have been successfully challenged</a:t>
            </a:r>
            <a:br>
              <a:rPr lang="en-US" sz="3600" b="1" dirty="0"/>
            </a:br>
            <a:r>
              <a:rPr lang="en-US" dirty="0"/>
              <a:t>Minn. Stat. § 13.04, subd. 4(g)</a:t>
            </a:r>
          </a:p>
        </p:txBody>
      </p:sp>
      <p:sp>
        <p:nvSpPr>
          <p:cNvPr id="3" name="Content Placeholder 2">
            <a:extLst>
              <a:ext uri="{FF2B5EF4-FFF2-40B4-BE49-F238E27FC236}">
                <a16:creationId xmlns:a16="http://schemas.microsoft.com/office/drawing/2014/main" id="{8EFD0057-2490-B54A-377A-B50595086509}"/>
              </a:ext>
            </a:extLst>
          </p:cNvPr>
          <p:cNvSpPr>
            <a:spLocks noGrp="1"/>
          </p:cNvSpPr>
          <p:nvPr>
            <p:ph idx="1"/>
          </p:nvPr>
        </p:nvSpPr>
        <p:spPr/>
        <p:txBody>
          <a:bodyPr>
            <a:normAutofit/>
          </a:bodyPr>
          <a:lstStyle/>
          <a:p>
            <a:pPr marL="0" indent="0">
              <a:buNone/>
            </a:pPr>
            <a:r>
              <a:rPr lang="en-US" sz="2600" b="1" dirty="0"/>
              <a:t>“Data on individuals that have been successfully challenged by an individual must be completed, corrected, or destroyed by a government entity without regard to the requirements of section 138.17”</a:t>
            </a:r>
          </a:p>
          <a:p>
            <a:pPr marL="0" indent="0">
              <a:buNone/>
            </a:pPr>
            <a:r>
              <a:rPr lang="en-US" sz="2000" dirty="0"/>
              <a:t>Minn. Stat. §13.04, subd. 4(g)  </a:t>
            </a:r>
            <a:endParaRPr lang="en-US" sz="2000" b="1" dirty="0"/>
          </a:p>
          <a:p>
            <a:pPr marL="0" indent="0">
              <a:buNone/>
            </a:pPr>
            <a:endParaRPr lang="en-US" sz="2600" b="1" dirty="0"/>
          </a:p>
          <a:p>
            <a:r>
              <a:rPr lang="en-US" sz="2400" dirty="0"/>
              <a:t>If the parties agree that the data are inaccurate and/or the Commissioner orders it, data can be altered or destroyed without regard to records retention requirements</a:t>
            </a:r>
          </a:p>
        </p:txBody>
      </p:sp>
    </p:spTree>
    <p:extLst>
      <p:ext uri="{BB962C8B-B14F-4D97-AF65-F5344CB8AC3E}">
        <p14:creationId xmlns:p14="http://schemas.microsoft.com/office/powerpoint/2010/main" val="151183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6B203-F329-CBFC-4587-1708FFE4D310}"/>
            </a:ext>
          </a:extLst>
        </p:cNvPr>
        <p:cNvGrpSpPr/>
        <p:nvPr/>
      </p:nvGrpSpPr>
      <p:grpSpPr>
        <a:xfrm>
          <a:off x="0" y="0"/>
          <a:ext cx="0" cy="0"/>
          <a:chOff x="0" y="0"/>
          <a:chExt cx="0" cy="0"/>
        </a:xfrm>
      </p:grpSpPr>
      <p:sp>
        <p:nvSpPr>
          <p:cNvPr id="11" name="Title 6">
            <a:extLst>
              <a:ext uri="{FF2B5EF4-FFF2-40B4-BE49-F238E27FC236}">
                <a16:creationId xmlns:a16="http://schemas.microsoft.com/office/drawing/2014/main" id="{EA7CE448-3046-FCDA-BB3E-4167A54260C6}"/>
              </a:ext>
            </a:extLst>
          </p:cNvPr>
          <p:cNvSpPr>
            <a:spLocks noGrp="1"/>
          </p:cNvSpPr>
          <p:nvPr>
            <p:ph type="title"/>
          </p:nvPr>
        </p:nvSpPr>
        <p:spPr bwMode="ltGray">
          <a:xfrm>
            <a:off x="0" y="2095785"/>
            <a:ext cx="9144000" cy="1299950"/>
          </a:xfrm>
        </p:spPr>
        <p:txBody>
          <a:bodyPr/>
          <a:lstStyle/>
          <a:p>
            <a:r>
              <a:rPr lang="en-US" sz="4400" dirty="0"/>
              <a:t>Data Challenge Appeals </a:t>
            </a:r>
            <a:br>
              <a:rPr lang="en-US" sz="4400" dirty="0"/>
            </a:br>
            <a:r>
              <a:rPr lang="en-US" sz="2800" dirty="0"/>
              <a:t>(Minn. Stat., sec. 13.04, subd. 4(d)-(i))</a:t>
            </a:r>
            <a:endParaRPr lang="en-US" sz="4400" dirty="0"/>
          </a:p>
        </p:txBody>
      </p:sp>
    </p:spTree>
    <p:extLst>
      <p:ext uri="{BB962C8B-B14F-4D97-AF65-F5344CB8AC3E}">
        <p14:creationId xmlns:p14="http://schemas.microsoft.com/office/powerpoint/2010/main" val="3624100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Appealing an entity’s determination</a:t>
            </a:r>
            <a:br>
              <a:rPr lang="en-US" sz="3600" b="1" dirty="0"/>
            </a:br>
            <a:r>
              <a:rPr lang="en-US" dirty="0"/>
              <a:t>Minn. Stat. § 13.04, subd. 4; Minn. Rule § 1205.1600</a:t>
            </a:r>
          </a:p>
        </p:txBody>
      </p:sp>
      <p:sp>
        <p:nvSpPr>
          <p:cNvPr id="3" name="Content Placeholder 2"/>
          <p:cNvSpPr>
            <a:spLocks noGrp="1"/>
          </p:cNvSpPr>
          <p:nvPr>
            <p:ph idx="1"/>
          </p:nvPr>
        </p:nvSpPr>
        <p:spPr>
          <a:xfrm>
            <a:off x="152400" y="1447800"/>
            <a:ext cx="8839200" cy="5257799"/>
          </a:xfrm>
        </p:spPr>
        <p:txBody>
          <a:bodyPr>
            <a:normAutofit/>
          </a:bodyPr>
          <a:lstStyle/>
          <a:p>
            <a:pPr marL="0" indent="0">
              <a:buNone/>
            </a:pPr>
            <a:r>
              <a:rPr lang="en-US" sz="2600" dirty="0"/>
              <a:t>An individual may appeal the Responsible Authority’s adverse determination of accuracy or completeness to the Commissioner of Administration.</a:t>
            </a:r>
          </a:p>
          <a:p>
            <a:r>
              <a:rPr lang="en-US" sz="2400" dirty="0"/>
              <a:t>Appeals must be submitted in writing (via mail or email)</a:t>
            </a:r>
          </a:p>
          <a:p>
            <a:r>
              <a:rPr lang="en-US" sz="2400" dirty="0"/>
              <a:t>Time to Appeal:</a:t>
            </a:r>
          </a:p>
          <a:p>
            <a:pPr lvl="1"/>
            <a:r>
              <a:rPr lang="en-US" sz="2200" dirty="0"/>
              <a:t>If Responsible Authority notifies data subject of right to appeal in writing:  60 days</a:t>
            </a:r>
          </a:p>
          <a:p>
            <a:pPr lvl="1"/>
            <a:r>
              <a:rPr lang="en-US" sz="2200" dirty="0"/>
              <a:t>If no written notice: 180 days</a:t>
            </a:r>
          </a:p>
          <a:p>
            <a:pPr marL="0" indent="0">
              <a:buNone/>
            </a:pPr>
            <a:r>
              <a:rPr lang="en-US" sz="2400" dirty="0"/>
              <a:t>*Remember, under section 13.04, subd. 4(c)(2), the entity is required to inform the individual of the right to appeal the determination to the commissioner</a:t>
            </a:r>
          </a:p>
        </p:txBody>
      </p:sp>
    </p:spTree>
    <p:extLst>
      <p:ext uri="{BB962C8B-B14F-4D97-AF65-F5344CB8AC3E}">
        <p14:creationId xmlns:p14="http://schemas.microsoft.com/office/powerpoint/2010/main" val="870608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FA9D4-2BBF-6C62-3679-E2C8807FD497}"/>
              </a:ext>
            </a:extLst>
          </p:cNvPr>
          <p:cNvSpPr>
            <a:spLocks noGrp="1"/>
          </p:cNvSpPr>
          <p:nvPr>
            <p:ph type="title"/>
          </p:nvPr>
        </p:nvSpPr>
        <p:spPr>
          <a:xfrm>
            <a:off x="202367" y="228600"/>
            <a:ext cx="7886700" cy="914400"/>
          </a:xfrm>
        </p:spPr>
        <p:txBody>
          <a:bodyPr anchor="ctr">
            <a:normAutofit fontScale="90000"/>
          </a:bodyPr>
          <a:lstStyle/>
          <a:p>
            <a:pPr algn="l"/>
            <a:r>
              <a:rPr lang="en-US" sz="3600" dirty="0"/>
              <a:t>Contents of the Appeal</a:t>
            </a:r>
            <a:br>
              <a:rPr lang="en-US" b="1" dirty="0"/>
            </a:br>
            <a:endParaRPr lang="en-US" dirty="0"/>
          </a:p>
        </p:txBody>
      </p:sp>
      <p:sp>
        <p:nvSpPr>
          <p:cNvPr id="3" name="Content Placeholder 2">
            <a:extLst>
              <a:ext uri="{FF2B5EF4-FFF2-40B4-BE49-F238E27FC236}">
                <a16:creationId xmlns:a16="http://schemas.microsoft.com/office/drawing/2014/main" id="{2BB7D517-EAF0-B59F-3734-66959686946D}"/>
              </a:ext>
            </a:extLst>
          </p:cNvPr>
          <p:cNvSpPr>
            <a:spLocks noGrp="1"/>
          </p:cNvSpPr>
          <p:nvPr>
            <p:ph sz="half" idx="1"/>
          </p:nvPr>
        </p:nvSpPr>
        <p:spPr>
          <a:xfrm>
            <a:off x="228600" y="1447800"/>
            <a:ext cx="8515350" cy="4958575"/>
          </a:xfrm>
        </p:spPr>
        <p:txBody>
          <a:bodyPr>
            <a:noAutofit/>
          </a:bodyPr>
          <a:lstStyle/>
          <a:p>
            <a:r>
              <a:rPr lang="en-US" sz="2200" dirty="0"/>
              <a:t>Appeal letter must include:</a:t>
            </a:r>
          </a:p>
          <a:p>
            <a:pPr lvl="1"/>
            <a:r>
              <a:rPr lang="en-US" sz="2000" dirty="0"/>
              <a:t>Name &amp; mailing address of appealing party;</a:t>
            </a:r>
          </a:p>
          <a:p>
            <a:pPr lvl="1"/>
            <a:r>
              <a:rPr lang="en-US" sz="2000" dirty="0"/>
              <a:t>Name of responsible authority and government entity;</a:t>
            </a:r>
          </a:p>
          <a:p>
            <a:pPr lvl="1"/>
            <a:r>
              <a:rPr lang="en-US" sz="2000" dirty="0"/>
              <a:t>A description of the dispute and of the data in question;</a:t>
            </a:r>
          </a:p>
          <a:p>
            <a:pPr lvl="1"/>
            <a:r>
              <a:rPr lang="en-US" sz="2000" dirty="0"/>
              <a:t>A description of the desired result of the appeal. </a:t>
            </a:r>
          </a:p>
          <a:p>
            <a:r>
              <a:rPr lang="en-US" sz="2200" dirty="0"/>
              <a:t>Appeal must include copies of:</a:t>
            </a:r>
          </a:p>
          <a:p>
            <a:pPr lvl="1"/>
            <a:r>
              <a:rPr lang="en-US" sz="2000" dirty="0"/>
              <a:t>The disputed data in its original context</a:t>
            </a:r>
          </a:p>
          <a:p>
            <a:pPr lvl="1"/>
            <a:r>
              <a:rPr lang="en-US" sz="2000" dirty="0"/>
              <a:t>The individual’s data challenge letter that they submitted to the RA</a:t>
            </a:r>
          </a:p>
          <a:p>
            <a:pPr lvl="1"/>
            <a:r>
              <a:rPr lang="en-US" sz="2000" dirty="0"/>
              <a:t>The RA’s determination</a:t>
            </a:r>
          </a:p>
          <a:p>
            <a:pPr marL="0" indent="0">
              <a:buNone/>
            </a:pPr>
            <a:r>
              <a:rPr lang="en-US" sz="2000" dirty="0"/>
              <a:t>See DPO’s webpage on data challenges appeals: </a:t>
            </a:r>
            <a:r>
              <a:rPr lang="en-US" sz="2000" dirty="0">
                <a:hlinkClick r:id="rId3"/>
              </a:rPr>
              <a:t>https://mn.gov/admin/data-practices/data/appeals/howto/</a:t>
            </a:r>
            <a:r>
              <a:rPr lang="en-US" sz="2000" dirty="0"/>
              <a:t> </a:t>
            </a:r>
          </a:p>
        </p:txBody>
      </p:sp>
    </p:spTree>
    <p:extLst>
      <p:ext uri="{BB962C8B-B14F-4D97-AF65-F5344CB8AC3E}">
        <p14:creationId xmlns:p14="http://schemas.microsoft.com/office/powerpoint/2010/main" val="1357674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DD6CD-14D6-F70C-1BE2-C7225AB57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549243-A1AB-0808-CE6C-E5A4E115A8A5}"/>
              </a:ext>
            </a:extLst>
          </p:cNvPr>
          <p:cNvSpPr>
            <a:spLocks noGrp="1"/>
          </p:cNvSpPr>
          <p:nvPr>
            <p:ph type="title"/>
          </p:nvPr>
        </p:nvSpPr>
        <p:spPr>
          <a:xfrm>
            <a:off x="76200" y="228600"/>
            <a:ext cx="7886700" cy="914400"/>
          </a:xfrm>
        </p:spPr>
        <p:txBody>
          <a:bodyPr anchor="ctr">
            <a:normAutofit fontScale="90000"/>
          </a:bodyPr>
          <a:lstStyle/>
          <a:p>
            <a:pPr algn="l"/>
            <a:r>
              <a:rPr lang="en-US" sz="4000" dirty="0"/>
              <a:t>DPO Review &amp; Entity Notification</a:t>
            </a:r>
            <a:br>
              <a:rPr lang="en-US" b="1" dirty="0"/>
            </a:br>
            <a:endParaRPr lang="en-US" dirty="0"/>
          </a:p>
        </p:txBody>
      </p:sp>
      <p:sp>
        <p:nvSpPr>
          <p:cNvPr id="3" name="Content Placeholder 2">
            <a:extLst>
              <a:ext uri="{FF2B5EF4-FFF2-40B4-BE49-F238E27FC236}">
                <a16:creationId xmlns:a16="http://schemas.microsoft.com/office/drawing/2014/main" id="{12912CED-3758-F633-71BB-601603A9A09D}"/>
              </a:ext>
            </a:extLst>
          </p:cNvPr>
          <p:cNvSpPr>
            <a:spLocks noGrp="1"/>
          </p:cNvSpPr>
          <p:nvPr>
            <p:ph sz="half" idx="1"/>
          </p:nvPr>
        </p:nvSpPr>
        <p:spPr>
          <a:xfrm>
            <a:off x="228600" y="1447800"/>
            <a:ext cx="8515350" cy="4958575"/>
          </a:xfrm>
        </p:spPr>
        <p:txBody>
          <a:bodyPr>
            <a:noAutofit/>
          </a:bodyPr>
          <a:lstStyle/>
          <a:p>
            <a:pPr marL="0" indent="0">
              <a:buNone/>
            </a:pPr>
            <a:r>
              <a:rPr lang="en-US" sz="2800" dirty="0"/>
              <a:t>Initial steps when DPO receives an appeal:</a:t>
            </a:r>
          </a:p>
          <a:p>
            <a:pPr lvl="1"/>
            <a:r>
              <a:rPr lang="en-US" sz="2800" dirty="0"/>
              <a:t>Review for completeness </a:t>
            </a:r>
          </a:p>
          <a:p>
            <a:pPr lvl="2"/>
            <a:r>
              <a:rPr lang="en-US" sz="2400" dirty="0"/>
              <a:t>If incomplete, we will send the data subject a letter explaining what documents or information we need to process the appeal</a:t>
            </a:r>
          </a:p>
          <a:p>
            <a:pPr lvl="2"/>
            <a:r>
              <a:rPr lang="en-US" sz="2400" dirty="0"/>
              <a:t>If complete, we will begin processing the appeal.</a:t>
            </a:r>
          </a:p>
          <a:p>
            <a:pPr lvl="1"/>
            <a:r>
              <a:rPr lang="en-US" sz="2800" dirty="0"/>
              <a:t>Notify entity we are in receipt of appeal</a:t>
            </a:r>
          </a:p>
        </p:txBody>
      </p:sp>
    </p:spTree>
    <p:extLst>
      <p:ext uri="{BB962C8B-B14F-4D97-AF65-F5344CB8AC3E}">
        <p14:creationId xmlns:p14="http://schemas.microsoft.com/office/powerpoint/2010/main" val="3167577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E9646-E6CD-CB81-6DAD-E97B82858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6CD17-FA28-A277-4C0F-D9DA540F06DC}"/>
              </a:ext>
            </a:extLst>
          </p:cNvPr>
          <p:cNvSpPr>
            <a:spLocks noGrp="1"/>
          </p:cNvSpPr>
          <p:nvPr>
            <p:ph type="title"/>
          </p:nvPr>
        </p:nvSpPr>
        <p:spPr>
          <a:xfrm>
            <a:off x="211111" y="152400"/>
            <a:ext cx="7886700" cy="1066800"/>
          </a:xfrm>
        </p:spPr>
        <p:txBody>
          <a:bodyPr anchor="ctr">
            <a:normAutofit/>
          </a:bodyPr>
          <a:lstStyle/>
          <a:p>
            <a:pPr algn="l"/>
            <a:r>
              <a:rPr lang="en-US" sz="3600" dirty="0"/>
              <a:t>Discretionary Dismissal</a:t>
            </a:r>
            <a:br>
              <a:rPr lang="en-US" dirty="0"/>
            </a:br>
            <a:r>
              <a:rPr lang="en-US" dirty="0"/>
              <a:t>Minn. Stat., sec. 13.04, subd. 4(e)</a:t>
            </a:r>
          </a:p>
        </p:txBody>
      </p:sp>
      <p:sp>
        <p:nvSpPr>
          <p:cNvPr id="3" name="Content Placeholder 2">
            <a:extLst>
              <a:ext uri="{FF2B5EF4-FFF2-40B4-BE49-F238E27FC236}">
                <a16:creationId xmlns:a16="http://schemas.microsoft.com/office/drawing/2014/main" id="{42B18A3A-1145-5D4D-01B8-890DBEBEB772}"/>
              </a:ext>
            </a:extLst>
          </p:cNvPr>
          <p:cNvSpPr>
            <a:spLocks noGrp="1"/>
          </p:cNvSpPr>
          <p:nvPr>
            <p:ph sz="half" idx="1"/>
          </p:nvPr>
        </p:nvSpPr>
        <p:spPr>
          <a:xfrm>
            <a:off x="228600" y="1447800"/>
            <a:ext cx="8515350" cy="4958575"/>
          </a:xfrm>
        </p:spPr>
        <p:txBody>
          <a:bodyPr>
            <a:noAutofit/>
          </a:bodyPr>
          <a:lstStyle/>
          <a:p>
            <a:pPr marL="0" indent="0">
              <a:buNone/>
            </a:pPr>
            <a:r>
              <a:rPr lang="en-US" sz="2000" dirty="0"/>
              <a:t>The commissioner may dismiss an appeal without first attempting to resolve the dispute or before issuing an order and notice of a contested case hearing if: 	</a:t>
            </a:r>
            <a:br>
              <a:rPr lang="en-US" sz="2100" dirty="0"/>
            </a:br>
            <a:r>
              <a:rPr lang="en-US" sz="2100" dirty="0"/>
              <a:t>	</a:t>
            </a:r>
            <a:r>
              <a:rPr lang="en-US" sz="2000" dirty="0"/>
              <a:t>(1) the appeal to the commissioner is not timely;</a:t>
            </a:r>
          </a:p>
          <a:p>
            <a:pPr marL="0" indent="0">
              <a:buNone/>
            </a:pPr>
            <a:r>
              <a:rPr lang="en-US" sz="2000" dirty="0"/>
              <a:t>	(2) the appeal concerns data previously presented as evidence in a 	court proceeding in which the data subject was a party; or</a:t>
            </a:r>
          </a:p>
          <a:p>
            <a:pPr marL="0" indent="0">
              <a:buNone/>
            </a:pPr>
            <a:r>
              <a:rPr lang="en-US" sz="2000" dirty="0"/>
              <a:t>	(3) the individual making the appeal is not the subject of the data 	challenged as inaccurate or incomplete.</a:t>
            </a:r>
          </a:p>
          <a:p>
            <a:r>
              <a:rPr lang="en-US" sz="2000" dirty="0"/>
              <a:t>Either party can provide DPO with information relevant to dismissal at any time before the case is referred to CAH</a:t>
            </a:r>
          </a:p>
          <a:p>
            <a:r>
              <a:rPr lang="en-US" sz="2000" dirty="0"/>
              <a:t>Discretion limited to these grounds (See </a:t>
            </a:r>
            <a:r>
              <a:rPr lang="en-US" sz="2000" i="1" dirty="0"/>
              <a:t>Schwanke v. Minnesota Dept. of Admin.</a:t>
            </a:r>
            <a:r>
              <a:rPr lang="en-US" sz="2000" dirty="0"/>
              <a:t>,</a:t>
            </a:r>
            <a:r>
              <a:rPr lang="en-US" sz="2000" i="1" dirty="0"/>
              <a:t> </a:t>
            </a:r>
            <a:r>
              <a:rPr lang="en-US" sz="2000" dirty="0"/>
              <a:t>851 NW 2d 591 (Minn. 2014))</a:t>
            </a:r>
          </a:p>
          <a:p>
            <a:r>
              <a:rPr lang="en-US" sz="2000" dirty="0"/>
              <a:t>If these grounds do not exist, and IR is not successful or appeal is not withdrawn, DPO is obligated to set the appeal for a hearing at CAH</a:t>
            </a:r>
          </a:p>
        </p:txBody>
      </p:sp>
    </p:spTree>
    <p:extLst>
      <p:ext uri="{BB962C8B-B14F-4D97-AF65-F5344CB8AC3E}">
        <p14:creationId xmlns:p14="http://schemas.microsoft.com/office/powerpoint/2010/main" val="1167450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137410" y="152401"/>
            <a:ext cx="9144000" cy="1247775"/>
          </a:xfrm>
        </p:spPr>
        <p:txBody>
          <a:bodyPr>
            <a:normAutofit/>
          </a:bodyPr>
          <a:lstStyle/>
          <a:p>
            <a:pPr algn="l"/>
            <a:r>
              <a:rPr lang="en-US" sz="3600" dirty="0"/>
              <a:t>Informal Resolution </a:t>
            </a:r>
            <a:br>
              <a:rPr lang="en-US" sz="3600" b="1" dirty="0"/>
            </a:br>
            <a:r>
              <a:rPr lang="en-US" dirty="0"/>
              <a:t>Minn. Stat. § 13.04, subd. 4 </a:t>
            </a:r>
            <a:br>
              <a:rPr lang="en-US" sz="1400" b="1" dirty="0"/>
            </a:br>
            <a:endParaRPr lang="en-US" sz="1600" dirty="0"/>
          </a:p>
        </p:txBody>
      </p:sp>
      <p:sp>
        <p:nvSpPr>
          <p:cNvPr id="3" name="Content Placeholder 2"/>
          <p:cNvSpPr>
            <a:spLocks noGrp="1"/>
          </p:cNvSpPr>
          <p:nvPr>
            <p:ph idx="1"/>
          </p:nvPr>
        </p:nvSpPr>
        <p:spPr>
          <a:xfrm>
            <a:off x="152400" y="1447800"/>
            <a:ext cx="6781800" cy="5257799"/>
          </a:xfrm>
        </p:spPr>
        <p:txBody>
          <a:bodyPr>
            <a:normAutofit/>
          </a:bodyPr>
          <a:lstStyle/>
          <a:p>
            <a:pPr marL="0" indent="0">
              <a:buNone/>
            </a:pPr>
            <a:r>
              <a:rPr lang="en-US" sz="2800" dirty="0"/>
              <a:t>DPO will contact the parties with an offer to participate in the informal resolution (IR) process.</a:t>
            </a:r>
            <a:endParaRPr lang="en-US" sz="2400" dirty="0"/>
          </a:p>
          <a:p>
            <a:pPr marL="285750" indent="-285750"/>
            <a:r>
              <a:rPr lang="en-US" sz="2400" dirty="0"/>
              <a:t>Section 13.04, subd. 4 requires the Commissioner to try to resolve an appeal informally before sending to CAH</a:t>
            </a:r>
          </a:p>
          <a:p>
            <a:pPr marL="285750" indent="-285750"/>
            <a:r>
              <a:rPr lang="en-US" sz="2400" dirty="0"/>
              <a:t>Informal Resolution is optional for the parties – either party can refuse </a:t>
            </a:r>
          </a:p>
          <a:p>
            <a:pPr marL="285750" indent="-285750"/>
            <a:r>
              <a:rPr lang="en-US" sz="2400" dirty="0"/>
              <a:t>Parties can opt to resolve dispute informally at any time prior to the hearing, pursuant to §14.59</a:t>
            </a:r>
          </a:p>
          <a:p>
            <a:endParaRPr lang="en-US" sz="2400" dirty="0"/>
          </a:p>
          <a:p>
            <a:pPr marL="0" indent="0">
              <a:buNone/>
            </a:pPr>
            <a:endParaRPr lang="en-US" sz="2400" dirty="0"/>
          </a:p>
        </p:txBody>
      </p:sp>
      <p:pic>
        <p:nvPicPr>
          <p:cNvPr id="4" name="Picture 3" descr="Drawn figures shaking hands across a train trac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5962" y="1874081"/>
            <a:ext cx="2558124" cy="2743200"/>
          </a:xfrm>
          <a:prstGeom prst="rect">
            <a:avLst/>
          </a:prstGeom>
        </p:spPr>
      </p:pic>
    </p:spTree>
    <p:extLst>
      <p:ext uri="{BB962C8B-B14F-4D97-AF65-F5344CB8AC3E}">
        <p14:creationId xmlns:p14="http://schemas.microsoft.com/office/powerpoint/2010/main" val="533098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0E4C1-76C1-AFCD-D597-EBEADB52C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C60E1-02A2-43AB-083B-ECF5D32358F8}"/>
              </a:ext>
            </a:extLst>
          </p:cNvPr>
          <p:cNvSpPr>
            <a:spLocks noGrp="1"/>
          </p:cNvSpPr>
          <p:nvPr>
            <p:ph type="title"/>
          </p:nvPr>
        </p:nvSpPr>
        <p:spPr bwMode="ltGray">
          <a:xfrm>
            <a:off x="228600" y="167391"/>
            <a:ext cx="6629400" cy="1247775"/>
          </a:xfrm>
        </p:spPr>
        <p:txBody>
          <a:bodyPr>
            <a:normAutofit/>
          </a:bodyPr>
          <a:lstStyle/>
          <a:p>
            <a:pPr algn="l"/>
            <a:r>
              <a:rPr lang="en-US" sz="3600" dirty="0"/>
              <a:t>When is IR likely to be successful?</a:t>
            </a:r>
            <a:br>
              <a:rPr lang="en-US" sz="3600" b="1" dirty="0"/>
            </a:br>
            <a:br>
              <a:rPr lang="en-US" sz="1400" b="1" dirty="0"/>
            </a:br>
            <a:endParaRPr lang="en-US" sz="1600" dirty="0"/>
          </a:p>
        </p:txBody>
      </p:sp>
      <p:sp>
        <p:nvSpPr>
          <p:cNvPr id="3" name="Content Placeholder 2">
            <a:extLst>
              <a:ext uri="{FF2B5EF4-FFF2-40B4-BE49-F238E27FC236}">
                <a16:creationId xmlns:a16="http://schemas.microsoft.com/office/drawing/2014/main" id="{EC0D7419-E3D0-EC54-1E59-5363A672223F}"/>
              </a:ext>
            </a:extLst>
          </p:cNvPr>
          <p:cNvSpPr>
            <a:spLocks noGrp="1"/>
          </p:cNvSpPr>
          <p:nvPr>
            <p:ph idx="1"/>
          </p:nvPr>
        </p:nvSpPr>
        <p:spPr>
          <a:xfrm>
            <a:off x="152400" y="1447800"/>
            <a:ext cx="8610600" cy="5257799"/>
          </a:xfrm>
        </p:spPr>
        <p:txBody>
          <a:bodyPr>
            <a:normAutofit lnSpcReduction="10000"/>
          </a:bodyPr>
          <a:lstStyle/>
          <a:p>
            <a:pPr marL="0" indent="0">
              <a:buNone/>
            </a:pPr>
            <a:r>
              <a:rPr lang="en-US" sz="2600" dirty="0"/>
              <a:t>IR is more likely to be successful when: </a:t>
            </a:r>
          </a:p>
          <a:p>
            <a:r>
              <a:rPr lang="en-US" sz="2400" dirty="0"/>
              <a:t>the data are old and/or beyond the scope of retention period</a:t>
            </a:r>
          </a:p>
          <a:p>
            <a:r>
              <a:rPr lang="en-US" sz="2400" dirty="0"/>
              <a:t>the data are immaterial to the larger purpose for which it was collected (e.g. the use of a particular term which the data subject finds offensive, but was not the basis for any determination by the government entity) </a:t>
            </a:r>
          </a:p>
          <a:p>
            <a:r>
              <a:rPr lang="en-US" sz="2400" dirty="0"/>
              <a:t>amount of data is large, or of several different types, allowing the responsible authority to make an offer to change, redact, or destroy a portion of the challenged data</a:t>
            </a:r>
          </a:p>
          <a:p>
            <a:r>
              <a:rPr lang="en-US" sz="2400" dirty="0"/>
              <a:t>The entity is open to changing the data</a:t>
            </a:r>
          </a:p>
          <a:p>
            <a:r>
              <a:rPr lang="en-US" sz="2400" dirty="0"/>
              <a:t>The data subject is open to compromise</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1436786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13DD9-C090-07EE-A718-30B557892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69BCED-50FD-12AA-01B4-75AA69FE25BB}"/>
              </a:ext>
            </a:extLst>
          </p:cNvPr>
          <p:cNvSpPr>
            <a:spLocks noGrp="1"/>
          </p:cNvSpPr>
          <p:nvPr>
            <p:ph type="title"/>
          </p:nvPr>
        </p:nvSpPr>
        <p:spPr bwMode="ltGray">
          <a:xfrm>
            <a:off x="190500" y="152401"/>
            <a:ext cx="8763000" cy="1247775"/>
          </a:xfrm>
        </p:spPr>
        <p:txBody>
          <a:bodyPr>
            <a:normAutofit/>
          </a:bodyPr>
          <a:lstStyle/>
          <a:p>
            <a:pPr algn="l"/>
            <a:r>
              <a:rPr lang="en-US" sz="3600" dirty="0"/>
              <a:t>Participating in IR is voluntary</a:t>
            </a:r>
            <a:br>
              <a:rPr lang="en-US" sz="3600" b="1" dirty="0"/>
            </a:br>
            <a:br>
              <a:rPr lang="en-US" sz="1400" b="1" dirty="0"/>
            </a:br>
            <a:endParaRPr lang="en-US" sz="1600" dirty="0"/>
          </a:p>
        </p:txBody>
      </p:sp>
      <p:sp>
        <p:nvSpPr>
          <p:cNvPr id="3" name="Content Placeholder 2">
            <a:extLst>
              <a:ext uri="{FF2B5EF4-FFF2-40B4-BE49-F238E27FC236}">
                <a16:creationId xmlns:a16="http://schemas.microsoft.com/office/drawing/2014/main" id="{813F298E-5C17-8379-D66E-98A56F4D12ED}"/>
              </a:ext>
            </a:extLst>
          </p:cNvPr>
          <p:cNvSpPr>
            <a:spLocks noGrp="1"/>
          </p:cNvSpPr>
          <p:nvPr>
            <p:ph idx="1"/>
          </p:nvPr>
        </p:nvSpPr>
        <p:spPr>
          <a:xfrm>
            <a:off x="152400" y="1447800"/>
            <a:ext cx="8610600" cy="5257799"/>
          </a:xfrm>
        </p:spPr>
        <p:txBody>
          <a:bodyPr>
            <a:normAutofit/>
          </a:bodyPr>
          <a:lstStyle/>
          <a:p>
            <a:pPr marL="0" indent="0">
              <a:buNone/>
            </a:pPr>
            <a:r>
              <a:rPr lang="en-US" sz="2600" dirty="0"/>
              <a:t>Participating in the IR process is voluntary – either party can decline to participate</a:t>
            </a:r>
          </a:p>
          <a:p>
            <a:pPr lvl="1"/>
            <a:r>
              <a:rPr lang="en-US" sz="2400" dirty="0"/>
              <a:t>No is an okay answer! </a:t>
            </a:r>
          </a:p>
          <a:p>
            <a:pPr marL="0" indent="0">
              <a:buNone/>
            </a:pPr>
            <a:r>
              <a:rPr lang="en-US" sz="2600" dirty="0"/>
              <a:t>A few reasons parties might decline to participate in IR:</a:t>
            </a:r>
          </a:p>
          <a:p>
            <a:pPr lvl="1"/>
            <a:r>
              <a:rPr lang="en-US" sz="2400" dirty="0"/>
              <a:t>They don’t want to</a:t>
            </a:r>
          </a:p>
          <a:p>
            <a:pPr lvl="1"/>
            <a:r>
              <a:rPr lang="en-US" sz="2400" dirty="0"/>
              <a:t>They are not open to compromise</a:t>
            </a:r>
          </a:p>
          <a:p>
            <a:pPr lvl="1"/>
            <a:r>
              <a:rPr lang="en-US" sz="2400" dirty="0"/>
              <a:t>The entity believes the data are accurate and complete and wants or needs to maintain it*</a:t>
            </a:r>
            <a:endParaRPr lang="en-US" sz="2800" dirty="0"/>
          </a:p>
          <a:p>
            <a:pPr marL="0" indent="0">
              <a:buNone/>
            </a:pPr>
            <a:r>
              <a:rPr lang="en-US" sz="2100" dirty="0"/>
              <a:t>*But remember, </a:t>
            </a:r>
            <a:r>
              <a:rPr lang="en-US" sz="2000" dirty="0"/>
              <a:t>data that have been successfully challenged can be altered or destroyed without regard to records retention requirements (Minn. Stat., sec. 13.04, subd. 4(g))</a:t>
            </a:r>
            <a:endParaRPr lang="en-US" sz="2100" dirty="0"/>
          </a:p>
        </p:txBody>
      </p:sp>
    </p:spTree>
    <p:extLst>
      <p:ext uri="{BB962C8B-B14F-4D97-AF65-F5344CB8AC3E}">
        <p14:creationId xmlns:p14="http://schemas.microsoft.com/office/powerpoint/2010/main" val="665216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161144" y="150623"/>
            <a:ext cx="8534400" cy="1247775"/>
          </a:xfrm>
        </p:spPr>
        <p:txBody>
          <a:bodyPr>
            <a:normAutofit fontScale="90000"/>
          </a:bodyPr>
          <a:lstStyle/>
          <a:p>
            <a:pPr algn="l"/>
            <a:r>
              <a:rPr lang="en-US" sz="4000" dirty="0"/>
              <a:t>Order and Notice of Hearing</a:t>
            </a:r>
            <a:br>
              <a:rPr lang="en-US" sz="3600" b="1" dirty="0"/>
            </a:br>
            <a:r>
              <a:rPr lang="en-US" dirty="0"/>
              <a:t>Minn. Stat. § 13.04, subd. 4; Minn. Stat. § 14.58</a:t>
            </a:r>
            <a:br>
              <a:rPr lang="en-US" sz="2200" b="1" dirty="0"/>
            </a:br>
            <a:endParaRPr lang="en-US" sz="2200" dirty="0"/>
          </a:p>
        </p:txBody>
      </p:sp>
      <p:sp>
        <p:nvSpPr>
          <p:cNvPr id="3" name="Content Placeholder 2"/>
          <p:cNvSpPr>
            <a:spLocks noGrp="1"/>
          </p:cNvSpPr>
          <p:nvPr>
            <p:ph idx="1"/>
          </p:nvPr>
        </p:nvSpPr>
        <p:spPr>
          <a:xfrm>
            <a:off x="152400" y="1447800"/>
            <a:ext cx="6934200" cy="5257799"/>
          </a:xfrm>
        </p:spPr>
        <p:txBody>
          <a:bodyPr>
            <a:normAutofit fontScale="77500" lnSpcReduction="20000"/>
          </a:bodyPr>
          <a:lstStyle/>
          <a:p>
            <a:pPr marL="0" indent="0">
              <a:buNone/>
            </a:pPr>
            <a:r>
              <a:rPr lang="en-US" sz="3100" dirty="0"/>
              <a:t>If informal resolution is refused or unsuccessful, the Commissioner shall dismiss* the appeal or issue the order and notice of hearing</a:t>
            </a:r>
          </a:p>
          <a:p>
            <a:pPr lvl="1"/>
            <a:r>
              <a:rPr lang="en-US" sz="2800" dirty="0"/>
              <a:t>set date/time for prehearing telephone conference w/ ALJ and hearing will be scheduled at that time</a:t>
            </a:r>
          </a:p>
          <a:p>
            <a:pPr lvl="1"/>
            <a:r>
              <a:rPr lang="en-US" sz="2800" dirty="0"/>
              <a:t>state the issues that will be considered at the hearing</a:t>
            </a:r>
          </a:p>
          <a:p>
            <a:r>
              <a:rPr lang="en-US" sz="3100" dirty="0"/>
              <a:t>Copy of record sent to ALJ and both parties</a:t>
            </a:r>
          </a:p>
          <a:p>
            <a:r>
              <a:rPr lang="en-US" sz="3100" dirty="0"/>
              <a:t>Minn. Stat. § 14.57 – § 14.62</a:t>
            </a:r>
          </a:p>
          <a:p>
            <a:pPr marL="0" indent="0">
              <a:buNone/>
            </a:pPr>
            <a:endParaRPr lang="en-US" sz="2400" dirty="0"/>
          </a:p>
          <a:p>
            <a:pPr marL="0" indent="0">
              <a:buNone/>
            </a:pPr>
            <a:r>
              <a:rPr lang="en-US" sz="2800" dirty="0"/>
              <a:t>*The Commissioner’s discretion to dismiss an appeal before sending to CAH is limited to those grounds set out in Minn. Stat., sec. 13.04, subd. 4(e)</a:t>
            </a:r>
          </a:p>
          <a:p>
            <a:pPr marL="0" indent="0">
              <a:buNone/>
            </a:pPr>
            <a:endParaRPr lang="en-US" sz="2800" dirty="0"/>
          </a:p>
        </p:txBody>
      </p:sp>
      <p:pic>
        <p:nvPicPr>
          <p:cNvPr id="4" name="Picture 3" descr="Posted Notice of Hearing documen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2285999"/>
            <a:ext cx="2209800" cy="3581400"/>
          </a:xfrm>
          <a:prstGeom prst="rect">
            <a:avLst/>
          </a:prstGeom>
        </p:spPr>
      </p:pic>
      <p:sp>
        <p:nvSpPr>
          <p:cNvPr id="5" name="Rectangle 4"/>
          <p:cNvSpPr/>
          <p:nvPr/>
        </p:nvSpPr>
        <p:spPr>
          <a:xfrm>
            <a:off x="6539345" y="3886200"/>
            <a:ext cx="2590800" cy="646331"/>
          </a:xfrm>
          <a:prstGeom prst="rect">
            <a:avLst/>
          </a:prstGeom>
        </p:spPr>
        <p:txBody>
          <a:bodyPr wrap="square">
            <a:spAutoFit/>
          </a:bodyPr>
          <a:lstStyle/>
          <a:p>
            <a:pPr algn="ctr"/>
            <a:r>
              <a:rPr lang="en-US" b="1" dirty="0">
                <a:solidFill>
                  <a:schemeClr val="tx2"/>
                </a:solidFill>
                <a:latin typeface="Times New Roman" panose="02020603050405020304" pitchFamily="18" charset="0"/>
                <a:cs typeface="Times New Roman" panose="02020603050405020304" pitchFamily="18" charset="0"/>
              </a:rPr>
              <a:t>NOTICE OF HEARING</a:t>
            </a:r>
          </a:p>
        </p:txBody>
      </p:sp>
    </p:spTree>
    <p:extLst>
      <p:ext uri="{BB962C8B-B14F-4D97-AF65-F5344CB8AC3E}">
        <p14:creationId xmlns:p14="http://schemas.microsoft.com/office/powerpoint/2010/main" val="1393080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44" y="161761"/>
            <a:ext cx="7886700" cy="914400"/>
          </a:xfrm>
        </p:spPr>
        <p:txBody>
          <a:bodyPr>
            <a:normAutofit/>
          </a:bodyPr>
          <a:lstStyle/>
          <a:p>
            <a:pPr algn="l"/>
            <a:r>
              <a:rPr lang="en-US" sz="3600" dirty="0"/>
              <a:t>We are a statewide resource</a:t>
            </a:r>
          </a:p>
        </p:txBody>
      </p:sp>
      <p:sp>
        <p:nvSpPr>
          <p:cNvPr id="3" name="Content Placeholder 2"/>
          <p:cNvSpPr>
            <a:spLocks noGrp="1"/>
          </p:cNvSpPr>
          <p:nvPr>
            <p:ph idx="1"/>
          </p:nvPr>
        </p:nvSpPr>
        <p:spPr>
          <a:xfrm>
            <a:off x="121920" y="1597460"/>
            <a:ext cx="7886700" cy="4351338"/>
          </a:xfrm>
        </p:spPr>
        <p:txBody>
          <a:bodyPr>
            <a:normAutofit fontScale="92500"/>
          </a:bodyPr>
          <a:lstStyle/>
          <a:p>
            <a:r>
              <a:rPr lang="en-US" sz="3600" dirty="0"/>
              <a:t>Data Practices Office</a:t>
            </a:r>
          </a:p>
          <a:p>
            <a:pPr lvl="1">
              <a:buClr>
                <a:srgbClr val="0054A6"/>
              </a:buClr>
            </a:pPr>
            <a:r>
              <a:rPr lang="en-US" sz="2800" dirty="0"/>
              <a:t>Informal advice/technical assistance</a:t>
            </a:r>
          </a:p>
          <a:p>
            <a:pPr lvl="1">
              <a:buClr>
                <a:srgbClr val="0054A6"/>
              </a:buClr>
            </a:pPr>
            <a:r>
              <a:rPr lang="en-US" sz="2800" dirty="0"/>
              <a:t>Commissioner of Administration advisory opinions</a:t>
            </a:r>
          </a:p>
          <a:p>
            <a:pPr lvl="1">
              <a:buClr>
                <a:srgbClr val="0054A6"/>
              </a:buClr>
            </a:pPr>
            <a:r>
              <a:rPr lang="en-US" sz="2800" dirty="0"/>
              <a:t>Website and info pages: </a:t>
            </a:r>
            <a:br>
              <a:rPr lang="en-US" sz="2800" dirty="0"/>
            </a:br>
            <a:r>
              <a:rPr lang="en-US" sz="2800" dirty="0">
                <a:hlinkClick r:id="rId3"/>
              </a:rPr>
              <a:t>https://mn.gov/admin/data-practices/</a:t>
            </a:r>
            <a:r>
              <a:rPr lang="en-US" sz="2800" dirty="0"/>
              <a:t> </a:t>
            </a:r>
          </a:p>
          <a:p>
            <a:pPr lvl="1">
              <a:buClr>
                <a:srgbClr val="0054A6"/>
              </a:buClr>
            </a:pPr>
            <a:r>
              <a:rPr lang="en-US" sz="2800" dirty="0"/>
              <a:t>Listserv and newsletters</a:t>
            </a:r>
          </a:p>
          <a:p>
            <a:pPr lvl="1">
              <a:buClr>
                <a:srgbClr val="0054A6"/>
              </a:buClr>
            </a:pPr>
            <a:r>
              <a:rPr lang="en-US" sz="2800" dirty="0"/>
              <a:t>Legislative assistance</a:t>
            </a:r>
          </a:p>
          <a:p>
            <a:pPr lvl="1">
              <a:buClr>
                <a:srgbClr val="0054A6"/>
              </a:buClr>
            </a:pPr>
            <a:r>
              <a:rPr lang="en-US" sz="2800" dirty="0"/>
              <a:t>Training</a:t>
            </a:r>
          </a:p>
        </p:txBody>
      </p:sp>
      <p:pic>
        <p:nvPicPr>
          <p:cNvPr id="4" name="Picture 3" descr="screenshot of Data Practices Office's website homepage &#10;"/>
          <p:cNvPicPr>
            <a:picLocks noChangeAspect="1"/>
          </p:cNvPicPr>
          <p:nvPr/>
        </p:nvPicPr>
        <p:blipFill>
          <a:blip r:embed="rId4"/>
          <a:stretch>
            <a:fillRect/>
          </a:stretch>
        </p:blipFill>
        <p:spPr>
          <a:xfrm>
            <a:off x="5035296" y="4282758"/>
            <a:ext cx="3986784" cy="2498825"/>
          </a:xfrm>
          <a:prstGeom prst="rect">
            <a:avLst/>
          </a:prstGeom>
        </p:spPr>
      </p:pic>
    </p:spTree>
    <p:extLst>
      <p:ext uri="{BB962C8B-B14F-4D97-AF65-F5344CB8AC3E}">
        <p14:creationId xmlns:p14="http://schemas.microsoft.com/office/powerpoint/2010/main" val="538325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160020" y="304800"/>
            <a:ext cx="9144000" cy="838200"/>
          </a:xfrm>
        </p:spPr>
        <p:txBody>
          <a:bodyPr>
            <a:normAutofit fontScale="90000"/>
          </a:bodyPr>
          <a:lstStyle/>
          <a:p>
            <a:pPr algn="l"/>
            <a:r>
              <a:rPr lang="en-US" sz="4000" dirty="0"/>
              <a:t>Contested Case Hearing and ALJ Recommendation - </a:t>
            </a:r>
            <a:r>
              <a:rPr lang="en-US" sz="3000" dirty="0"/>
              <a:t>Minn. Stat. §§ 14.60-14.61</a:t>
            </a:r>
            <a:br>
              <a:rPr lang="en-US" sz="2000" b="1" dirty="0"/>
            </a:br>
            <a:endParaRPr lang="en-US" sz="2000" dirty="0"/>
          </a:p>
        </p:txBody>
      </p:sp>
      <p:sp>
        <p:nvSpPr>
          <p:cNvPr id="3" name="Content Placeholder 2"/>
          <p:cNvSpPr>
            <a:spLocks noGrp="1"/>
          </p:cNvSpPr>
          <p:nvPr>
            <p:ph idx="1"/>
          </p:nvPr>
        </p:nvSpPr>
        <p:spPr>
          <a:xfrm>
            <a:off x="152400" y="1447800"/>
            <a:ext cx="8839200" cy="5257799"/>
          </a:xfrm>
        </p:spPr>
        <p:txBody>
          <a:bodyPr>
            <a:normAutofit/>
          </a:bodyPr>
          <a:lstStyle/>
          <a:p>
            <a:r>
              <a:rPr lang="en-US" sz="2600" dirty="0"/>
              <a:t>Data subject has the burden of proving that the data are inaccurate or incomplete.</a:t>
            </a:r>
          </a:p>
          <a:p>
            <a:r>
              <a:rPr lang="en-US" sz="2600" dirty="0"/>
              <a:t>All evidence submitted at the hearing becomes part of the case record.  </a:t>
            </a:r>
          </a:p>
          <a:p>
            <a:r>
              <a:rPr lang="en-US" sz="2600" dirty="0"/>
              <a:t>A closed hearing may be conducted to consider data that are classified as not public.</a:t>
            </a:r>
          </a:p>
          <a:p>
            <a:r>
              <a:rPr lang="en-US" sz="2600" dirty="0"/>
              <a:t>Following the hearing, Administrative Law Judge (“ALJ”) issues a report and recommendation </a:t>
            </a:r>
          </a:p>
          <a:p>
            <a:pPr marL="0" indent="0">
              <a:buNone/>
            </a:pPr>
            <a:r>
              <a:rPr lang="en-US" sz="2600" dirty="0"/>
              <a:t>*The entity is responsible for CAH costs (Minn. R. 1205.1600, </a:t>
            </a:r>
            <a:r>
              <a:rPr lang="en-US" sz="2600" dirty="0" err="1"/>
              <a:t>subp</a:t>
            </a:r>
            <a:r>
              <a:rPr lang="en-US" sz="2600" dirty="0"/>
              <a:t>. 5)</a:t>
            </a:r>
          </a:p>
        </p:txBody>
      </p:sp>
    </p:spTree>
    <p:extLst>
      <p:ext uri="{BB962C8B-B14F-4D97-AF65-F5344CB8AC3E}">
        <p14:creationId xmlns:p14="http://schemas.microsoft.com/office/powerpoint/2010/main" val="3010403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Final Decision by the Commissioner</a:t>
            </a:r>
            <a:br>
              <a:rPr lang="en-US" sz="1600" b="1" dirty="0"/>
            </a:br>
            <a:r>
              <a:rPr lang="en-US" dirty="0"/>
              <a:t>Minn. Stat. §§ 14.61- 14.62</a:t>
            </a:r>
            <a:br>
              <a:rPr lang="en-US" sz="1600" b="1" dirty="0"/>
            </a:br>
            <a:endParaRPr lang="en-US" sz="2000" dirty="0"/>
          </a:p>
        </p:txBody>
      </p:sp>
      <p:sp>
        <p:nvSpPr>
          <p:cNvPr id="3" name="Content Placeholder 2"/>
          <p:cNvSpPr>
            <a:spLocks noGrp="1"/>
          </p:cNvSpPr>
          <p:nvPr>
            <p:ph idx="1"/>
          </p:nvPr>
        </p:nvSpPr>
        <p:spPr>
          <a:xfrm>
            <a:off x="152400" y="1447800"/>
            <a:ext cx="8839200" cy="5257799"/>
          </a:xfrm>
        </p:spPr>
        <p:txBody>
          <a:bodyPr>
            <a:normAutofit lnSpcReduction="10000"/>
          </a:bodyPr>
          <a:lstStyle/>
          <a:p>
            <a:r>
              <a:rPr lang="en-US" sz="2800" dirty="0"/>
              <a:t>After the ALJ issues their Recommendations – the parties have an opportunity to file exceptions</a:t>
            </a:r>
          </a:p>
          <a:p>
            <a:pPr lvl="1"/>
            <a:r>
              <a:rPr lang="en-US" sz="2500" dirty="0"/>
              <a:t>DPO sends a letter notifying the parties of the opportunity to file exceptions</a:t>
            </a:r>
          </a:p>
          <a:p>
            <a:pPr lvl="1"/>
            <a:r>
              <a:rPr lang="en-US" sz="2500" dirty="0"/>
              <a:t>Must typically be filed within 30 days of the date of the letter </a:t>
            </a:r>
          </a:p>
          <a:p>
            <a:r>
              <a:rPr lang="en-US" sz="2800" dirty="0"/>
              <a:t>The Commissioner issues the Final Order, including findings of fact and legal conclusions</a:t>
            </a:r>
          </a:p>
          <a:p>
            <a:pPr lvl="1"/>
            <a:r>
              <a:rPr lang="en-US" sz="2400" dirty="0"/>
              <a:t>Must issue Order within 90 days of record closure - either (1) the date the last exception to the Administrative Law Judge’s report is received or (2) the deadline for filing the exceptions, whichever is later</a:t>
            </a:r>
          </a:p>
          <a:p>
            <a:pPr lvl="1"/>
            <a:r>
              <a:rPr lang="en-US" sz="2500" dirty="0"/>
              <a:t>May adopt or reject ALJ’s recommendation(s)</a:t>
            </a:r>
          </a:p>
          <a:p>
            <a:pPr marL="0" indent="0">
              <a:buNone/>
            </a:pPr>
            <a:endParaRPr lang="en-US" sz="2800" dirty="0"/>
          </a:p>
        </p:txBody>
      </p:sp>
    </p:spTree>
    <p:extLst>
      <p:ext uri="{BB962C8B-B14F-4D97-AF65-F5344CB8AC3E}">
        <p14:creationId xmlns:p14="http://schemas.microsoft.com/office/powerpoint/2010/main" val="1000337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44145"/>
            <a:ext cx="9144000" cy="1020762"/>
          </a:xfrm>
        </p:spPr>
        <p:txBody>
          <a:bodyPr>
            <a:normAutofit/>
          </a:bodyPr>
          <a:lstStyle/>
          <a:p>
            <a:pPr algn="l"/>
            <a:r>
              <a:rPr lang="en-US" sz="3600" dirty="0"/>
              <a:t>Judicial Review</a:t>
            </a:r>
            <a:br>
              <a:rPr lang="en-US" sz="1800" b="1" dirty="0"/>
            </a:br>
            <a:r>
              <a:rPr lang="en-US" dirty="0"/>
              <a:t>Minn. Stat. §§ 14.63-14.69</a:t>
            </a:r>
            <a:endParaRPr lang="en-US" dirty="0">
              <a:solidFill>
                <a:schemeClr val="bg1"/>
              </a:solidFill>
            </a:endParaRPr>
          </a:p>
        </p:txBody>
      </p:sp>
      <p:sp>
        <p:nvSpPr>
          <p:cNvPr id="2" name="Content Placeholder 1"/>
          <p:cNvSpPr>
            <a:spLocks noGrp="1"/>
          </p:cNvSpPr>
          <p:nvPr>
            <p:ph idx="1"/>
          </p:nvPr>
        </p:nvSpPr>
        <p:spPr>
          <a:xfrm>
            <a:off x="457200" y="1905000"/>
            <a:ext cx="8229600" cy="2133600"/>
          </a:xfrm>
        </p:spPr>
        <p:txBody>
          <a:bodyPr>
            <a:normAutofit fontScale="92500" lnSpcReduction="20000"/>
          </a:bodyPr>
          <a:lstStyle/>
          <a:p>
            <a:r>
              <a:rPr lang="en-US" sz="2800" dirty="0"/>
              <a:t>Any person aggrieved by the Commissioner’s final decision is entitled to file a petition for certiorari with the Court of Appeals.</a:t>
            </a:r>
          </a:p>
          <a:p>
            <a:r>
              <a:rPr lang="en-US" sz="2800" dirty="0"/>
              <a:t>Petition must be filed and served upon all parties within 30 days of receiving Commissioner’s Opinion and Order.</a:t>
            </a:r>
          </a:p>
          <a:p>
            <a:pPr marL="0" indent="0">
              <a:buNone/>
            </a:pPr>
            <a:endParaRPr lang="en-US" sz="3000" dirty="0"/>
          </a:p>
        </p:txBody>
      </p:sp>
      <p:pic>
        <p:nvPicPr>
          <p:cNvPr id="4" name="Picture 3" descr="Courthous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1300" y="4038600"/>
            <a:ext cx="3581400" cy="1760855"/>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Tree>
    <p:extLst>
      <p:ext uri="{BB962C8B-B14F-4D97-AF65-F5344CB8AC3E}">
        <p14:creationId xmlns:p14="http://schemas.microsoft.com/office/powerpoint/2010/main" val="3327517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0"/>
            <a:ext cx="9144000" cy="1238250"/>
          </a:xfrm>
        </p:spPr>
        <p:txBody>
          <a:bodyPr>
            <a:normAutofit/>
          </a:bodyPr>
          <a:lstStyle/>
          <a:p>
            <a:pPr algn="l"/>
            <a:r>
              <a:rPr lang="en-US" sz="3600" b="1" dirty="0"/>
              <a:t>Data Challenge and Appeal Process</a:t>
            </a:r>
            <a:endParaRPr lang="en-US" sz="3600" dirty="0"/>
          </a:p>
        </p:txBody>
      </p:sp>
      <p:sp>
        <p:nvSpPr>
          <p:cNvPr id="3" name="Content Placeholder 2"/>
          <p:cNvSpPr>
            <a:spLocks noGrp="1"/>
          </p:cNvSpPr>
          <p:nvPr>
            <p:ph idx="1"/>
          </p:nvPr>
        </p:nvSpPr>
        <p:spPr>
          <a:xfrm>
            <a:off x="0" y="1371600"/>
            <a:ext cx="9067800" cy="5619750"/>
          </a:xfrm>
        </p:spPr>
        <p:txBody>
          <a:bodyPr>
            <a:normAutofit/>
          </a:bodyPr>
          <a:lstStyle/>
          <a:p>
            <a:pPr marL="571500" indent="-571500">
              <a:buAutoNum type="romanUcPeriod"/>
            </a:pPr>
            <a:r>
              <a:rPr lang="en-US" sz="2800" dirty="0"/>
              <a:t>Data Subject Submits Data Challenge to Entity</a:t>
            </a:r>
          </a:p>
          <a:p>
            <a:pPr marL="571500" indent="-571500">
              <a:buAutoNum type="romanUcPeriod"/>
            </a:pPr>
            <a:r>
              <a:rPr lang="en-US" sz="2800" dirty="0"/>
              <a:t>Government Entity Responds</a:t>
            </a:r>
          </a:p>
          <a:p>
            <a:pPr marL="571500" indent="-571500">
              <a:buAutoNum type="romanUcPeriod"/>
            </a:pPr>
            <a:r>
              <a:rPr lang="en-US" sz="2800" dirty="0"/>
              <a:t>Data Subject Submits Appeal to the Commissioner of Administration</a:t>
            </a:r>
          </a:p>
          <a:p>
            <a:pPr marL="571500" indent="-571500">
              <a:buAutoNum type="romanUcPeriod"/>
            </a:pPr>
            <a:r>
              <a:rPr lang="en-US" sz="2800" dirty="0"/>
              <a:t>Optional Informal Resolution </a:t>
            </a:r>
          </a:p>
          <a:p>
            <a:pPr marL="571500" indent="-571500">
              <a:buAutoNum type="romanUcPeriod"/>
            </a:pPr>
            <a:r>
              <a:rPr lang="en-US" sz="2800" dirty="0"/>
              <a:t>Order and Notice of Hearing</a:t>
            </a:r>
          </a:p>
          <a:p>
            <a:pPr marL="571500" indent="-571500">
              <a:buAutoNum type="romanUcPeriod"/>
            </a:pPr>
            <a:r>
              <a:rPr lang="en-US" sz="2800" dirty="0"/>
              <a:t>Contested Case Hearing and ALJ Recommendations</a:t>
            </a:r>
          </a:p>
          <a:p>
            <a:pPr marL="571500" indent="-571500">
              <a:buAutoNum type="romanUcPeriod"/>
            </a:pPr>
            <a:r>
              <a:rPr lang="en-US" sz="2800" dirty="0"/>
              <a:t>Final Decision by Commissioner</a:t>
            </a:r>
          </a:p>
          <a:p>
            <a:pPr marL="571500" indent="-571500">
              <a:buAutoNum type="romanUcPeriod"/>
            </a:pPr>
            <a:r>
              <a:rPr lang="en-US" sz="2800" dirty="0"/>
              <a:t> Application for Judicial Review</a:t>
            </a:r>
          </a:p>
          <a:p>
            <a:pPr marL="0" indent="0">
              <a:buNone/>
            </a:pPr>
            <a:endParaRPr lang="en-US" dirty="0"/>
          </a:p>
        </p:txBody>
      </p:sp>
    </p:spTree>
    <p:extLst>
      <p:ext uri="{BB962C8B-B14F-4D97-AF65-F5344CB8AC3E}">
        <p14:creationId xmlns:p14="http://schemas.microsoft.com/office/powerpoint/2010/main" val="674265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F8CC3-FA57-7E76-43EC-FEEDFDF7A2A3}"/>
              </a:ext>
            </a:extLst>
          </p:cNvPr>
          <p:cNvSpPr>
            <a:spLocks noGrp="1"/>
          </p:cNvSpPr>
          <p:nvPr>
            <p:ph type="title"/>
          </p:nvPr>
        </p:nvSpPr>
        <p:spPr/>
        <p:txBody>
          <a:bodyPr>
            <a:normAutofit/>
          </a:bodyPr>
          <a:lstStyle/>
          <a:p>
            <a:pPr algn="l"/>
            <a:r>
              <a:rPr lang="en-US" sz="3600" dirty="0"/>
              <a:t>Additional Resources</a:t>
            </a:r>
          </a:p>
        </p:txBody>
      </p:sp>
      <p:sp>
        <p:nvSpPr>
          <p:cNvPr id="3" name="Content Placeholder 2">
            <a:extLst>
              <a:ext uri="{FF2B5EF4-FFF2-40B4-BE49-F238E27FC236}">
                <a16:creationId xmlns:a16="http://schemas.microsoft.com/office/drawing/2014/main" id="{2B022EF2-8F5C-F855-EDE6-B19838998550}"/>
              </a:ext>
            </a:extLst>
          </p:cNvPr>
          <p:cNvSpPr>
            <a:spLocks noGrp="1"/>
          </p:cNvSpPr>
          <p:nvPr>
            <p:ph idx="1"/>
          </p:nvPr>
        </p:nvSpPr>
        <p:spPr/>
        <p:txBody>
          <a:bodyPr/>
          <a:lstStyle/>
          <a:p>
            <a:pPr marL="0" indent="0">
              <a:buNone/>
            </a:pPr>
            <a:r>
              <a:rPr lang="en-US" sz="2600" dirty="0"/>
              <a:t>The DPO website has webpages that provide additional information about data challenges and appeals: </a:t>
            </a:r>
            <a:br>
              <a:rPr lang="en-US" sz="2600" dirty="0"/>
            </a:br>
            <a:r>
              <a:rPr lang="en-US" sz="2600" dirty="0">
                <a:hlinkClick r:id="rId3"/>
              </a:rPr>
              <a:t>https://mn.gov/admin/data-practices/data/appeals/</a:t>
            </a:r>
            <a:r>
              <a:rPr lang="en-US" sz="2600" dirty="0"/>
              <a:t> </a:t>
            </a:r>
          </a:p>
          <a:p>
            <a:pPr marL="0" indent="0">
              <a:buNone/>
            </a:pPr>
            <a:endParaRPr lang="en-US" sz="2600" dirty="0"/>
          </a:p>
          <a:p>
            <a:pPr marL="0" indent="0">
              <a:buNone/>
            </a:pPr>
            <a:r>
              <a:rPr lang="en-US" sz="2600" dirty="0"/>
              <a:t>The Minnesota Court of Administrative Hearings has a Contested Case Guide available on their website: </a:t>
            </a:r>
            <a:r>
              <a:rPr lang="en-US" sz="2600" dirty="0">
                <a:hlinkClick r:id="rId4"/>
              </a:rPr>
              <a:t>https://mn.gov/oah/self-help/administrative-law-overview/contested-case-hearing-guide.jsp</a:t>
            </a:r>
            <a:r>
              <a:rPr lang="en-US" sz="2600" dirty="0"/>
              <a:t> </a:t>
            </a:r>
          </a:p>
        </p:txBody>
      </p:sp>
    </p:spTree>
    <p:extLst>
      <p:ext uri="{BB962C8B-B14F-4D97-AF65-F5344CB8AC3E}">
        <p14:creationId xmlns:p14="http://schemas.microsoft.com/office/powerpoint/2010/main" val="3615273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E389-6807-4508-B8DB-E5E89872CCF0}"/>
              </a:ext>
            </a:extLst>
          </p:cNvPr>
          <p:cNvSpPr>
            <a:spLocks noGrp="1"/>
          </p:cNvSpPr>
          <p:nvPr>
            <p:ph type="title"/>
          </p:nvPr>
        </p:nvSpPr>
        <p:spPr>
          <a:xfrm>
            <a:off x="109361" y="141111"/>
            <a:ext cx="7886700" cy="914400"/>
          </a:xfrm>
        </p:spPr>
        <p:txBody>
          <a:bodyPr>
            <a:normAutofit/>
          </a:bodyPr>
          <a:lstStyle/>
          <a:p>
            <a:pPr algn="l"/>
            <a:r>
              <a:rPr lang="en-US" sz="4400" dirty="0"/>
              <a:t>Send us your questions </a:t>
            </a:r>
          </a:p>
        </p:txBody>
      </p:sp>
      <p:sp>
        <p:nvSpPr>
          <p:cNvPr id="4" name="Text Placeholder 3">
            <a:extLst>
              <a:ext uri="{FF2B5EF4-FFF2-40B4-BE49-F238E27FC236}">
                <a16:creationId xmlns:a16="http://schemas.microsoft.com/office/drawing/2014/main" id="{6B43B064-AE33-416F-93E8-054418879431}"/>
              </a:ext>
            </a:extLst>
          </p:cNvPr>
          <p:cNvSpPr>
            <a:spLocks noGrp="1"/>
          </p:cNvSpPr>
          <p:nvPr>
            <p:ph idx="1"/>
          </p:nvPr>
        </p:nvSpPr>
        <p:spPr>
          <a:xfrm>
            <a:off x="628650" y="1582556"/>
            <a:ext cx="7886700" cy="5032375"/>
          </a:xfrm>
        </p:spPr>
        <p:txBody>
          <a:bodyPr>
            <a:normAutofit/>
          </a:bodyPr>
          <a:lstStyle/>
          <a:p>
            <a:pPr marL="342900" indent="-342900" algn="l">
              <a:buFont typeface="Arial" panose="020B0604020202020204" pitchFamily="34" charset="0"/>
              <a:buChar char="•"/>
            </a:pPr>
            <a:r>
              <a:rPr lang="en-US" sz="2800" dirty="0"/>
              <a:t>Type your questions in the Q&amp;A Panel</a:t>
            </a:r>
          </a:p>
          <a:p>
            <a:pPr marL="342900" indent="-342900" algn="l">
              <a:buFont typeface="Arial" panose="020B0604020202020204" pitchFamily="34" charset="0"/>
              <a:buChar char="•"/>
            </a:pPr>
            <a:r>
              <a:rPr lang="en-US" sz="2800" dirty="0"/>
              <a:t>If we don’t get to your question, we will follow up afterwards</a:t>
            </a:r>
          </a:p>
          <a:p>
            <a:pPr marL="342900" indent="-342900"/>
            <a:r>
              <a:rPr lang="en-US" sz="2800" dirty="0"/>
              <a:t>Slides are available: </a:t>
            </a:r>
            <a:r>
              <a:rPr lang="en-US" sz="2800" dirty="0">
                <a:hlinkClick r:id="rId3"/>
              </a:rPr>
              <a:t>https://mn.gov/admin/data-practices/news/trainings/webinars/</a:t>
            </a:r>
            <a:endParaRPr lang="en-US" sz="2800" dirty="0"/>
          </a:p>
          <a:p>
            <a:pPr marL="342900" indent="-342900"/>
            <a:r>
              <a:rPr lang="en-US" sz="2800" dirty="0"/>
              <a:t>A recording of this webinar will be available at: </a:t>
            </a:r>
            <a:r>
              <a:rPr lang="en-US" sz="2800" dirty="0">
                <a:hlinkClick r:id="rId4"/>
              </a:rPr>
              <a:t>https://www.youtube.com/user/INFOIPAD</a:t>
            </a:r>
            <a:r>
              <a:rPr lang="en-US" sz="2800" dirty="0"/>
              <a:t> </a:t>
            </a:r>
          </a:p>
          <a:p>
            <a:pPr marL="342900" indent="-342900" algn="l">
              <a:buFont typeface="Arial" panose="020B0604020202020204" pitchFamily="34" charset="0"/>
              <a:buChar char="•"/>
            </a:pPr>
            <a:r>
              <a:rPr lang="en-US" sz="2800" dirty="0"/>
              <a:t>Please fill out the evaluation in the Q&amp;A Panel</a:t>
            </a:r>
          </a:p>
        </p:txBody>
      </p:sp>
    </p:spTree>
    <p:extLst>
      <p:ext uri="{BB962C8B-B14F-4D97-AF65-F5344CB8AC3E}">
        <p14:creationId xmlns:p14="http://schemas.microsoft.com/office/powerpoint/2010/main" val="1224051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dirty="0"/>
              <a:t>Stay in touch!</a:t>
            </a:r>
          </a:p>
        </p:txBody>
      </p:sp>
      <p:sp>
        <p:nvSpPr>
          <p:cNvPr id="12" name="Text Placeholder 7"/>
          <p:cNvSpPr>
            <a:spLocks noGrp="1"/>
          </p:cNvSpPr>
          <p:nvPr>
            <p:ph type="body" sz="quarter" idx="13"/>
          </p:nvPr>
        </p:nvSpPr>
        <p:spPr>
          <a:xfrm>
            <a:off x="628650" y="3498092"/>
            <a:ext cx="7886700" cy="3222748"/>
          </a:xfrm>
        </p:spPr>
        <p:txBody>
          <a:bodyPr/>
          <a:lstStyle/>
          <a:p>
            <a:pPr marL="365760" indent="-283464" algn="l">
              <a:defRPr/>
            </a:pPr>
            <a:r>
              <a:rPr lang="en-US" sz="2800" b="1" dirty="0">
                <a:solidFill>
                  <a:srgbClr val="4F81BD">
                    <a:lumMod val="75000"/>
                  </a:srgbClr>
                </a:solidFill>
              </a:rPr>
              <a:t>Phone:</a:t>
            </a:r>
            <a:r>
              <a:rPr lang="en-US" sz="2800" dirty="0">
                <a:solidFill>
                  <a:prstClr val="black"/>
                </a:solidFill>
              </a:rPr>
              <a:t> 651-296-6733</a:t>
            </a:r>
          </a:p>
          <a:p>
            <a:pPr marL="365760" indent="-283464" algn="l">
              <a:defRPr/>
            </a:pPr>
            <a:r>
              <a:rPr lang="en-US" sz="2800" b="1" dirty="0">
                <a:solidFill>
                  <a:srgbClr val="4F81BD">
                    <a:lumMod val="75000"/>
                  </a:srgbClr>
                </a:solidFill>
              </a:rPr>
              <a:t>Email:</a:t>
            </a:r>
            <a:r>
              <a:rPr lang="en-US" sz="2800" dirty="0">
                <a:solidFill>
                  <a:srgbClr val="4F81BD">
                    <a:lumMod val="75000"/>
                  </a:srgbClr>
                </a:solidFill>
              </a:rPr>
              <a:t> </a:t>
            </a:r>
            <a:r>
              <a:rPr lang="en-US" sz="2800" dirty="0">
                <a:solidFill>
                  <a:prstClr val="black"/>
                </a:solidFill>
                <a:hlinkClick r:id="rId3"/>
              </a:rPr>
              <a:t>info.dpo@state.mn.us</a:t>
            </a:r>
            <a:r>
              <a:rPr lang="en-US" sz="2800" dirty="0">
                <a:solidFill>
                  <a:prstClr val="black"/>
                </a:solidFill>
              </a:rPr>
              <a:t>  </a:t>
            </a:r>
          </a:p>
          <a:p>
            <a:pPr marL="365760" indent="-283464" algn="l">
              <a:defRPr/>
            </a:pPr>
            <a:r>
              <a:rPr lang="en-US" sz="2800" b="1" dirty="0">
                <a:solidFill>
                  <a:srgbClr val="4F81BD">
                    <a:lumMod val="75000"/>
                  </a:srgbClr>
                </a:solidFill>
              </a:rPr>
              <a:t>Website: </a:t>
            </a:r>
            <a:r>
              <a:rPr lang="en-US" sz="2800" u="sng" dirty="0">
                <a:solidFill>
                  <a:prstClr val="black"/>
                </a:solidFill>
                <a:hlinkClick r:id="rId4"/>
              </a:rPr>
              <a:t>mn.gov/admin/data-practices </a:t>
            </a:r>
            <a:endParaRPr lang="en-US" sz="2800" b="1" dirty="0">
              <a:solidFill>
                <a:schemeClr val="accent1">
                  <a:lumMod val="90000"/>
                  <a:lumOff val="10000"/>
                </a:schemeClr>
              </a:solidFill>
            </a:endParaRPr>
          </a:p>
          <a:p>
            <a:pPr marL="365760" indent="-283464" algn="l">
              <a:defRPr/>
            </a:pPr>
            <a:r>
              <a:rPr lang="en-US" sz="2800" b="1" dirty="0">
                <a:solidFill>
                  <a:schemeClr val="tx1">
                    <a:lumMod val="90000"/>
                    <a:lumOff val="10000"/>
                  </a:schemeClr>
                </a:solidFill>
              </a:rPr>
              <a:t>YouTube:</a:t>
            </a:r>
            <a:r>
              <a:rPr lang="en-US" sz="2800" dirty="0">
                <a:solidFill>
                  <a:schemeClr val="tx1">
                    <a:lumMod val="90000"/>
                    <a:lumOff val="10000"/>
                  </a:schemeClr>
                </a:solidFill>
              </a:rPr>
              <a:t> </a:t>
            </a:r>
            <a:r>
              <a:rPr lang="en-US" sz="2800" dirty="0">
                <a:solidFill>
                  <a:prstClr val="black"/>
                </a:solidFill>
                <a:hlinkClick r:id="rId5"/>
              </a:rPr>
              <a:t>https://www.youtube.com/user/INFOIPAD</a:t>
            </a:r>
            <a:r>
              <a:rPr lang="en-US" sz="2800" dirty="0">
                <a:solidFill>
                  <a:prstClr val="black"/>
                </a:solidFill>
              </a:rPr>
              <a:t> </a:t>
            </a:r>
            <a:endParaRPr lang="en-US" sz="4000" dirty="0">
              <a:solidFill>
                <a:prstClr val="black"/>
              </a:solidFill>
            </a:endParaRPr>
          </a:p>
        </p:txBody>
      </p:sp>
    </p:spTree>
    <p:extLst>
      <p:ext uri="{BB962C8B-B14F-4D97-AF65-F5344CB8AC3E}">
        <p14:creationId xmlns:p14="http://schemas.microsoft.com/office/powerpoint/2010/main" val="160328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28725"/>
          </a:xfrm>
        </p:spPr>
        <p:txBody>
          <a:bodyPr>
            <a:normAutofit/>
          </a:bodyPr>
          <a:lstStyle/>
          <a:p>
            <a:pPr algn="l"/>
            <a:r>
              <a:rPr lang="en-US" sz="3600" dirty="0"/>
              <a:t>Today’s agenda</a:t>
            </a:r>
            <a:br>
              <a:rPr lang="en-US" sz="3600" dirty="0"/>
            </a:br>
            <a:r>
              <a:rPr lang="en-US" sz="2800" dirty="0"/>
              <a:t>11:00 a.m. -11:45 a.m.</a:t>
            </a:r>
            <a:endParaRPr lang="en-US" sz="3600" dirty="0"/>
          </a:p>
        </p:txBody>
      </p:sp>
      <p:sp>
        <p:nvSpPr>
          <p:cNvPr id="3" name="Content Placeholder 2"/>
          <p:cNvSpPr>
            <a:spLocks noGrp="1"/>
          </p:cNvSpPr>
          <p:nvPr>
            <p:ph idx="1"/>
          </p:nvPr>
        </p:nvSpPr>
        <p:spPr>
          <a:xfrm>
            <a:off x="408481" y="1572718"/>
            <a:ext cx="8380955" cy="5014694"/>
          </a:xfrm>
        </p:spPr>
        <p:txBody>
          <a:bodyPr anchor="t">
            <a:normAutofit/>
          </a:bodyPr>
          <a:lstStyle/>
          <a:p>
            <a:pPr marL="0" indent="0" defTabSz="914400">
              <a:spcBef>
                <a:spcPct val="20000"/>
              </a:spcBef>
              <a:spcAft>
                <a:spcPts val="0"/>
              </a:spcAft>
              <a:buClr>
                <a:srgbClr val="0054A6"/>
              </a:buClr>
              <a:buNone/>
            </a:pPr>
            <a:r>
              <a:rPr lang="en-US" sz="3600" b="1" dirty="0"/>
              <a:t>11:00 a.m.</a:t>
            </a:r>
            <a:r>
              <a:rPr lang="en-US" sz="3600" dirty="0"/>
              <a:t> – Overview of the Data Challenge and Appeal Process</a:t>
            </a:r>
          </a:p>
          <a:p>
            <a:pPr marL="0" indent="0" defTabSz="914400">
              <a:spcBef>
                <a:spcPct val="20000"/>
              </a:spcBef>
              <a:spcAft>
                <a:spcPts val="0"/>
              </a:spcAft>
              <a:buClr>
                <a:srgbClr val="0054A6"/>
              </a:buClr>
              <a:buNone/>
            </a:pPr>
            <a:r>
              <a:rPr lang="en-US" sz="3600" b="1" dirty="0"/>
              <a:t>11:35 a.m.</a:t>
            </a:r>
            <a:r>
              <a:rPr lang="en-US" sz="3600" dirty="0"/>
              <a:t> - Q&amp;A</a:t>
            </a:r>
          </a:p>
        </p:txBody>
      </p:sp>
    </p:spTree>
    <p:extLst>
      <p:ext uri="{BB962C8B-B14F-4D97-AF65-F5344CB8AC3E}">
        <p14:creationId xmlns:p14="http://schemas.microsoft.com/office/powerpoint/2010/main" val="363885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6949B-309F-AC7A-1926-CC54FE10B9D9}"/>
              </a:ext>
            </a:extLst>
          </p:cNvPr>
          <p:cNvSpPr>
            <a:spLocks noGrp="1"/>
          </p:cNvSpPr>
          <p:nvPr>
            <p:ph type="title"/>
          </p:nvPr>
        </p:nvSpPr>
        <p:spPr/>
        <p:txBody>
          <a:bodyPr/>
          <a:lstStyle/>
          <a:p>
            <a:pPr algn="l"/>
            <a:r>
              <a:rPr lang="en-US" sz="2800" dirty="0"/>
              <a:t>Accurate and complete data on individuals</a:t>
            </a:r>
            <a:br>
              <a:rPr lang="en-US" sz="2800" dirty="0"/>
            </a:br>
            <a:r>
              <a:rPr lang="en-US" sz="2800" dirty="0"/>
              <a:t>(Minn. Stat., sec. 13.05, subd. 5)</a:t>
            </a:r>
            <a:endParaRPr lang="en-US" dirty="0"/>
          </a:p>
        </p:txBody>
      </p:sp>
      <p:sp>
        <p:nvSpPr>
          <p:cNvPr id="3" name="Content Placeholder 2">
            <a:extLst>
              <a:ext uri="{FF2B5EF4-FFF2-40B4-BE49-F238E27FC236}">
                <a16:creationId xmlns:a16="http://schemas.microsoft.com/office/drawing/2014/main" id="{878308C4-FEB3-E580-3F2C-6F75EC83D011}"/>
              </a:ext>
            </a:extLst>
          </p:cNvPr>
          <p:cNvSpPr>
            <a:spLocks noGrp="1"/>
          </p:cNvSpPr>
          <p:nvPr>
            <p:ph idx="1"/>
          </p:nvPr>
        </p:nvSpPr>
        <p:spPr/>
        <p:txBody>
          <a:bodyPr>
            <a:noAutofit/>
          </a:bodyPr>
          <a:lstStyle/>
          <a:p>
            <a:r>
              <a:rPr lang="en-US" sz="2600" dirty="0"/>
              <a:t>Data that government maintains about individuals must be accurate and complete</a:t>
            </a:r>
          </a:p>
          <a:p>
            <a:r>
              <a:rPr lang="en-US" sz="2600" dirty="0"/>
              <a:t>“The responsible authority shall: (1) establish procedures to assure that all data on individuals is accurate, complete, and current for the purposes for which it was collected” (Minn. Stat., sec. 13.05, subd. 5)</a:t>
            </a:r>
          </a:p>
          <a:p>
            <a:r>
              <a:rPr lang="en-US" sz="2600" dirty="0"/>
              <a:t>Data on individuals are data about a living human being (Minn. Stat., sec. 13.02, subd. 8 – “Individual” means a natural person.)</a:t>
            </a:r>
          </a:p>
        </p:txBody>
      </p:sp>
    </p:spTree>
    <p:extLst>
      <p:ext uri="{BB962C8B-B14F-4D97-AF65-F5344CB8AC3E}">
        <p14:creationId xmlns:p14="http://schemas.microsoft.com/office/powerpoint/2010/main" val="2957147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bwMode="ltGray">
          <a:xfrm>
            <a:off x="0" y="2095785"/>
            <a:ext cx="9144000" cy="1299950"/>
          </a:xfrm>
        </p:spPr>
        <p:txBody>
          <a:bodyPr/>
          <a:lstStyle/>
          <a:p>
            <a:r>
              <a:rPr lang="en-US" sz="4400" dirty="0"/>
              <a:t>Data Challenges </a:t>
            </a:r>
            <a:br>
              <a:rPr lang="en-US" sz="4400" dirty="0"/>
            </a:br>
            <a:r>
              <a:rPr lang="en-US" sz="2800" dirty="0"/>
              <a:t>(Minn. Stat., sec. 13.04, subd. 4(a)-(c))</a:t>
            </a:r>
            <a:endParaRPr lang="en-US" sz="4400" dirty="0"/>
          </a:p>
        </p:txBody>
      </p:sp>
    </p:spTree>
    <p:extLst>
      <p:ext uri="{BB962C8B-B14F-4D97-AF65-F5344CB8AC3E}">
        <p14:creationId xmlns:p14="http://schemas.microsoft.com/office/powerpoint/2010/main" val="82662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104CD-8AFA-AB31-8889-9C7AAD7DB4BB}"/>
              </a:ext>
            </a:extLst>
          </p:cNvPr>
          <p:cNvSpPr>
            <a:spLocks noGrp="1"/>
          </p:cNvSpPr>
          <p:nvPr>
            <p:ph type="title"/>
          </p:nvPr>
        </p:nvSpPr>
        <p:spPr>
          <a:xfrm>
            <a:off x="152400" y="223837"/>
            <a:ext cx="8362950" cy="914400"/>
          </a:xfrm>
        </p:spPr>
        <p:txBody>
          <a:bodyPr>
            <a:normAutofit fontScale="90000"/>
          </a:bodyPr>
          <a:lstStyle/>
          <a:p>
            <a:pPr algn="l"/>
            <a:r>
              <a:rPr lang="en-US" sz="3600" dirty="0"/>
              <a:t>Challenging the accuracy/completeness of data</a:t>
            </a:r>
            <a:br>
              <a:rPr lang="en-US" dirty="0"/>
            </a:br>
            <a:r>
              <a:rPr lang="en-US" dirty="0"/>
              <a:t>Minn. Stat., sec. 13.04, subd. 4(a)</a:t>
            </a:r>
          </a:p>
        </p:txBody>
      </p:sp>
      <p:sp>
        <p:nvSpPr>
          <p:cNvPr id="3" name="Content Placeholder 2">
            <a:extLst>
              <a:ext uri="{FF2B5EF4-FFF2-40B4-BE49-F238E27FC236}">
                <a16:creationId xmlns:a16="http://schemas.microsoft.com/office/drawing/2014/main" id="{0479FF6E-F711-4186-401D-8D5041E153E3}"/>
              </a:ext>
            </a:extLst>
          </p:cNvPr>
          <p:cNvSpPr>
            <a:spLocks noGrp="1"/>
          </p:cNvSpPr>
          <p:nvPr>
            <p:ph idx="1"/>
          </p:nvPr>
        </p:nvSpPr>
        <p:spPr/>
        <p:txBody>
          <a:bodyPr>
            <a:normAutofit fontScale="92500" lnSpcReduction="10000"/>
          </a:bodyPr>
          <a:lstStyle/>
          <a:p>
            <a:pPr marL="0" indent="0">
              <a:buNone/>
            </a:pPr>
            <a:r>
              <a:rPr lang="en-US" sz="2800" b="1" dirty="0"/>
              <a:t>“An individual subject of the data may contest the accuracy and completeness of public or private data about themselves” </a:t>
            </a:r>
          </a:p>
          <a:p>
            <a:pPr marL="0" indent="0">
              <a:buNone/>
            </a:pPr>
            <a:r>
              <a:rPr lang="en-US" sz="2200" dirty="0"/>
              <a:t>Minn. Stat. §13.04, subd. 4(a) </a:t>
            </a:r>
            <a:r>
              <a:rPr lang="en-US" dirty="0"/>
              <a:t> </a:t>
            </a:r>
            <a:endParaRPr lang="en-US" sz="2400" dirty="0"/>
          </a:p>
          <a:p>
            <a:r>
              <a:rPr lang="en-US" sz="2400" u="sng" dirty="0"/>
              <a:t>Applies to:</a:t>
            </a:r>
          </a:p>
          <a:p>
            <a:pPr marL="285750" indent="-285750"/>
            <a:r>
              <a:rPr lang="en-US" sz="2400" dirty="0"/>
              <a:t>“Individual”</a:t>
            </a:r>
          </a:p>
          <a:p>
            <a:pPr marL="800100" lvl="1" indent="-342900"/>
            <a:r>
              <a:rPr lang="en-US" sz="2400" dirty="0"/>
              <a:t>A natural person, or parent/guardian  (§13.02, Subd. 8) </a:t>
            </a:r>
          </a:p>
          <a:p>
            <a:pPr marL="285750" indent="-285750"/>
            <a:r>
              <a:rPr lang="en-US" sz="2400" dirty="0"/>
              <a:t>“Subject of the data”</a:t>
            </a:r>
          </a:p>
          <a:p>
            <a:pPr marL="285750" indent="-285750"/>
            <a:r>
              <a:rPr lang="en-US" sz="2400" dirty="0"/>
              <a:t>“Public or private data”</a:t>
            </a:r>
          </a:p>
          <a:p>
            <a:endParaRPr lang="en-US" dirty="0"/>
          </a:p>
        </p:txBody>
      </p:sp>
    </p:spTree>
    <p:extLst>
      <p:ext uri="{BB962C8B-B14F-4D97-AF65-F5344CB8AC3E}">
        <p14:creationId xmlns:p14="http://schemas.microsoft.com/office/powerpoint/2010/main" val="355287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C7210-1C68-A2A0-E6CB-AC50EC79C9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A16EB8-217A-767A-B717-8B609E87EBC4}"/>
              </a:ext>
            </a:extLst>
          </p:cNvPr>
          <p:cNvSpPr>
            <a:spLocks noGrp="1"/>
          </p:cNvSpPr>
          <p:nvPr>
            <p:ph type="title"/>
          </p:nvPr>
        </p:nvSpPr>
        <p:spPr>
          <a:xfrm>
            <a:off x="152400" y="179833"/>
            <a:ext cx="8610600" cy="914400"/>
          </a:xfrm>
        </p:spPr>
        <p:txBody>
          <a:bodyPr>
            <a:noAutofit/>
          </a:bodyPr>
          <a:lstStyle/>
          <a:p>
            <a:pPr algn="l"/>
            <a:r>
              <a:rPr lang="en-US" sz="3600" dirty="0"/>
              <a:t>The data must be capable of being proven false</a:t>
            </a:r>
          </a:p>
        </p:txBody>
      </p:sp>
      <p:sp>
        <p:nvSpPr>
          <p:cNvPr id="3" name="Content Placeholder 2">
            <a:extLst>
              <a:ext uri="{FF2B5EF4-FFF2-40B4-BE49-F238E27FC236}">
                <a16:creationId xmlns:a16="http://schemas.microsoft.com/office/drawing/2014/main" id="{0F2E3B2A-C3B4-C6AB-5C9C-E404DFDCACE1}"/>
              </a:ext>
            </a:extLst>
          </p:cNvPr>
          <p:cNvSpPr>
            <a:spLocks noGrp="1"/>
          </p:cNvSpPr>
          <p:nvPr>
            <p:ph idx="1"/>
          </p:nvPr>
        </p:nvSpPr>
        <p:spPr>
          <a:xfrm>
            <a:off x="381000" y="1524000"/>
            <a:ext cx="8382000" cy="5105399"/>
          </a:xfrm>
        </p:spPr>
        <p:txBody>
          <a:bodyPr>
            <a:normAutofit/>
          </a:bodyPr>
          <a:lstStyle/>
          <a:p>
            <a:r>
              <a:rPr lang="en-US" sz="2400" dirty="0"/>
              <a:t>Statements of facts</a:t>
            </a:r>
          </a:p>
          <a:p>
            <a:r>
              <a:rPr lang="en-US" sz="2400" dirty="0"/>
              <a:t>Opinions or judgments that rest on statements of fact</a:t>
            </a:r>
          </a:p>
          <a:p>
            <a:pPr lvl="1"/>
            <a:r>
              <a:rPr lang="en-US" sz="2400" dirty="0"/>
              <a:t>In </a:t>
            </a:r>
            <a:r>
              <a:rPr lang="en-US" sz="2400" i="1" dirty="0"/>
              <a:t>Schwanke v. Minnesota Dept. of Admin.</a:t>
            </a:r>
            <a:r>
              <a:rPr lang="en-US" sz="2400" dirty="0"/>
              <a:t>,</a:t>
            </a:r>
            <a:r>
              <a:rPr lang="en-US" sz="2400" i="1" dirty="0"/>
              <a:t> </a:t>
            </a:r>
            <a:r>
              <a:rPr lang="en-US" sz="2400" dirty="0"/>
              <a:t>851 NW 2d 591 (Minn. 2014), the Minnesota Supreme Court reasoned that some opinions and judgments rest on statements of fact that are objectively verifiable and thus capable of being proved false </a:t>
            </a:r>
          </a:p>
          <a:p>
            <a:pPr lvl="2"/>
            <a:r>
              <a:rPr lang="en-US" sz="2000" dirty="0"/>
              <a:t>"refusal to participate in a team-building exercise at a staff retreat shows that he is not a team player“</a:t>
            </a:r>
          </a:p>
          <a:p>
            <a:pPr lvl="1"/>
            <a:r>
              <a:rPr lang="en-US" sz="2400" dirty="0"/>
              <a:t>However, “mere dissatisfaction with a subjective judgment or opinion cannot support a challenge under the Data Practices Act”</a:t>
            </a:r>
          </a:p>
        </p:txBody>
      </p:sp>
    </p:spTree>
    <p:extLst>
      <p:ext uri="{BB962C8B-B14F-4D97-AF65-F5344CB8AC3E}">
        <p14:creationId xmlns:p14="http://schemas.microsoft.com/office/powerpoint/2010/main" val="2330332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Statement of Disagreement</a:t>
            </a:r>
            <a:br>
              <a:rPr lang="en-US" sz="3600" b="1" dirty="0"/>
            </a:br>
            <a:r>
              <a:rPr lang="en-US" dirty="0"/>
              <a:t>Minn. Stat. § 13.04, subd. 4(b)</a:t>
            </a:r>
          </a:p>
        </p:txBody>
      </p:sp>
      <p:sp>
        <p:nvSpPr>
          <p:cNvPr id="3" name="Content Placeholder 2"/>
          <p:cNvSpPr>
            <a:spLocks noGrp="1"/>
          </p:cNvSpPr>
          <p:nvPr>
            <p:ph idx="1"/>
          </p:nvPr>
        </p:nvSpPr>
        <p:spPr>
          <a:xfrm>
            <a:off x="76200" y="1371600"/>
            <a:ext cx="8915400" cy="5486400"/>
          </a:xfrm>
        </p:spPr>
        <p:txBody>
          <a:bodyPr>
            <a:noAutofit/>
          </a:bodyPr>
          <a:lstStyle/>
          <a:p>
            <a:pPr marL="0" indent="0">
              <a:buNone/>
            </a:pPr>
            <a:br>
              <a:rPr lang="en-US" sz="2600" b="1" dirty="0"/>
            </a:br>
            <a:r>
              <a:rPr lang="en-US" sz="2600" b="1" dirty="0"/>
              <a:t>“[A]n individual shall notify in writing the responsible authority describing the nature of the disagreement”</a:t>
            </a:r>
          </a:p>
          <a:p>
            <a:pPr marL="0" indent="0">
              <a:buNone/>
            </a:pPr>
            <a:r>
              <a:rPr lang="en-US" sz="2000" dirty="0"/>
              <a:t>Minn. Stat. §13.04, subd. 4(b)  </a:t>
            </a:r>
            <a:endParaRPr lang="en-US" sz="2000" b="1" dirty="0"/>
          </a:p>
          <a:p>
            <a:r>
              <a:rPr lang="en-US" sz="2400" dirty="0"/>
              <a:t>Statement of disagreement must be in writing</a:t>
            </a:r>
          </a:p>
          <a:p>
            <a:pPr lvl="1"/>
            <a:r>
              <a:rPr lang="en-US" sz="2000" dirty="0"/>
              <a:t>describe in detail the data that is being challenged</a:t>
            </a:r>
          </a:p>
          <a:p>
            <a:pPr lvl="1"/>
            <a:r>
              <a:rPr lang="en-US" sz="2000" dirty="0"/>
              <a:t>state why the data are inaccurate and/or incomplete</a:t>
            </a:r>
          </a:p>
          <a:p>
            <a:pPr lvl="1"/>
            <a:r>
              <a:rPr lang="en-US" sz="2000" dirty="0"/>
              <a:t>state how the data should be changed</a:t>
            </a:r>
          </a:p>
          <a:p>
            <a:r>
              <a:rPr lang="en-US" sz="2400" dirty="0"/>
              <a:t>Must be sent to responsible authority* </a:t>
            </a:r>
            <a:r>
              <a:rPr lang="en-US" sz="2000" dirty="0"/>
              <a:t>(refer to § 13.02, subd. 16)</a:t>
            </a:r>
          </a:p>
          <a:p>
            <a:pPr marL="0" indent="0">
              <a:buNone/>
            </a:pPr>
            <a:r>
              <a:rPr lang="en-US" sz="2400" dirty="0"/>
              <a:t>*DCT MSOP challenges must be submitted to the DPCO of DCT </a:t>
            </a:r>
            <a:br>
              <a:rPr lang="en-US" sz="2400" dirty="0"/>
            </a:br>
            <a:r>
              <a:rPr lang="en-US" sz="2000" dirty="0"/>
              <a:t>(Minn. Stat., §13.04, subd. 4a.)</a:t>
            </a:r>
          </a:p>
        </p:txBody>
      </p:sp>
      <p:pic>
        <p:nvPicPr>
          <p:cNvPr id="4" name="Picture 3" descr="Box checked &quot;disagree&quot;" title="Picture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6502" y="2895600"/>
            <a:ext cx="2496552" cy="1752600"/>
          </a:xfrm>
          <a:prstGeom prst="rect">
            <a:avLst/>
          </a:prstGeom>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val="3583784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0" y="-1"/>
            <a:ext cx="9144000" cy="1247775"/>
          </a:xfrm>
        </p:spPr>
        <p:txBody>
          <a:bodyPr>
            <a:normAutofit/>
          </a:bodyPr>
          <a:lstStyle/>
          <a:p>
            <a:pPr algn="l"/>
            <a:r>
              <a:rPr lang="en-US" sz="3600" dirty="0"/>
              <a:t>Government Entity Responds</a:t>
            </a:r>
            <a:br>
              <a:rPr lang="en-US" sz="3600" b="1" dirty="0"/>
            </a:br>
            <a:r>
              <a:rPr lang="en-US" dirty="0"/>
              <a:t>Minn. Stat. § 13.04, subd. 4(c)</a:t>
            </a:r>
          </a:p>
        </p:txBody>
      </p:sp>
      <p:sp>
        <p:nvSpPr>
          <p:cNvPr id="3" name="Content Placeholder 2"/>
          <p:cNvSpPr>
            <a:spLocks noGrp="1"/>
          </p:cNvSpPr>
          <p:nvPr>
            <p:ph idx="1"/>
          </p:nvPr>
        </p:nvSpPr>
        <p:spPr>
          <a:xfrm>
            <a:off x="152400" y="1447800"/>
            <a:ext cx="8839200" cy="5257799"/>
          </a:xfrm>
        </p:spPr>
        <p:txBody>
          <a:bodyPr>
            <a:normAutofit/>
          </a:bodyPr>
          <a:lstStyle/>
          <a:p>
            <a:pPr marL="0" indent="0">
              <a:buClr>
                <a:srgbClr val="0054A6"/>
              </a:buClr>
              <a:buNone/>
            </a:pPr>
            <a:r>
              <a:rPr lang="en-US" sz="2400" dirty="0"/>
              <a:t>Within </a:t>
            </a:r>
            <a:r>
              <a:rPr lang="en-US" sz="2400" u="sng" dirty="0"/>
              <a:t>30 days</a:t>
            </a:r>
            <a:r>
              <a:rPr lang="en-US" sz="2400" dirty="0"/>
              <a:t>, responsible authority must either:</a:t>
            </a:r>
          </a:p>
          <a:p>
            <a:pPr marL="0" indent="0">
              <a:buNone/>
            </a:pPr>
            <a:r>
              <a:rPr lang="en-US" sz="2400" dirty="0"/>
              <a:t>1) Complete, correct, or destroy the data and attempt to notify past recipients of the data of the change;  </a:t>
            </a:r>
          </a:p>
          <a:p>
            <a:pPr marL="0" indent="0">
              <a:buNone/>
            </a:pPr>
            <a:r>
              <a:rPr lang="en-US" sz="2400" dirty="0"/>
              <a:t>	</a:t>
            </a:r>
            <a:r>
              <a:rPr lang="en-US" sz="2800" dirty="0"/>
              <a:t>or</a:t>
            </a:r>
          </a:p>
          <a:p>
            <a:pPr marL="0" indent="0">
              <a:buNone/>
            </a:pPr>
            <a:r>
              <a:rPr lang="en-US" sz="2400" dirty="0"/>
              <a:t>2) Notify the data subject that the authority has determined the data to be correct &amp; inform the individual of the right to appeal to determination to the Commissioner of Administration. </a:t>
            </a:r>
          </a:p>
          <a:p>
            <a:pPr marL="0" indent="0">
              <a:buNone/>
            </a:pPr>
            <a:endParaRPr lang="en-US" sz="2400" dirty="0"/>
          </a:p>
          <a:p>
            <a:pPr marL="0" indent="0">
              <a:buNone/>
            </a:pPr>
            <a:r>
              <a:rPr lang="en-US" sz="2400" dirty="0"/>
              <a:t>*Data in dispute may be disclosed only if copy of data subject’s Statement of Disagreement is attached thereto.</a:t>
            </a:r>
          </a:p>
          <a:p>
            <a:pPr>
              <a:buClr>
                <a:srgbClr val="0054A6"/>
              </a:buClr>
            </a:pPr>
            <a:endParaRPr lang="en-US" sz="2200" dirty="0"/>
          </a:p>
        </p:txBody>
      </p:sp>
    </p:spTree>
    <p:extLst>
      <p:ext uri="{BB962C8B-B14F-4D97-AF65-F5344CB8AC3E}">
        <p14:creationId xmlns:p14="http://schemas.microsoft.com/office/powerpoint/2010/main" val="30124557"/>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21415</TotalTime>
  <Words>2166</Words>
  <Application>Microsoft Office PowerPoint</Application>
  <PresentationFormat>On-screen Show (4:3)</PresentationFormat>
  <Paragraphs>181</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MN.IT</vt:lpstr>
      <vt:lpstr>Data Challenges and Appeals </vt:lpstr>
      <vt:lpstr>We are a statewide resource</vt:lpstr>
      <vt:lpstr>Today’s agenda 11:00 a.m. -11:45 a.m.</vt:lpstr>
      <vt:lpstr>Accurate and complete data on individuals (Minn. Stat., sec. 13.05, subd. 5)</vt:lpstr>
      <vt:lpstr>Data Challenges  (Minn. Stat., sec. 13.04, subd. 4(a)-(c))</vt:lpstr>
      <vt:lpstr>Challenging the accuracy/completeness of data Minn. Stat., sec. 13.04, subd. 4(a)</vt:lpstr>
      <vt:lpstr>The data must be capable of being proven false</vt:lpstr>
      <vt:lpstr>Statement of Disagreement Minn. Stat. § 13.04, subd. 4(b)</vt:lpstr>
      <vt:lpstr>Government Entity Responds Minn. Stat. § 13.04, subd. 4(c)</vt:lpstr>
      <vt:lpstr>Data that have been successfully challenged Minn. Stat. § 13.04, subd. 4(g)</vt:lpstr>
      <vt:lpstr>Data Challenge Appeals  (Minn. Stat., sec. 13.04, subd. 4(d)-(i))</vt:lpstr>
      <vt:lpstr>Appealing an entity’s determination Minn. Stat. § 13.04, subd. 4; Minn. Rule § 1205.1600</vt:lpstr>
      <vt:lpstr>Contents of the Appeal </vt:lpstr>
      <vt:lpstr>DPO Review &amp; Entity Notification </vt:lpstr>
      <vt:lpstr>Discretionary Dismissal Minn. Stat., sec. 13.04, subd. 4(e)</vt:lpstr>
      <vt:lpstr>Informal Resolution  Minn. Stat. § 13.04, subd. 4  </vt:lpstr>
      <vt:lpstr>When is IR likely to be successful?  </vt:lpstr>
      <vt:lpstr>Participating in IR is voluntary  </vt:lpstr>
      <vt:lpstr>Order and Notice of Hearing Minn. Stat. § 13.04, subd. 4; Minn. Stat. § 14.58 </vt:lpstr>
      <vt:lpstr>Contested Case Hearing and ALJ Recommendation - Minn. Stat. §§ 14.60-14.61 </vt:lpstr>
      <vt:lpstr>Final Decision by the Commissioner Minn. Stat. §§ 14.61- 14.62 </vt:lpstr>
      <vt:lpstr>Judicial Review Minn. Stat. §§ 14.63-14.69</vt:lpstr>
      <vt:lpstr>Data Challenge and Appeal Process</vt:lpstr>
      <vt:lpstr>Additional Resources</vt:lpstr>
      <vt:lpstr>Send us your questions </vt:lpstr>
      <vt:lpstr>Stay in touch!</vt:lpstr>
    </vt:vector>
  </TitlesOfParts>
  <Company>Office of Enterprise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Enforcement Data Workshop</dc:title>
  <dc:creator>Windows User</dc:creator>
  <cp:lastModifiedBy>Baehren, Grace (She/Her/Hers) (ADM)</cp:lastModifiedBy>
  <cp:revision>215</cp:revision>
  <cp:lastPrinted>2014-10-28T15:45:29Z</cp:lastPrinted>
  <dcterms:created xsi:type="dcterms:W3CDTF">2014-07-07T18:23:33Z</dcterms:created>
  <dcterms:modified xsi:type="dcterms:W3CDTF">2026-05-15T15:18:10Z</dcterms:modified>
</cp:coreProperties>
</file>