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4" r:id="rId2"/>
  </p:sldMasterIdLst>
  <p:notesMasterIdLst>
    <p:notesMasterId r:id="rId29"/>
  </p:notesMasterIdLst>
  <p:sldIdLst>
    <p:sldId id="526" r:id="rId3"/>
    <p:sldId id="525" r:id="rId4"/>
    <p:sldId id="572" r:id="rId5"/>
    <p:sldId id="644" r:id="rId6"/>
    <p:sldId id="417" r:id="rId7"/>
    <p:sldId id="665" r:id="rId8"/>
    <p:sldId id="700" r:id="rId9"/>
    <p:sldId id="597" r:id="rId10"/>
    <p:sldId id="419" r:id="rId11"/>
    <p:sldId id="664" r:id="rId12"/>
    <p:sldId id="624" r:id="rId13"/>
    <p:sldId id="627" r:id="rId14"/>
    <p:sldId id="606" r:id="rId15"/>
    <p:sldId id="607" r:id="rId16"/>
    <p:sldId id="703" r:id="rId17"/>
    <p:sldId id="704" r:id="rId18"/>
    <p:sldId id="618" r:id="rId19"/>
    <p:sldId id="619" r:id="rId20"/>
    <p:sldId id="621" r:id="rId21"/>
    <p:sldId id="617" r:id="rId22"/>
    <p:sldId id="702" r:id="rId23"/>
    <p:sldId id="632" r:id="rId24"/>
    <p:sldId id="705" r:id="rId25"/>
    <p:sldId id="706" r:id="rId26"/>
    <p:sldId id="631" r:id="rId27"/>
    <p:sldId id="51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393" autoAdjust="0"/>
  </p:normalViewPr>
  <p:slideViewPr>
    <p:cSldViewPr snapToGrid="0">
      <p:cViewPr varScale="1">
        <p:scale>
          <a:sx n="65" d="100"/>
          <a:sy n="65" d="100"/>
        </p:scale>
        <p:origin x="297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EC4FE-FF7A-47A8-A378-658A8099646B}" type="datetimeFigureOut">
              <a:rPr lang="en-US" smtClean="0"/>
              <a:t>5/19/2025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B728C-5DAD-4A04-B418-12CA4B4CBC1E}" type="slidenum">
              <a:rPr lang="en-US" smtClean="0"/>
              <a:t>‹#›</a:t>
            </a:fld>
            <a:endParaRPr lang="en-US"/>
          </a:p>
        </p:txBody>
      </p:sp>
    </p:spTree>
    <p:extLst>
      <p:ext uri="{BB962C8B-B14F-4D97-AF65-F5344CB8AC3E}">
        <p14:creationId xmlns:p14="http://schemas.microsoft.com/office/powerpoint/2010/main" val="332142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089" y="4411270"/>
            <a:ext cx="5600710" cy="4179098"/>
          </a:xfrm>
          <a:prstGeom prst="rect">
            <a:avLst/>
          </a:prstGeom>
        </p:spPr>
        <p:txBody>
          <a:bodyPr lIns="91330" tIns="45665" rIns="91330" bIns="45665"/>
          <a:lstStyle/>
          <a:p>
            <a:endParaRPr lang="en-US" dirty="0"/>
          </a:p>
        </p:txBody>
      </p:sp>
      <p:sp>
        <p:nvSpPr>
          <p:cNvPr id="5" name="Slide Number Placeholder 4"/>
          <p:cNvSpPr>
            <a:spLocks noGrp="1"/>
          </p:cNvSpPr>
          <p:nvPr>
            <p:ph type="sldNum" sz="quarter" idx="11"/>
          </p:nvPr>
        </p:nvSpPr>
        <p:spPr>
          <a:xfrm>
            <a:off x="3965550" y="8820929"/>
            <a:ext cx="3033718" cy="464344"/>
          </a:xfrm>
          <a:prstGeom prst="rect">
            <a:avLst/>
          </a:prstGeom>
        </p:spPr>
        <p:txBody>
          <a:bodyPr lIns="91330" tIns="45665" rIns="91330" bIns="45665"/>
          <a:lstStyle/>
          <a:p>
            <a:fld id="{F9F08466-AEA7-4FC0-9459-6A32F61DA297}" type="slidenum">
              <a:rPr lang="en-US" smtClean="0">
                <a:solidFill>
                  <a:prstClr val="black"/>
                </a:solidFill>
              </a:rPr>
              <a:pPr/>
              <a:t>1</a:t>
            </a:fld>
            <a:endParaRPr lang="en-US" dirty="0">
              <a:solidFill>
                <a:prstClr val="black"/>
              </a:solidFill>
            </a:endParaRPr>
          </a:p>
        </p:txBody>
      </p:sp>
      <p:sp>
        <p:nvSpPr>
          <p:cNvPr id="4" name="Date Placeholder 3"/>
          <p:cNvSpPr>
            <a:spLocks noGrp="1"/>
          </p:cNvSpPr>
          <p:nvPr>
            <p:ph type="dt" idx="12"/>
          </p:nvPr>
        </p:nvSpPr>
        <p:spPr>
          <a:xfrm>
            <a:off x="3965550" y="0"/>
            <a:ext cx="3033718" cy="464344"/>
          </a:xfrm>
          <a:prstGeom prst="rect">
            <a:avLst/>
          </a:prstGeom>
        </p:spPr>
        <p:txBody>
          <a:bodyPr lIns="91330" tIns="45665" rIns="91330" bIns="45665"/>
          <a:lstStyle/>
          <a:p>
            <a:r>
              <a:rPr lang="en-US"/>
              <a:t>February 2019</a:t>
            </a:r>
          </a:p>
        </p:txBody>
      </p:sp>
    </p:spTree>
    <p:extLst>
      <p:ext uri="{BB962C8B-B14F-4D97-AF65-F5344CB8AC3E}">
        <p14:creationId xmlns:p14="http://schemas.microsoft.com/office/powerpoint/2010/main" val="315830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lIns="98389" tIns="49194" rIns="98389" bIns="49194"/>
          <a:lstStyle/>
          <a:p>
            <a:endParaRPr lang="en-US" sz="1400" dirty="0">
              <a:latin typeface="Aptos" panose="020B0004020202020204" pitchFamily="34" charset="0"/>
            </a:endParaRPr>
          </a:p>
        </p:txBody>
      </p:sp>
      <p:sp>
        <p:nvSpPr>
          <p:cNvPr id="5" name="Slide Number Placeholder 4"/>
          <p:cNvSpPr>
            <a:spLocks noGrp="1"/>
          </p:cNvSpPr>
          <p:nvPr>
            <p:ph type="sldNum" sz="quarter" idx="11"/>
          </p:nvPr>
        </p:nvSpPr>
        <p:spPr/>
        <p:txBody>
          <a:bodyPr lIns="98389" tIns="49194" rIns="98389" bIns="49194"/>
          <a:lstStyle/>
          <a:p>
            <a:pPr defTabSz="983886">
              <a:defRPr/>
            </a:pPr>
            <a:fld id="{F9F08466-AEA7-4FC0-9459-6A32F61DA297}" type="slidenum">
              <a:rPr lang="en-US">
                <a:solidFill>
                  <a:prstClr val="black"/>
                </a:solidFill>
                <a:latin typeface="Calibri"/>
              </a:rPr>
              <a:pPr defTabSz="983886">
                <a:defRPr/>
              </a:pPr>
              <a:t>10</a:t>
            </a:fld>
            <a:endParaRPr lang="en-US" dirty="0">
              <a:solidFill>
                <a:prstClr val="black"/>
              </a:solidFill>
              <a:latin typeface="Calibri"/>
            </a:endParaRPr>
          </a:p>
        </p:txBody>
      </p:sp>
    </p:spTree>
    <p:extLst>
      <p:ext uri="{BB962C8B-B14F-4D97-AF65-F5344CB8AC3E}">
        <p14:creationId xmlns:p14="http://schemas.microsoft.com/office/powerpoint/2010/main" val="413919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383358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400" i="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256938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360216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186631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660564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203482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67613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116485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79211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5BC9E86-23BD-414A-AD8D-64FF49728B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ptos" panose="020B000402020202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4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3817082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400" dirty="0">
              <a:solidFill>
                <a:srgbClr val="1F4E79"/>
              </a:solidFill>
              <a:effectLst/>
              <a:latin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38844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8ECB728C-5DAD-4A04-B418-12CA4B4CBC1E}" type="slidenum">
              <a:rPr lang="en-US" smtClean="0"/>
              <a:t>22</a:t>
            </a:fld>
            <a:endParaRPr lang="en-US"/>
          </a:p>
        </p:txBody>
      </p:sp>
    </p:spTree>
    <p:extLst>
      <p:ext uri="{BB962C8B-B14F-4D97-AF65-F5344CB8AC3E}">
        <p14:creationId xmlns:p14="http://schemas.microsoft.com/office/powerpoint/2010/main" val="1648085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8ECB728C-5DAD-4A04-B418-12CA4B4CBC1E}" type="slidenum">
              <a:rPr lang="en-US" smtClean="0"/>
              <a:t>23</a:t>
            </a:fld>
            <a:endParaRPr lang="en-US"/>
          </a:p>
        </p:txBody>
      </p:sp>
    </p:spTree>
    <p:extLst>
      <p:ext uri="{BB962C8B-B14F-4D97-AF65-F5344CB8AC3E}">
        <p14:creationId xmlns:p14="http://schemas.microsoft.com/office/powerpoint/2010/main" val="1044317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8ECB728C-5DAD-4A04-B418-12CA4B4CBC1E}" type="slidenum">
              <a:rPr lang="en-US" smtClean="0"/>
              <a:t>24</a:t>
            </a:fld>
            <a:endParaRPr lang="en-US"/>
          </a:p>
        </p:txBody>
      </p:sp>
    </p:spTree>
    <p:extLst>
      <p:ext uri="{BB962C8B-B14F-4D97-AF65-F5344CB8AC3E}">
        <p14:creationId xmlns:p14="http://schemas.microsoft.com/office/powerpoint/2010/main" val="3766536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4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ECB728C-5DAD-4A04-B418-12CA4B4CBC1E}" type="slidenum">
              <a:rPr lang="en-US" smtClean="0"/>
              <a:t>25</a:t>
            </a:fld>
            <a:endParaRPr lang="en-US"/>
          </a:p>
        </p:txBody>
      </p:sp>
    </p:spTree>
    <p:extLst>
      <p:ext uri="{BB962C8B-B14F-4D97-AF65-F5344CB8AC3E}">
        <p14:creationId xmlns:p14="http://schemas.microsoft.com/office/powerpoint/2010/main" val="168034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4056A68C-B2B8-4636-9C3C-C6661393DBFC}"/>
              </a:ext>
            </a:extLst>
          </p:cNvPr>
          <p:cNvSpPr>
            <a:spLocks noGrp="1"/>
          </p:cNvSpPr>
          <p:nvPr>
            <p:ph type="body" idx="1"/>
          </p:nvPr>
        </p:nvSpPr>
        <p:spPr>
          <a:xfrm>
            <a:off x="701675" y="4473575"/>
            <a:ext cx="5607050" cy="3660775"/>
          </a:xfrm>
          <a:prstGeom prst="rect">
            <a:avLst/>
          </a:prstGeom>
        </p:spPr>
        <p:txBody>
          <a:bodyPr/>
          <a:lstStyle/>
          <a:p>
            <a:pPr marL="0" marR="0">
              <a:lnSpc>
                <a:spcPct val="107000"/>
              </a:lnSpc>
              <a:spcBef>
                <a:spcPts val="0"/>
              </a:spcBef>
              <a:spcAft>
                <a:spcPts val="0"/>
              </a:spcAft>
            </a:pPr>
            <a:endParaRPr lang="en-US" sz="1400"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31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4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5" name="Header Placeholder 4"/>
          <p:cNvSpPr>
            <a:spLocks noGrp="1"/>
          </p:cNvSpPr>
          <p:nvPr>
            <p:ph type="hdr" sz="quarter" idx="11"/>
          </p:nvPr>
        </p:nvSpPr>
        <p:spPr>
          <a:xfrm>
            <a:off x="0" y="0"/>
            <a:ext cx="3041968" cy="465296"/>
          </a:xfrm>
          <a:prstGeom prst="rect">
            <a:avLst/>
          </a:prstGeom>
        </p:spPr>
        <p:txBody>
          <a:bodyPr/>
          <a:lstStyle/>
          <a:p>
            <a:r>
              <a:rPr lang="en-US"/>
              <a:t>March 2017</a:t>
            </a:r>
            <a:endParaRPr lang="en-US" dirty="0"/>
          </a:p>
        </p:txBody>
      </p:sp>
      <p:sp>
        <p:nvSpPr>
          <p:cNvPr id="4" name="Date Placeholder 3"/>
          <p:cNvSpPr>
            <a:spLocks noGrp="1"/>
          </p:cNvSpPr>
          <p:nvPr>
            <p:ph type="dt" idx="12"/>
          </p:nvPr>
        </p:nvSpPr>
        <p:spPr/>
        <p:txBody>
          <a:bodyPr/>
          <a:lstStyle/>
          <a:p>
            <a:r>
              <a:rPr lang="en-US"/>
              <a:t>November 2019</a:t>
            </a:r>
          </a:p>
        </p:txBody>
      </p:sp>
    </p:spTree>
    <p:extLst>
      <p:ext uri="{BB962C8B-B14F-4D97-AF65-F5344CB8AC3E}">
        <p14:creationId xmlns:p14="http://schemas.microsoft.com/office/powerpoint/2010/main" val="86299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4</a:t>
            </a:fld>
            <a:endParaRPr lang="en-US" dirty="0">
              <a:solidFill>
                <a:prstClr val="black"/>
              </a:solidFill>
            </a:endParaRPr>
          </a:p>
        </p:txBody>
      </p:sp>
      <p:sp>
        <p:nvSpPr>
          <p:cNvPr id="4" name="Date Placeholder 3">
            <a:extLst>
              <a:ext uri="{FF2B5EF4-FFF2-40B4-BE49-F238E27FC236}">
                <a16:creationId xmlns:a16="http://schemas.microsoft.com/office/drawing/2014/main" id="{49ABB926-1639-4186-9C6F-90FDC28F5836}"/>
              </a:ext>
            </a:extLst>
          </p:cNvPr>
          <p:cNvSpPr>
            <a:spLocks noGrp="1"/>
          </p:cNvSpPr>
          <p:nvPr>
            <p:ph type="dt" idx="1"/>
          </p:nvPr>
        </p:nvSpPr>
        <p:spPr/>
        <p:txBody>
          <a:bodyPr/>
          <a:lstStyle/>
          <a:p>
            <a:r>
              <a:rPr lang="en-US"/>
              <a:t>February 2023</a:t>
            </a:r>
          </a:p>
        </p:txBody>
      </p:sp>
    </p:spTree>
    <p:extLst>
      <p:ext uri="{BB962C8B-B14F-4D97-AF65-F5344CB8AC3E}">
        <p14:creationId xmlns:p14="http://schemas.microsoft.com/office/powerpoint/2010/main" val="148201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6" name="Date Placeholder 5"/>
          <p:cNvSpPr>
            <a:spLocks noGrp="1"/>
          </p:cNvSpPr>
          <p:nvPr>
            <p:ph type="dt" idx="12"/>
          </p:nvPr>
        </p:nvSpPr>
        <p:spPr/>
        <p:txBody>
          <a:bodyPr/>
          <a:lstStyle/>
          <a:p>
            <a:r>
              <a:rPr lang="en-US"/>
              <a:t>November 2018</a:t>
            </a:r>
            <a:endParaRPr lang="en-US" dirty="0"/>
          </a:p>
        </p:txBody>
      </p:sp>
    </p:spTree>
    <p:extLst>
      <p:ext uri="{BB962C8B-B14F-4D97-AF65-F5344CB8AC3E}">
        <p14:creationId xmlns:p14="http://schemas.microsoft.com/office/powerpoint/2010/main" val="87477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Date Placeholder 4">
            <a:extLst>
              <a:ext uri="{FF2B5EF4-FFF2-40B4-BE49-F238E27FC236}">
                <a16:creationId xmlns:a16="http://schemas.microsoft.com/office/drawing/2014/main" id="{AC425011-6FFA-4678-89D7-FEB6A0968E7B}"/>
              </a:ext>
            </a:extLst>
          </p:cNvPr>
          <p:cNvSpPr>
            <a:spLocks noGrp="1"/>
          </p:cNvSpPr>
          <p:nvPr>
            <p:ph type="dt" idx="1"/>
          </p:nvPr>
        </p:nvSpPr>
        <p:spPr/>
        <p:txBody>
          <a:bodyPr/>
          <a:lstStyle/>
          <a:p>
            <a:r>
              <a:rPr lang="en-US"/>
              <a:t>February 2023</a:t>
            </a:r>
          </a:p>
        </p:txBody>
      </p:sp>
    </p:spTree>
    <p:extLst>
      <p:ext uri="{BB962C8B-B14F-4D97-AF65-F5344CB8AC3E}">
        <p14:creationId xmlns:p14="http://schemas.microsoft.com/office/powerpoint/2010/main" val="347767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31953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
        <p:nvSpPr>
          <p:cNvPr id="6" name="Date Placeholder 5"/>
          <p:cNvSpPr>
            <a:spLocks noGrp="1"/>
          </p:cNvSpPr>
          <p:nvPr>
            <p:ph type="dt" idx="12"/>
          </p:nvPr>
        </p:nvSpPr>
        <p:spPr/>
        <p:txBody>
          <a:bodyPr/>
          <a:lstStyle/>
          <a:p>
            <a:r>
              <a:rPr lang="en-US"/>
              <a:t>November 2018</a:t>
            </a:r>
            <a:endParaRPr lang="en-US" dirty="0"/>
          </a:p>
        </p:txBody>
      </p:sp>
    </p:spTree>
    <p:extLst>
      <p:ext uri="{BB962C8B-B14F-4D97-AF65-F5344CB8AC3E}">
        <p14:creationId xmlns:p14="http://schemas.microsoft.com/office/powerpoint/2010/main" val="372203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
        <p:nvSpPr>
          <p:cNvPr id="6" name="Date Placeholder 5"/>
          <p:cNvSpPr>
            <a:spLocks noGrp="1"/>
          </p:cNvSpPr>
          <p:nvPr>
            <p:ph type="dt" idx="12"/>
          </p:nvPr>
        </p:nvSpPr>
        <p:spPr/>
        <p:txBody>
          <a:bodyPr/>
          <a:lstStyle/>
          <a:p>
            <a:r>
              <a:rPr lang="en-US"/>
              <a:t>November 2018</a:t>
            </a:r>
            <a:endParaRPr lang="en-US" dirty="0"/>
          </a:p>
        </p:txBody>
      </p:sp>
    </p:spTree>
    <p:extLst>
      <p:ext uri="{BB962C8B-B14F-4D97-AF65-F5344CB8AC3E}">
        <p14:creationId xmlns:p14="http://schemas.microsoft.com/office/powerpoint/2010/main" val="2693916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362943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004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Tree>
    <p:extLst>
      <p:ext uri="{BB962C8B-B14F-4D97-AF65-F5344CB8AC3E}">
        <p14:creationId xmlns:p14="http://schemas.microsoft.com/office/powerpoint/2010/main" val="397577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09911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9796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4447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03533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31117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9491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951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059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1309623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60825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81047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6390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4938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8570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2953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2737573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31721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4133480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18989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solidFill>
                <a:srgbClr val="000000"/>
              </a:solidFill>
            </a:endParaRPr>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3902316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36651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79044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921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08643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06129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77385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55769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860890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7146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2605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3865"/>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285593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3599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313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42953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83840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38365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01623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1961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57892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2158128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rgbClr val="003865"/>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193667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1407859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3844917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1736261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3607176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68028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972040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73391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3238469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87134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1939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939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4118672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Tree>
    <p:extLst>
      <p:ext uri="{BB962C8B-B14F-4D97-AF65-F5344CB8AC3E}">
        <p14:creationId xmlns:p14="http://schemas.microsoft.com/office/powerpoint/2010/main" val="3447828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336908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3849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30199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1648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39201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73249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36516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6191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2466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20812883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9468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767008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610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9268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94201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11926766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42779347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3179323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24198894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2673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5915841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522530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803683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82418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479502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171549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55158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41397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58819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96721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008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7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09837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02091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45328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58430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839362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198921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984846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590563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917337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888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8542528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78" r:id="rId44"/>
    <p:sldLayoutId id="2147483779" r:id="rId45"/>
    <p:sldLayoutId id="2147483780" r:id="rId46"/>
    <p:sldLayoutId id="2147483781" r:id="rId47"/>
    <p:sldLayoutId id="2147483782" r:id="rId48"/>
    <p:sldLayoutId id="2147483783"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mn.gov/admin/data-practic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visor.mn.gov/bills/bill.php?b=house&amp;f=HF2432&amp;ssn=0&amp;y=2025"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mn.gov/admin/data-practices/news/events/webinars/" TargetMode="External"/><Relationship Id="rId2" Type="http://schemas.openxmlformats.org/officeDocument/2006/relationships/notesSlide" Target="../notesSlides/notesSlide25.xml"/><Relationship Id="rId1" Type="http://schemas.openxmlformats.org/officeDocument/2006/relationships/slideLayout" Target="../slideLayouts/slideLayout55.xml"/><Relationship Id="rId4" Type="http://schemas.openxmlformats.org/officeDocument/2006/relationships/hyperlink" Target="https://www.youtube.com/user/INFOIPA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info.dpo@state.mn.us" TargetMode="External"/><Relationship Id="rId2" Type="http://schemas.openxmlformats.org/officeDocument/2006/relationships/notesSlide" Target="../notesSlides/notesSlide26.xml"/><Relationship Id="rId1" Type="http://schemas.openxmlformats.org/officeDocument/2006/relationships/slideLayout" Target="../slideLayouts/slideLayout98.xml"/><Relationship Id="rId5" Type="http://schemas.openxmlformats.org/officeDocument/2006/relationships/hyperlink" Target="https://www.youtube.com/user/INFOIPAD" TargetMode="External"/><Relationship Id="rId4" Type="http://schemas.openxmlformats.org/officeDocument/2006/relationships/hyperlink" Target="https://mn.gov/admin/data-practi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mn.gov/admin/data-practices/data/types/body-camer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Data Practices Potpourri: Body Camera Data Webinar</a:t>
            </a:r>
          </a:p>
        </p:txBody>
      </p:sp>
      <p:sp>
        <p:nvSpPr>
          <p:cNvPr id="5" name="Text Placeholder 4"/>
          <p:cNvSpPr>
            <a:spLocks noGrp="1"/>
          </p:cNvSpPr>
          <p:nvPr>
            <p:ph type="body" sz="quarter" idx="14"/>
          </p:nvPr>
        </p:nvSpPr>
        <p:spPr/>
        <p:txBody>
          <a:bodyPr>
            <a:normAutofit/>
          </a:bodyPr>
          <a:lstStyle/>
          <a:p>
            <a:r>
              <a:rPr lang="en-US" sz="2000" dirty="0"/>
              <a:t>May 20, 2025</a:t>
            </a:r>
          </a:p>
          <a:p>
            <a:r>
              <a:rPr lang="en-US" sz="2000" dirty="0"/>
              <a:t>1 p.m. – 1:45 p.m.</a:t>
            </a:r>
          </a:p>
        </p:txBody>
      </p:sp>
    </p:spTree>
    <p:extLst>
      <p:ext uri="{BB962C8B-B14F-4D97-AF65-F5344CB8AC3E}">
        <p14:creationId xmlns:p14="http://schemas.microsoft.com/office/powerpoint/2010/main" val="418681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186669"/>
            <a:ext cx="9144000" cy="1199223"/>
          </a:xfrm>
        </p:spPr>
        <p:txBody>
          <a:bodyPr>
            <a:normAutofit/>
          </a:bodyPr>
          <a:lstStyle/>
          <a:p>
            <a:r>
              <a:rPr lang="en-US" sz="3100" dirty="0"/>
              <a:t>Body Camera Data Potpourri</a:t>
            </a:r>
            <a:endParaRPr lang="en-US" dirty="0"/>
          </a:p>
        </p:txBody>
      </p:sp>
      <p:pic>
        <p:nvPicPr>
          <p:cNvPr id="6" name="Picture Placeholder 5" descr="A picture containing object, lamp, light, sitting&#10;&#10;Description automatically generated">
            <a:extLst>
              <a:ext uri="{FF2B5EF4-FFF2-40B4-BE49-F238E27FC236}">
                <a16:creationId xmlns:a16="http://schemas.microsoft.com/office/drawing/2014/main" id="{626FAA96-2031-49E6-AD9D-562F5099667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8740" r="2162" b="38952"/>
          <a:stretch/>
        </p:blipFill>
        <p:spPr>
          <a:xfrm>
            <a:off x="0" y="1779373"/>
            <a:ext cx="9144000" cy="2407296"/>
          </a:xfrm>
        </p:spPr>
      </p:pic>
    </p:spTree>
    <p:extLst>
      <p:ext uri="{BB962C8B-B14F-4D97-AF65-F5344CB8AC3E}">
        <p14:creationId xmlns:p14="http://schemas.microsoft.com/office/powerpoint/2010/main" val="230376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6773"/>
            <a:ext cx="9144000" cy="1247775"/>
          </a:xfrm>
        </p:spPr>
        <p:txBody>
          <a:bodyPr>
            <a:normAutofit/>
          </a:bodyPr>
          <a:lstStyle/>
          <a:p>
            <a:pPr algn="l"/>
            <a:r>
              <a:rPr lang="en-US" sz="3600" dirty="0"/>
              <a:t>Q. #1 – Body camera data collected by others</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80"/>
            <a:ext cx="8397240" cy="4770120"/>
          </a:xfrm>
        </p:spPr>
        <p:txBody>
          <a:bodyPr anchor="t">
            <a:normAutofit/>
          </a:bodyPr>
          <a:lstStyle/>
          <a:p>
            <a:pPr marL="0" indent="0">
              <a:buClr>
                <a:srgbClr val="0054A6"/>
              </a:buClr>
              <a:buNone/>
            </a:pPr>
            <a:r>
              <a:rPr lang="en-US" sz="3600" b="1" dirty="0"/>
              <a:t>Question: </a:t>
            </a:r>
            <a:r>
              <a:rPr lang="en-US" sz="3600" dirty="0"/>
              <a:t>Are BWC data that are captured by non-peace officer staff, such as community service officers or building security staff, governed under section 13.825?</a:t>
            </a:r>
          </a:p>
        </p:txBody>
      </p:sp>
    </p:spTree>
    <p:extLst>
      <p:ext uri="{BB962C8B-B14F-4D97-AF65-F5344CB8AC3E}">
        <p14:creationId xmlns:p14="http://schemas.microsoft.com/office/powerpoint/2010/main" val="248592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6773"/>
            <a:ext cx="9144000" cy="1247775"/>
          </a:xfrm>
        </p:spPr>
        <p:txBody>
          <a:bodyPr>
            <a:normAutofit/>
          </a:bodyPr>
          <a:lstStyle/>
          <a:p>
            <a:pPr algn="l"/>
            <a:r>
              <a:rPr lang="en-US" sz="3600" dirty="0"/>
              <a:t>A. #1 –  Body camera data collected by others</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80"/>
            <a:ext cx="8488680" cy="5029200"/>
          </a:xfrm>
        </p:spPr>
        <p:txBody>
          <a:bodyPr anchor="t">
            <a:normAutofit lnSpcReduction="10000"/>
          </a:bodyPr>
          <a:lstStyle/>
          <a:p>
            <a:pPr marL="0" indent="0">
              <a:buClr>
                <a:srgbClr val="0054A6"/>
              </a:buClr>
              <a:buNone/>
            </a:pPr>
            <a:r>
              <a:rPr lang="en-US" sz="3600" b="1" dirty="0"/>
              <a:t>Answer: </a:t>
            </a:r>
            <a:r>
              <a:rPr lang="en-US" sz="3600" dirty="0"/>
              <a:t>No, data collected by non-peace officer staff who wear body cameras are not governed under section 13.825.</a:t>
            </a:r>
          </a:p>
          <a:p>
            <a:pPr marL="0" indent="0">
              <a:buClr>
                <a:srgbClr val="0054A6"/>
              </a:buClr>
              <a:buNone/>
            </a:pPr>
            <a:r>
              <a:rPr lang="en-US" sz="3600" dirty="0"/>
              <a:t>Section 13.825, subd. 1(b)’s definitions indicate the data must be created by a “peace officer.” </a:t>
            </a:r>
          </a:p>
          <a:p>
            <a:pPr marL="0" indent="0">
              <a:buClr>
                <a:srgbClr val="0054A6"/>
              </a:buClr>
              <a:buNone/>
            </a:pPr>
            <a:r>
              <a:rPr lang="en-US" sz="3600" dirty="0"/>
              <a:t>BWC data created by non-peace officers are presumptively public or governed under section 13.82.</a:t>
            </a:r>
          </a:p>
        </p:txBody>
      </p:sp>
    </p:spTree>
    <p:extLst>
      <p:ext uri="{BB962C8B-B14F-4D97-AF65-F5344CB8AC3E}">
        <p14:creationId xmlns:p14="http://schemas.microsoft.com/office/powerpoint/2010/main" val="121649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22013"/>
            <a:ext cx="9144000" cy="1247775"/>
          </a:xfrm>
        </p:spPr>
        <p:txBody>
          <a:bodyPr>
            <a:normAutofit/>
          </a:bodyPr>
          <a:lstStyle/>
          <a:p>
            <a:pPr algn="l"/>
            <a:r>
              <a:rPr lang="en-US" sz="3600" dirty="0"/>
              <a:t>Q. #2  – Redacting data subjects</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80"/>
            <a:ext cx="8321040" cy="4770120"/>
          </a:xfrm>
        </p:spPr>
        <p:txBody>
          <a:bodyPr anchor="t">
            <a:normAutofit/>
          </a:bodyPr>
          <a:lstStyle/>
          <a:p>
            <a:pPr marL="0" indent="0">
              <a:buClr>
                <a:srgbClr val="0054A6"/>
              </a:buClr>
              <a:buNone/>
            </a:pPr>
            <a:r>
              <a:rPr lang="en-US" sz="3600" b="1" dirty="0"/>
              <a:t>Question: </a:t>
            </a:r>
            <a:r>
              <a:rPr lang="en-US" sz="3600" dirty="0"/>
              <a:t>How much of a person needs to be redacted from BWC data in order to comply with the law? </a:t>
            </a:r>
          </a:p>
          <a:p>
            <a:pPr marL="0" indent="0">
              <a:buClr>
                <a:srgbClr val="0054A6"/>
              </a:buClr>
              <a:buNone/>
            </a:pPr>
            <a:endParaRPr lang="en-US" sz="3600" b="1" dirty="0"/>
          </a:p>
        </p:txBody>
      </p:sp>
    </p:spTree>
    <p:extLst>
      <p:ext uri="{BB962C8B-B14F-4D97-AF65-F5344CB8AC3E}">
        <p14:creationId xmlns:p14="http://schemas.microsoft.com/office/powerpoint/2010/main" val="387328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A. #2  – Redacting data subjects</a:t>
            </a:r>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79"/>
            <a:ext cx="8321040" cy="5091853"/>
          </a:xfrm>
        </p:spPr>
        <p:txBody>
          <a:bodyPr anchor="t">
            <a:normAutofit/>
          </a:bodyPr>
          <a:lstStyle/>
          <a:p>
            <a:pPr marL="0" indent="0">
              <a:buNone/>
            </a:pPr>
            <a:r>
              <a:rPr lang="en-US" sz="3200" b="1" dirty="0"/>
              <a:t>Answer: </a:t>
            </a:r>
            <a:r>
              <a:rPr lang="en-US" sz="3200" dirty="0"/>
              <a:t>Section 13.825, subd. 1(b)(3) defines “redact” as:</a:t>
            </a:r>
          </a:p>
          <a:p>
            <a:pPr marL="0" indent="0">
              <a:buNone/>
            </a:pPr>
            <a:r>
              <a:rPr lang="en-US" sz="3200" dirty="0"/>
              <a:t>	“[T]o blur video or distort audio so that the 	identity of the subject in a recoding is 	obscured sufficiently to render the subject 	unidentifiable.”</a:t>
            </a:r>
          </a:p>
          <a:p>
            <a:pPr marL="0" indent="0">
              <a:buNone/>
            </a:pPr>
            <a:r>
              <a:rPr lang="en-US" sz="3200" dirty="0"/>
              <a:t>In short, redaction must ensure data subjects cannot be identified.</a:t>
            </a:r>
          </a:p>
        </p:txBody>
      </p:sp>
    </p:spTree>
    <p:extLst>
      <p:ext uri="{BB962C8B-B14F-4D97-AF65-F5344CB8AC3E}">
        <p14:creationId xmlns:p14="http://schemas.microsoft.com/office/powerpoint/2010/main" val="14475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22013"/>
            <a:ext cx="9144000" cy="1247775"/>
          </a:xfrm>
        </p:spPr>
        <p:txBody>
          <a:bodyPr>
            <a:normAutofit/>
          </a:bodyPr>
          <a:lstStyle/>
          <a:p>
            <a:pPr algn="l"/>
            <a:r>
              <a:rPr lang="en-US" sz="3600" dirty="0"/>
              <a:t>Q. #3  – Redaction costs</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80"/>
            <a:ext cx="8321040" cy="4770120"/>
          </a:xfrm>
        </p:spPr>
        <p:txBody>
          <a:bodyPr anchor="t">
            <a:normAutofit/>
          </a:bodyPr>
          <a:lstStyle/>
          <a:p>
            <a:pPr marL="0" indent="0">
              <a:buClr>
                <a:srgbClr val="0054A6"/>
              </a:buClr>
              <a:buNone/>
            </a:pPr>
            <a:r>
              <a:rPr lang="en-US" sz="3600" b="1" dirty="0"/>
              <a:t>Question: </a:t>
            </a:r>
            <a:r>
              <a:rPr lang="en-US" sz="3600" dirty="0"/>
              <a:t>Our agency has a policy that we charge a flat rate of $50 per video to cover our costs to redact BWC data due to the amount of time required for staff to make redactions. </a:t>
            </a:r>
          </a:p>
          <a:p>
            <a:pPr marL="0" indent="0">
              <a:buClr>
                <a:srgbClr val="0054A6"/>
              </a:buClr>
              <a:buNone/>
            </a:pPr>
            <a:r>
              <a:rPr lang="en-US" sz="3600" dirty="0"/>
              <a:t>Is this charge appropriate under the Data Practices Act? </a:t>
            </a:r>
          </a:p>
          <a:p>
            <a:pPr marL="0" indent="0">
              <a:buClr>
                <a:srgbClr val="0054A6"/>
              </a:buClr>
              <a:buNone/>
            </a:pPr>
            <a:endParaRPr lang="en-US" sz="3600" b="1" dirty="0"/>
          </a:p>
        </p:txBody>
      </p:sp>
    </p:spTree>
    <p:extLst>
      <p:ext uri="{BB962C8B-B14F-4D97-AF65-F5344CB8AC3E}">
        <p14:creationId xmlns:p14="http://schemas.microsoft.com/office/powerpoint/2010/main" val="92097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A. #3  – Redaction costs</a:t>
            </a:r>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79"/>
            <a:ext cx="8321040" cy="5091853"/>
          </a:xfrm>
        </p:spPr>
        <p:txBody>
          <a:bodyPr anchor="t">
            <a:normAutofit/>
          </a:bodyPr>
          <a:lstStyle/>
          <a:p>
            <a:pPr marL="0" indent="0">
              <a:buNone/>
            </a:pPr>
            <a:r>
              <a:rPr lang="en-US" sz="3200" b="1" dirty="0"/>
              <a:t>Answer: </a:t>
            </a:r>
            <a:r>
              <a:rPr lang="en-US" sz="3200" dirty="0"/>
              <a:t>The Data Practices Act prohibits government entities from charging data requesters any costs related to redacting data.</a:t>
            </a:r>
          </a:p>
          <a:p>
            <a:pPr marL="0" indent="0">
              <a:buNone/>
            </a:pPr>
            <a:r>
              <a:rPr lang="en-US" sz="3200" dirty="0"/>
              <a:t>Rather, most BWC data requests come from data subjects, which means your agency may charge the actual costs to make and certify copies. </a:t>
            </a:r>
          </a:p>
          <a:p>
            <a:pPr marL="0" indent="0">
              <a:buNone/>
            </a:pPr>
            <a:r>
              <a:rPr lang="en-US" sz="3200" dirty="0"/>
              <a:t>If your agency does charge a flat fee, it must comply with the copy costs limitations in the Data Practices Act.</a:t>
            </a:r>
          </a:p>
        </p:txBody>
      </p:sp>
    </p:spTree>
    <p:extLst>
      <p:ext uri="{BB962C8B-B14F-4D97-AF65-F5344CB8AC3E}">
        <p14:creationId xmlns:p14="http://schemas.microsoft.com/office/powerpoint/2010/main" val="930713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Q. #4  – Unredacted data inspection</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74320" y="1615440"/>
            <a:ext cx="8595360" cy="5029200"/>
          </a:xfrm>
        </p:spPr>
        <p:txBody>
          <a:bodyPr anchor="t">
            <a:normAutofit/>
          </a:bodyPr>
          <a:lstStyle/>
          <a:p>
            <a:pPr marL="0" indent="0">
              <a:buClr>
                <a:srgbClr val="0054A6"/>
              </a:buClr>
              <a:buNone/>
            </a:pPr>
            <a:r>
              <a:rPr lang="en-US" sz="3600" b="1" dirty="0"/>
              <a:t>Question: </a:t>
            </a:r>
            <a:r>
              <a:rPr lang="en-US" sz="3600" dirty="0"/>
              <a:t>Can a data subject give informed consent to allow a third-party to inspect unredacted copy of body camera data? </a:t>
            </a:r>
          </a:p>
          <a:p>
            <a:pPr marL="0" indent="0">
              <a:buClr>
                <a:srgbClr val="0054A6"/>
              </a:buClr>
              <a:buNone/>
            </a:pPr>
            <a:endParaRPr lang="en-US" sz="3600" dirty="0"/>
          </a:p>
        </p:txBody>
      </p:sp>
    </p:spTree>
    <p:extLst>
      <p:ext uri="{BB962C8B-B14F-4D97-AF65-F5344CB8AC3E}">
        <p14:creationId xmlns:p14="http://schemas.microsoft.com/office/powerpoint/2010/main" val="272492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A. #4  – Unredacted data inspection</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332032" y="1588956"/>
            <a:ext cx="8479936" cy="5116643"/>
          </a:xfrm>
        </p:spPr>
        <p:txBody>
          <a:bodyPr anchor="t">
            <a:normAutofit fontScale="92500"/>
          </a:bodyPr>
          <a:lstStyle/>
          <a:p>
            <a:pPr marL="0" indent="0">
              <a:buNone/>
            </a:pPr>
            <a:r>
              <a:rPr lang="en-US" sz="3400" b="1" dirty="0"/>
              <a:t>Answer: </a:t>
            </a:r>
            <a:r>
              <a:rPr lang="en-US" sz="3600" dirty="0"/>
              <a:t>No, a data subject cannot give informed consent to allow that third-party access to unredacted data.</a:t>
            </a:r>
          </a:p>
          <a:p>
            <a:pPr marL="0" indent="0">
              <a:buNone/>
            </a:pPr>
            <a:r>
              <a:rPr lang="en-US" sz="3600" dirty="0"/>
              <a:t>Section 13.825, subd. 4 provides a data subject with a special right to access private body camera data on other individuals. However, a data subject cannot provide informed consent that would allow a third-party to view private data on other data subjects.</a:t>
            </a:r>
          </a:p>
        </p:txBody>
      </p:sp>
    </p:spTree>
    <p:extLst>
      <p:ext uri="{BB962C8B-B14F-4D97-AF65-F5344CB8AC3E}">
        <p14:creationId xmlns:p14="http://schemas.microsoft.com/office/powerpoint/2010/main" val="64183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22013"/>
            <a:ext cx="9144000" cy="1247775"/>
          </a:xfrm>
        </p:spPr>
        <p:txBody>
          <a:bodyPr>
            <a:normAutofit/>
          </a:bodyPr>
          <a:lstStyle/>
          <a:p>
            <a:pPr algn="l"/>
            <a:r>
              <a:rPr lang="en-US" sz="3600" dirty="0"/>
              <a:t>Q. #5 – Sharing body camera data with LEAs </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411480" y="1630680"/>
            <a:ext cx="8321040" cy="4770120"/>
          </a:xfrm>
        </p:spPr>
        <p:txBody>
          <a:bodyPr anchor="t">
            <a:normAutofit/>
          </a:bodyPr>
          <a:lstStyle/>
          <a:p>
            <a:pPr marL="0" indent="0">
              <a:buClr>
                <a:srgbClr val="0054A6"/>
              </a:buClr>
              <a:buNone/>
            </a:pPr>
            <a:r>
              <a:rPr lang="en-US" sz="3600" b="1" dirty="0"/>
              <a:t>Question: </a:t>
            </a:r>
            <a:r>
              <a:rPr lang="en-US" sz="3600" dirty="0"/>
              <a:t>A different law enforcement agency asked us to share body camera data with their agency. Are we permitted to share those data with the other agency?</a:t>
            </a:r>
          </a:p>
        </p:txBody>
      </p:sp>
    </p:spTree>
    <p:extLst>
      <p:ext uri="{BB962C8B-B14F-4D97-AF65-F5344CB8AC3E}">
        <p14:creationId xmlns:p14="http://schemas.microsoft.com/office/powerpoint/2010/main" val="394114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61761"/>
            <a:ext cx="7886700" cy="914400"/>
          </a:xfrm>
        </p:spPr>
        <p:txBody>
          <a:bodyPr>
            <a:normAutofit/>
          </a:bodyPr>
          <a:lstStyle/>
          <a:p>
            <a:pPr algn="l"/>
            <a:r>
              <a:rPr lang="en-US" sz="3600" dirty="0"/>
              <a:t>We are a statewide resource</a:t>
            </a:r>
          </a:p>
        </p:txBody>
      </p:sp>
      <p:sp>
        <p:nvSpPr>
          <p:cNvPr id="3" name="Content Placeholder 2"/>
          <p:cNvSpPr>
            <a:spLocks noGrp="1"/>
          </p:cNvSpPr>
          <p:nvPr>
            <p:ph idx="1"/>
          </p:nvPr>
        </p:nvSpPr>
        <p:spPr>
          <a:xfrm>
            <a:off x="121920" y="1597460"/>
            <a:ext cx="7886700" cy="4351338"/>
          </a:xfrm>
        </p:spPr>
        <p:txBody>
          <a:bodyPr>
            <a:normAutofit fontScale="92500"/>
          </a:bodyPr>
          <a:lstStyle/>
          <a:p>
            <a:r>
              <a:rPr lang="en-US" sz="3600" dirty="0"/>
              <a:t>Data Practices Office</a:t>
            </a:r>
          </a:p>
          <a:p>
            <a:pPr lvl="1">
              <a:buClr>
                <a:srgbClr val="0054A6"/>
              </a:buClr>
            </a:pPr>
            <a:r>
              <a:rPr lang="en-US" sz="2800" dirty="0"/>
              <a:t>Informal advice/technical assistance</a:t>
            </a:r>
          </a:p>
          <a:p>
            <a:pPr lvl="1">
              <a:buClr>
                <a:srgbClr val="0054A6"/>
              </a:buClr>
            </a:pPr>
            <a:r>
              <a:rPr lang="en-US" sz="2800" dirty="0"/>
              <a:t>Commissioner of Administration advisory opinions</a:t>
            </a:r>
          </a:p>
          <a:p>
            <a:pPr lvl="1">
              <a:buClr>
                <a:srgbClr val="0054A6"/>
              </a:buClr>
            </a:pPr>
            <a:r>
              <a:rPr lang="en-US" sz="2800" dirty="0"/>
              <a:t>Website and info pages: </a:t>
            </a:r>
            <a:r>
              <a:rPr lang="en-US" sz="3000" dirty="0">
                <a:hlinkClick r:id="rId3"/>
              </a:rPr>
              <a:t>https://mn.gov/admin/data-practices/</a:t>
            </a:r>
            <a:r>
              <a:rPr lang="en-US" sz="3000" dirty="0"/>
              <a:t> </a:t>
            </a:r>
          </a:p>
          <a:p>
            <a:pPr lvl="1">
              <a:buClr>
                <a:srgbClr val="0054A6"/>
              </a:buClr>
            </a:pPr>
            <a:r>
              <a:rPr lang="en-US" sz="2800" dirty="0"/>
              <a:t>Listserv and newsletters</a:t>
            </a:r>
          </a:p>
          <a:p>
            <a:pPr lvl="1">
              <a:buClr>
                <a:srgbClr val="0054A6"/>
              </a:buClr>
            </a:pPr>
            <a:r>
              <a:rPr lang="en-US" sz="2800" dirty="0"/>
              <a:t>Legislative assistance</a:t>
            </a:r>
          </a:p>
          <a:p>
            <a:pPr lvl="1">
              <a:buClr>
                <a:srgbClr val="0054A6"/>
              </a:buClr>
            </a:pPr>
            <a:r>
              <a:rPr lang="en-US" sz="2800" dirty="0"/>
              <a:t>Training</a:t>
            </a:r>
          </a:p>
        </p:txBody>
      </p:sp>
      <p:pic>
        <p:nvPicPr>
          <p:cNvPr id="4" name="Picture 3" descr="picture of website&#10;"/>
          <p:cNvPicPr>
            <a:picLocks noChangeAspect="1"/>
          </p:cNvPicPr>
          <p:nvPr/>
        </p:nvPicPr>
        <p:blipFill>
          <a:blip r:embed="rId4"/>
          <a:stretch>
            <a:fillRect/>
          </a:stretch>
        </p:blipFill>
        <p:spPr>
          <a:xfrm>
            <a:off x="5035296" y="4282758"/>
            <a:ext cx="3986784" cy="2498825"/>
          </a:xfrm>
          <a:prstGeom prst="rect">
            <a:avLst/>
          </a:prstGeom>
        </p:spPr>
      </p:pic>
    </p:spTree>
    <p:extLst>
      <p:ext uri="{BB962C8B-B14F-4D97-AF65-F5344CB8AC3E}">
        <p14:creationId xmlns:p14="http://schemas.microsoft.com/office/powerpoint/2010/main" val="53832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A. #5  – Sharing body camera data with LEAs </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74320" y="1615440"/>
            <a:ext cx="8595360" cy="5029200"/>
          </a:xfrm>
        </p:spPr>
        <p:txBody>
          <a:bodyPr anchor="t">
            <a:normAutofit lnSpcReduction="10000"/>
          </a:bodyPr>
          <a:lstStyle/>
          <a:p>
            <a:pPr marL="0" indent="0">
              <a:buClr>
                <a:srgbClr val="0054A6"/>
              </a:buClr>
              <a:buNone/>
            </a:pPr>
            <a:r>
              <a:rPr lang="en-US" sz="3200" b="1" dirty="0"/>
              <a:t>Answer: </a:t>
            </a:r>
            <a:r>
              <a:rPr lang="en-US" sz="3200" dirty="0"/>
              <a:t>Possibly, and the applicable analysis depends on whether the body camera data are part of an active investigation.</a:t>
            </a:r>
          </a:p>
          <a:p>
            <a:pPr marL="0" indent="0">
              <a:buClr>
                <a:srgbClr val="0054A6"/>
              </a:buClr>
              <a:buNone/>
            </a:pPr>
            <a:r>
              <a:rPr lang="en-US" sz="3200" b="1" dirty="0"/>
              <a:t>Part of an active investigation:</a:t>
            </a:r>
          </a:p>
          <a:p>
            <a:pPr marL="0" indent="0">
              <a:buClr>
                <a:srgbClr val="0054A6"/>
              </a:buClr>
              <a:buNone/>
            </a:pPr>
            <a:r>
              <a:rPr lang="en-US" sz="3200" dirty="0"/>
              <a:t>Body camera data are governed under section 13.82, subd. 7 and are confidential. </a:t>
            </a:r>
          </a:p>
          <a:p>
            <a:pPr marL="0" indent="0">
              <a:buClr>
                <a:srgbClr val="0054A6"/>
              </a:buClr>
              <a:buNone/>
            </a:pPr>
            <a:r>
              <a:rPr lang="en-US" sz="3200" dirty="0"/>
              <a:t>Section 13.82, subd. 24 allows data sharing when “pertinent and necessary” to requesting agency to initiate, further, or complete an investigation.</a:t>
            </a:r>
            <a:endParaRPr lang="en-US" sz="3100" dirty="0"/>
          </a:p>
        </p:txBody>
      </p:sp>
    </p:spTree>
    <p:extLst>
      <p:ext uri="{BB962C8B-B14F-4D97-AF65-F5344CB8AC3E}">
        <p14:creationId xmlns:p14="http://schemas.microsoft.com/office/powerpoint/2010/main" val="2587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A. #5  – Sharing body camera data (cont.)</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74320" y="1615440"/>
            <a:ext cx="8595360" cy="5029200"/>
          </a:xfrm>
        </p:spPr>
        <p:txBody>
          <a:bodyPr anchor="t">
            <a:normAutofit fontScale="85000" lnSpcReduction="10000"/>
          </a:bodyPr>
          <a:lstStyle/>
          <a:p>
            <a:pPr marL="0" indent="0">
              <a:buClr>
                <a:srgbClr val="0054A6"/>
              </a:buClr>
              <a:buNone/>
            </a:pPr>
            <a:r>
              <a:rPr lang="en-US" sz="3200" b="1" dirty="0"/>
              <a:t>Part of an inactive investigation or no investigation:</a:t>
            </a:r>
          </a:p>
          <a:p>
            <a:pPr marL="0" indent="0">
              <a:buClr>
                <a:srgbClr val="0054A6"/>
              </a:buClr>
              <a:buNone/>
            </a:pPr>
            <a:r>
              <a:rPr lang="en-US" sz="3200" dirty="0"/>
              <a:t>Body camera data are governed under section 13.825, and data are private/nonpublic. </a:t>
            </a:r>
          </a:p>
          <a:p>
            <a:pPr marL="0" indent="0">
              <a:buClr>
                <a:srgbClr val="0054A6"/>
              </a:buClr>
              <a:buNone/>
            </a:pPr>
            <a:r>
              <a:rPr lang="en-US" sz="3200" dirty="0"/>
              <a:t>Section 13.825, subd. 8 allows agencies to share BWC data upon meeting standards for requesting access as provided in subdivision 7.</a:t>
            </a:r>
          </a:p>
          <a:p>
            <a:pPr marL="0" indent="0">
              <a:buClr>
                <a:srgbClr val="0054A6"/>
              </a:buClr>
              <a:buNone/>
            </a:pPr>
            <a:r>
              <a:rPr lang="en-US" sz="3200" dirty="0"/>
              <a:t>Section 13.825, subd. 7 permits access to BWC data according to agency’s written procedures and when access is for a “legitimate, specified law enforcement purpose.</a:t>
            </a:r>
          </a:p>
          <a:p>
            <a:pPr marL="0" indent="0">
              <a:buClr>
                <a:srgbClr val="0054A6"/>
              </a:buClr>
              <a:buNone/>
            </a:pPr>
            <a:r>
              <a:rPr lang="en-US" sz="3200" dirty="0"/>
              <a:t>Lastly, section 13.82, subd. 15 allows disclosure for “public benefit” purposes. </a:t>
            </a:r>
            <a:endParaRPr lang="en-US" sz="3100" dirty="0"/>
          </a:p>
        </p:txBody>
      </p:sp>
    </p:spTree>
    <p:extLst>
      <p:ext uri="{BB962C8B-B14F-4D97-AF65-F5344CB8AC3E}">
        <p14:creationId xmlns:p14="http://schemas.microsoft.com/office/powerpoint/2010/main" val="66234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3A8-35FF-41FB-99C0-4B11E6FFAB68}"/>
              </a:ext>
            </a:extLst>
          </p:cNvPr>
          <p:cNvSpPr>
            <a:spLocks noGrp="1"/>
          </p:cNvSpPr>
          <p:nvPr>
            <p:ph type="title"/>
          </p:nvPr>
        </p:nvSpPr>
        <p:spPr>
          <a:xfrm>
            <a:off x="130629" y="152400"/>
            <a:ext cx="8384721" cy="914400"/>
          </a:xfrm>
        </p:spPr>
        <p:txBody>
          <a:bodyPr>
            <a:normAutofit/>
          </a:bodyPr>
          <a:lstStyle/>
          <a:p>
            <a:pPr algn="l"/>
            <a:r>
              <a:rPr lang="en-US" sz="3600" dirty="0"/>
              <a:t>Q. #6  – BWC data and crash reports </a:t>
            </a:r>
          </a:p>
        </p:txBody>
      </p:sp>
      <p:sp>
        <p:nvSpPr>
          <p:cNvPr id="3" name="Content Placeholder 2">
            <a:extLst>
              <a:ext uri="{FF2B5EF4-FFF2-40B4-BE49-F238E27FC236}">
                <a16:creationId xmlns:a16="http://schemas.microsoft.com/office/drawing/2014/main" id="{1167DE2E-AAEE-465D-A837-CD3494F00EBD}"/>
              </a:ext>
            </a:extLst>
          </p:cNvPr>
          <p:cNvSpPr>
            <a:spLocks noGrp="1"/>
          </p:cNvSpPr>
          <p:nvPr>
            <p:ph idx="1"/>
          </p:nvPr>
        </p:nvSpPr>
        <p:spPr>
          <a:xfrm>
            <a:off x="418011" y="1825625"/>
            <a:ext cx="8097339" cy="4351338"/>
          </a:xfrm>
        </p:spPr>
        <p:txBody>
          <a:bodyPr>
            <a:normAutofit/>
          </a:bodyPr>
          <a:lstStyle/>
          <a:p>
            <a:pPr marL="0" indent="0">
              <a:buNone/>
            </a:pPr>
            <a:r>
              <a:rPr lang="en-US" sz="3600" b="1" dirty="0"/>
              <a:t>Question: </a:t>
            </a:r>
            <a:r>
              <a:rPr lang="en-US" sz="3600" dirty="0"/>
              <a:t>We’ve received a request from an insurance company for a crash report that’s required under section 169.09. The request also asks for unredacted BWC data documenting the accident. Can we disclose the BWC data?</a:t>
            </a:r>
          </a:p>
        </p:txBody>
      </p:sp>
    </p:spTree>
    <p:extLst>
      <p:ext uri="{BB962C8B-B14F-4D97-AF65-F5344CB8AC3E}">
        <p14:creationId xmlns:p14="http://schemas.microsoft.com/office/powerpoint/2010/main" val="288112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3A8-35FF-41FB-99C0-4B11E6FFAB68}"/>
              </a:ext>
            </a:extLst>
          </p:cNvPr>
          <p:cNvSpPr>
            <a:spLocks noGrp="1"/>
          </p:cNvSpPr>
          <p:nvPr>
            <p:ph type="title"/>
          </p:nvPr>
        </p:nvSpPr>
        <p:spPr>
          <a:xfrm>
            <a:off x="130629" y="152400"/>
            <a:ext cx="8384721" cy="914400"/>
          </a:xfrm>
        </p:spPr>
        <p:txBody>
          <a:bodyPr>
            <a:normAutofit/>
          </a:bodyPr>
          <a:lstStyle/>
          <a:p>
            <a:pPr algn="l"/>
            <a:r>
              <a:rPr lang="en-US" sz="3600" dirty="0"/>
              <a:t>A. #6  – BWC data and crash reports </a:t>
            </a:r>
          </a:p>
        </p:txBody>
      </p:sp>
      <p:sp>
        <p:nvSpPr>
          <p:cNvPr id="3" name="Content Placeholder 2">
            <a:extLst>
              <a:ext uri="{FF2B5EF4-FFF2-40B4-BE49-F238E27FC236}">
                <a16:creationId xmlns:a16="http://schemas.microsoft.com/office/drawing/2014/main" id="{1167DE2E-AAEE-465D-A837-CD3494F00EBD}"/>
              </a:ext>
            </a:extLst>
          </p:cNvPr>
          <p:cNvSpPr>
            <a:spLocks noGrp="1"/>
          </p:cNvSpPr>
          <p:nvPr>
            <p:ph idx="1"/>
          </p:nvPr>
        </p:nvSpPr>
        <p:spPr>
          <a:xfrm>
            <a:off x="628650" y="1590493"/>
            <a:ext cx="7886700" cy="5115107"/>
          </a:xfrm>
        </p:spPr>
        <p:txBody>
          <a:bodyPr>
            <a:noAutofit/>
          </a:bodyPr>
          <a:lstStyle/>
          <a:p>
            <a:pPr marL="0" indent="0">
              <a:buNone/>
            </a:pPr>
            <a:r>
              <a:rPr lang="en-US" sz="3200" b="1" dirty="0"/>
              <a:t>Answer: </a:t>
            </a:r>
            <a:r>
              <a:rPr lang="en-US" sz="3200" dirty="0"/>
              <a:t>Currently, no. Neither section 169.09, subd. 13 nor section 13.825 authorizes the disclosure of not public body camera data in addition to the state accident report. </a:t>
            </a:r>
          </a:p>
          <a:p>
            <a:pPr marL="0" indent="0">
              <a:buNone/>
            </a:pPr>
            <a:r>
              <a:rPr lang="en-US" sz="3200" dirty="0"/>
              <a:t>Requesters may obtain a copy of redacted body camera data as a data subject or with informed consent. </a:t>
            </a:r>
          </a:p>
          <a:p>
            <a:pPr marL="0" indent="0">
              <a:buNone/>
            </a:pPr>
            <a:r>
              <a:rPr lang="en-US" sz="3200" b="1" dirty="0"/>
              <a:t>BUT …</a:t>
            </a:r>
          </a:p>
        </p:txBody>
      </p:sp>
    </p:spTree>
    <p:extLst>
      <p:ext uri="{BB962C8B-B14F-4D97-AF65-F5344CB8AC3E}">
        <p14:creationId xmlns:p14="http://schemas.microsoft.com/office/powerpoint/2010/main" val="152890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3A8-35FF-41FB-99C0-4B11E6FFAB68}"/>
              </a:ext>
            </a:extLst>
          </p:cNvPr>
          <p:cNvSpPr>
            <a:spLocks noGrp="1"/>
          </p:cNvSpPr>
          <p:nvPr>
            <p:ph type="title"/>
          </p:nvPr>
        </p:nvSpPr>
        <p:spPr>
          <a:xfrm>
            <a:off x="130629" y="152400"/>
            <a:ext cx="8384721" cy="914400"/>
          </a:xfrm>
        </p:spPr>
        <p:txBody>
          <a:bodyPr>
            <a:normAutofit/>
          </a:bodyPr>
          <a:lstStyle/>
          <a:p>
            <a:pPr algn="l"/>
            <a:r>
              <a:rPr lang="en-US" sz="3600" dirty="0"/>
              <a:t>A. #6  – BWC data and crash reports (cont.)</a:t>
            </a:r>
          </a:p>
        </p:txBody>
      </p:sp>
      <p:sp>
        <p:nvSpPr>
          <p:cNvPr id="3" name="Content Placeholder 2">
            <a:extLst>
              <a:ext uri="{FF2B5EF4-FFF2-40B4-BE49-F238E27FC236}">
                <a16:creationId xmlns:a16="http://schemas.microsoft.com/office/drawing/2014/main" id="{1167DE2E-AAEE-465D-A837-CD3494F00EBD}"/>
              </a:ext>
            </a:extLst>
          </p:cNvPr>
          <p:cNvSpPr>
            <a:spLocks noGrp="1"/>
          </p:cNvSpPr>
          <p:nvPr>
            <p:ph idx="1"/>
          </p:nvPr>
        </p:nvSpPr>
        <p:spPr>
          <a:xfrm>
            <a:off x="235974" y="1590493"/>
            <a:ext cx="8760542" cy="5115107"/>
          </a:xfrm>
        </p:spPr>
        <p:txBody>
          <a:bodyPr>
            <a:noAutofit/>
          </a:bodyPr>
          <a:lstStyle/>
          <a:p>
            <a:pPr marL="0" indent="0">
              <a:buNone/>
            </a:pPr>
            <a:r>
              <a:rPr lang="en-US" sz="3200" b="1" dirty="0"/>
              <a:t>The legislature recently passed legislation that amends section 13.825 to allow individuals identified in section 169.09, subd. 13 to obtain copies of unredacted body camera data for processing insurance claims or as evidence in court, with exceptions.</a:t>
            </a:r>
            <a:endParaRPr lang="en-US" sz="3200" dirty="0"/>
          </a:p>
          <a:p>
            <a:pPr marL="0" indent="0">
              <a:buNone/>
            </a:pPr>
            <a:r>
              <a:rPr lang="en-US" sz="3200" dirty="0"/>
              <a:t>This language will be effective on July 1, 2025, assuming the Governor signs the bill into law.</a:t>
            </a:r>
          </a:p>
          <a:p>
            <a:pPr marL="0" indent="0">
              <a:buNone/>
            </a:pPr>
            <a:r>
              <a:rPr lang="en-US" sz="3200" dirty="0"/>
              <a:t>See </a:t>
            </a:r>
            <a:r>
              <a:rPr lang="en-US" sz="3200" dirty="0">
                <a:hlinkClick r:id="rId3"/>
              </a:rPr>
              <a:t>HF2432</a:t>
            </a:r>
            <a:r>
              <a:rPr lang="en-US" sz="3200" dirty="0"/>
              <a:t> (Art. 9, Sec.5) for the specific language.</a:t>
            </a:r>
          </a:p>
        </p:txBody>
      </p:sp>
    </p:spTree>
    <p:extLst>
      <p:ext uri="{BB962C8B-B14F-4D97-AF65-F5344CB8AC3E}">
        <p14:creationId xmlns:p14="http://schemas.microsoft.com/office/powerpoint/2010/main" val="192295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E389-6807-4508-B8DB-E5E89872CCF0}"/>
              </a:ext>
            </a:extLst>
          </p:cNvPr>
          <p:cNvSpPr>
            <a:spLocks noGrp="1"/>
          </p:cNvSpPr>
          <p:nvPr>
            <p:ph type="title"/>
          </p:nvPr>
        </p:nvSpPr>
        <p:spPr>
          <a:xfrm>
            <a:off x="109361" y="141111"/>
            <a:ext cx="7886700" cy="914400"/>
          </a:xfrm>
        </p:spPr>
        <p:txBody>
          <a:bodyPr>
            <a:normAutofit/>
          </a:bodyPr>
          <a:lstStyle/>
          <a:p>
            <a:pPr algn="l"/>
            <a:r>
              <a:rPr lang="en-US" sz="4400" dirty="0"/>
              <a:t>Send us your questions </a:t>
            </a:r>
          </a:p>
        </p:txBody>
      </p:sp>
      <p:sp>
        <p:nvSpPr>
          <p:cNvPr id="4" name="Text Placeholder 3">
            <a:extLst>
              <a:ext uri="{FF2B5EF4-FFF2-40B4-BE49-F238E27FC236}">
                <a16:creationId xmlns:a16="http://schemas.microsoft.com/office/drawing/2014/main" id="{6B43B064-AE33-416F-93E8-054418879431}"/>
              </a:ext>
            </a:extLst>
          </p:cNvPr>
          <p:cNvSpPr>
            <a:spLocks noGrp="1"/>
          </p:cNvSpPr>
          <p:nvPr>
            <p:ph idx="1"/>
          </p:nvPr>
        </p:nvSpPr>
        <p:spPr/>
        <p:txBody>
          <a:bodyPr>
            <a:normAutofit/>
          </a:bodyPr>
          <a:lstStyle/>
          <a:p>
            <a:pPr marL="342900" indent="-342900" algn="l">
              <a:buFont typeface="Arial" panose="020B0604020202020204" pitchFamily="34" charset="0"/>
              <a:buChar char="•"/>
            </a:pPr>
            <a:r>
              <a:rPr lang="en-US" sz="2800" dirty="0"/>
              <a:t>Type your questions in the Q&amp;A Panel</a:t>
            </a:r>
          </a:p>
          <a:p>
            <a:pPr marL="342900" indent="-342900" algn="l">
              <a:buFont typeface="Arial" panose="020B0604020202020204" pitchFamily="34" charset="0"/>
              <a:buChar char="•"/>
            </a:pPr>
            <a:r>
              <a:rPr lang="en-US" sz="2800" dirty="0"/>
              <a:t>If we don’t get to your question, we will follow up afterwards</a:t>
            </a:r>
          </a:p>
          <a:p>
            <a:pPr marL="342900" indent="-342900" algn="l">
              <a:buFont typeface="Arial" panose="020B0604020202020204" pitchFamily="34" charset="0"/>
              <a:buChar char="•"/>
            </a:pPr>
            <a:r>
              <a:rPr lang="en-US" sz="2800" dirty="0"/>
              <a:t>Slides are available: </a:t>
            </a:r>
            <a:r>
              <a:rPr lang="en-US" sz="2800" dirty="0">
                <a:hlinkClick r:id="rId3"/>
              </a:rPr>
              <a:t>https://mn.gov/admin/data-practices/news/events/webinars/</a:t>
            </a:r>
            <a:r>
              <a:rPr lang="en-US" sz="2800" dirty="0"/>
              <a:t> </a:t>
            </a:r>
          </a:p>
          <a:p>
            <a:pPr marL="342900" indent="-342900" algn="l">
              <a:buFont typeface="Arial" panose="020B0604020202020204" pitchFamily="34" charset="0"/>
              <a:buChar char="•"/>
            </a:pPr>
            <a:r>
              <a:rPr lang="en-US" sz="2800" dirty="0"/>
              <a:t>A recording of this webinar will be available at: </a:t>
            </a:r>
            <a:r>
              <a:rPr lang="en-US" sz="2800" dirty="0">
                <a:hlinkClick r:id="rId4"/>
              </a:rPr>
              <a:t>https://www.youtube.com/user/INFOIPAD</a:t>
            </a:r>
            <a:r>
              <a:rPr lang="en-US" sz="2800" dirty="0"/>
              <a:t> </a:t>
            </a:r>
          </a:p>
          <a:p>
            <a:pPr marL="342900" indent="-342900" algn="l">
              <a:buFont typeface="Arial" panose="020B0604020202020204" pitchFamily="34" charset="0"/>
              <a:buChar char="•"/>
            </a:pPr>
            <a:r>
              <a:rPr lang="en-US" sz="2800" dirty="0"/>
              <a:t>Please fill out the evaluation in the Polling Panel</a:t>
            </a:r>
          </a:p>
        </p:txBody>
      </p:sp>
    </p:spTree>
    <p:extLst>
      <p:ext uri="{BB962C8B-B14F-4D97-AF65-F5344CB8AC3E}">
        <p14:creationId xmlns:p14="http://schemas.microsoft.com/office/powerpoint/2010/main" val="122405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bwMode="ltGray">
          <a:xfrm>
            <a:off x="0" y="2095785"/>
            <a:ext cx="9144000" cy="1299950"/>
          </a:xfrm>
        </p:spPr>
        <p:txBody>
          <a:bodyPr/>
          <a:lstStyle/>
          <a:p>
            <a:r>
              <a:rPr lang="en-US" dirty="0"/>
              <a:t>Stay in touch!</a:t>
            </a:r>
          </a:p>
        </p:txBody>
      </p:sp>
      <p:sp>
        <p:nvSpPr>
          <p:cNvPr id="12" name="Text Placeholder 7"/>
          <p:cNvSpPr>
            <a:spLocks noGrp="1"/>
          </p:cNvSpPr>
          <p:nvPr>
            <p:ph type="body" sz="quarter" idx="13"/>
          </p:nvPr>
        </p:nvSpPr>
        <p:spPr>
          <a:xfrm>
            <a:off x="628650" y="3498092"/>
            <a:ext cx="7886700" cy="3222748"/>
          </a:xfrm>
        </p:spPr>
        <p:txBody>
          <a:bodyPr/>
          <a:lstStyle/>
          <a:p>
            <a:pPr marL="365760" indent="-283464" algn="l">
              <a:defRPr/>
            </a:pPr>
            <a:r>
              <a:rPr lang="en-US" sz="2800" b="1" dirty="0">
                <a:solidFill>
                  <a:srgbClr val="4F81BD">
                    <a:lumMod val="75000"/>
                  </a:srgbClr>
                </a:solidFill>
              </a:rPr>
              <a:t>Phone:</a:t>
            </a:r>
            <a:r>
              <a:rPr lang="en-US" sz="2800" dirty="0">
                <a:solidFill>
                  <a:prstClr val="black"/>
                </a:solidFill>
              </a:rPr>
              <a:t> 651-296-6733</a:t>
            </a:r>
          </a:p>
          <a:p>
            <a:pPr marL="365760" indent="-283464" algn="l">
              <a:defRPr/>
            </a:pPr>
            <a:r>
              <a:rPr lang="en-US" sz="2800" b="1" dirty="0">
                <a:solidFill>
                  <a:srgbClr val="4F81BD">
                    <a:lumMod val="75000"/>
                  </a:srgbClr>
                </a:solidFill>
              </a:rPr>
              <a:t>Email:</a:t>
            </a:r>
            <a:r>
              <a:rPr lang="en-US" sz="2800" dirty="0">
                <a:solidFill>
                  <a:srgbClr val="4F81BD">
                    <a:lumMod val="75000"/>
                  </a:srgbClr>
                </a:solidFill>
              </a:rPr>
              <a:t> </a:t>
            </a:r>
            <a:r>
              <a:rPr lang="en-US" sz="2800" dirty="0">
                <a:solidFill>
                  <a:prstClr val="black"/>
                </a:solidFill>
                <a:hlinkClick r:id="rId3"/>
              </a:rPr>
              <a:t>info.dpo@state.mn.us</a:t>
            </a:r>
            <a:r>
              <a:rPr lang="en-US" sz="2800" dirty="0">
                <a:solidFill>
                  <a:prstClr val="black"/>
                </a:solidFill>
              </a:rPr>
              <a:t>  </a:t>
            </a:r>
          </a:p>
          <a:p>
            <a:pPr marL="365760" indent="-283464" algn="l">
              <a:defRPr/>
            </a:pPr>
            <a:r>
              <a:rPr lang="en-US" sz="2800" b="1" dirty="0">
                <a:solidFill>
                  <a:srgbClr val="4F81BD">
                    <a:lumMod val="75000"/>
                  </a:srgbClr>
                </a:solidFill>
              </a:rPr>
              <a:t>Website: </a:t>
            </a:r>
            <a:r>
              <a:rPr lang="en-US" sz="2800" u="sng" dirty="0">
                <a:solidFill>
                  <a:prstClr val="black"/>
                </a:solidFill>
                <a:hlinkClick r:id="rId4"/>
              </a:rPr>
              <a:t>mn.gov/admin/data-practices </a:t>
            </a:r>
            <a:endParaRPr lang="en-US" sz="2800" b="1" dirty="0">
              <a:solidFill>
                <a:schemeClr val="accent1">
                  <a:lumMod val="90000"/>
                  <a:lumOff val="10000"/>
                </a:schemeClr>
              </a:solidFill>
            </a:endParaRPr>
          </a:p>
          <a:p>
            <a:pPr marL="365760" indent="-283464" algn="l">
              <a:defRPr/>
            </a:pPr>
            <a:r>
              <a:rPr lang="en-US" sz="2800" b="1" dirty="0">
                <a:solidFill>
                  <a:schemeClr val="tx1">
                    <a:lumMod val="90000"/>
                    <a:lumOff val="10000"/>
                  </a:schemeClr>
                </a:solidFill>
              </a:rPr>
              <a:t>YouTube:</a:t>
            </a:r>
            <a:r>
              <a:rPr lang="en-US" sz="2800" dirty="0">
                <a:solidFill>
                  <a:schemeClr val="tx1">
                    <a:lumMod val="90000"/>
                    <a:lumOff val="10000"/>
                  </a:schemeClr>
                </a:solidFill>
              </a:rPr>
              <a:t> </a:t>
            </a:r>
            <a:r>
              <a:rPr lang="en-US" sz="2800" dirty="0">
                <a:solidFill>
                  <a:prstClr val="black"/>
                </a:solidFill>
                <a:hlinkClick r:id="rId5"/>
              </a:rPr>
              <a:t>https://www.youtube.com/user/INFOIPAD</a:t>
            </a:r>
            <a:r>
              <a:rPr lang="en-US" sz="2800" dirty="0">
                <a:solidFill>
                  <a:prstClr val="black"/>
                </a:solidFill>
              </a:rPr>
              <a:t> </a:t>
            </a:r>
            <a:endParaRPr lang="en-US" sz="4000" dirty="0">
              <a:solidFill>
                <a:prstClr val="black"/>
              </a:solidFill>
            </a:endParaRPr>
          </a:p>
        </p:txBody>
      </p:sp>
    </p:spTree>
    <p:extLst>
      <p:ext uri="{BB962C8B-B14F-4D97-AF65-F5344CB8AC3E}">
        <p14:creationId xmlns:p14="http://schemas.microsoft.com/office/powerpoint/2010/main" val="160328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28725"/>
          </a:xfrm>
        </p:spPr>
        <p:txBody>
          <a:bodyPr>
            <a:normAutofit/>
          </a:bodyPr>
          <a:lstStyle/>
          <a:p>
            <a:pPr algn="l"/>
            <a:r>
              <a:rPr lang="en-US" sz="3600" dirty="0"/>
              <a:t>Today’s agenda</a:t>
            </a:r>
          </a:p>
        </p:txBody>
      </p:sp>
      <p:sp>
        <p:nvSpPr>
          <p:cNvPr id="3" name="Content Placeholder 2"/>
          <p:cNvSpPr>
            <a:spLocks noGrp="1"/>
          </p:cNvSpPr>
          <p:nvPr>
            <p:ph idx="1"/>
          </p:nvPr>
        </p:nvSpPr>
        <p:spPr>
          <a:xfrm>
            <a:off x="408481" y="1572718"/>
            <a:ext cx="8380955" cy="5014694"/>
          </a:xfrm>
        </p:spPr>
        <p:txBody>
          <a:bodyPr anchor="t">
            <a:normAutofit/>
          </a:bodyPr>
          <a:lstStyle/>
          <a:p>
            <a:pPr marL="0" indent="0" defTabSz="914400">
              <a:spcBef>
                <a:spcPct val="20000"/>
              </a:spcBef>
              <a:spcAft>
                <a:spcPts val="0"/>
              </a:spcAft>
              <a:buClr>
                <a:srgbClr val="0054A6"/>
              </a:buClr>
              <a:buNone/>
            </a:pPr>
            <a:r>
              <a:rPr lang="en-US" sz="3600" b="1" dirty="0"/>
              <a:t>1 p.m. – 1:15 p.m. </a:t>
            </a:r>
            <a:r>
              <a:rPr lang="en-US" sz="3600" dirty="0"/>
              <a:t>– Body camera data basics</a:t>
            </a:r>
          </a:p>
          <a:p>
            <a:pPr marL="0" indent="0" defTabSz="914400">
              <a:spcBef>
                <a:spcPct val="20000"/>
              </a:spcBef>
              <a:spcAft>
                <a:spcPts val="0"/>
              </a:spcAft>
              <a:buClr>
                <a:srgbClr val="0054A6"/>
              </a:buClr>
              <a:buNone/>
            </a:pPr>
            <a:r>
              <a:rPr lang="en-US" sz="3600" b="1" dirty="0"/>
              <a:t>1:15 p.m. – 1:30 p.m. </a:t>
            </a:r>
            <a:r>
              <a:rPr lang="en-US" sz="3600" dirty="0"/>
              <a:t>–</a:t>
            </a:r>
            <a:r>
              <a:rPr lang="en-US" sz="3600" b="1" dirty="0"/>
              <a:t> </a:t>
            </a:r>
            <a:r>
              <a:rPr lang="en-US" sz="3600" dirty="0"/>
              <a:t>Body camera data potpourri </a:t>
            </a:r>
          </a:p>
          <a:p>
            <a:pPr marL="0" indent="0" defTabSz="914400">
              <a:spcBef>
                <a:spcPct val="20000"/>
              </a:spcBef>
              <a:spcAft>
                <a:spcPts val="0"/>
              </a:spcAft>
              <a:buClr>
                <a:srgbClr val="0054A6"/>
              </a:buClr>
              <a:buNone/>
            </a:pPr>
            <a:r>
              <a:rPr lang="en-US" sz="3600" b="1" dirty="0"/>
              <a:t>1:30 p.m. – 1:45 p.m.</a:t>
            </a:r>
            <a:r>
              <a:rPr lang="en-US" sz="3600" dirty="0"/>
              <a:t> – Q&amp;A</a:t>
            </a:r>
          </a:p>
        </p:txBody>
      </p:sp>
    </p:spTree>
    <p:extLst>
      <p:ext uri="{BB962C8B-B14F-4D97-AF65-F5344CB8AC3E}">
        <p14:creationId xmlns:p14="http://schemas.microsoft.com/office/powerpoint/2010/main" val="363885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Body Camera Data Basics</a:t>
            </a:r>
          </a:p>
        </p:txBody>
      </p:sp>
      <p:pic>
        <p:nvPicPr>
          <p:cNvPr id="7" name="Picture Placeholder 6" descr="close up of officer holding two body cameras">
            <a:extLst>
              <a:ext uri="{FF2B5EF4-FFF2-40B4-BE49-F238E27FC236}">
                <a16:creationId xmlns:a16="http://schemas.microsoft.com/office/drawing/2014/main" id="{FF8F8BC3-4F59-43A3-AB76-6062B25F22B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9696" b="29696"/>
          <a:stretch/>
        </p:blipFill>
        <p:spPr/>
      </p:pic>
    </p:spTree>
    <p:extLst>
      <p:ext uri="{BB962C8B-B14F-4D97-AF65-F5344CB8AC3E}">
        <p14:creationId xmlns:p14="http://schemas.microsoft.com/office/powerpoint/2010/main" val="71128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Police body camera data</a:t>
            </a:r>
            <a:br>
              <a:rPr lang="en-US" sz="3200" dirty="0"/>
            </a:br>
            <a:r>
              <a:rPr lang="en-US" sz="1800" dirty="0"/>
              <a:t>Minnesota Statutes, section 13.825</a:t>
            </a:r>
            <a:endParaRPr lang="en-US" sz="3200" dirty="0"/>
          </a:p>
        </p:txBody>
      </p:sp>
      <p:sp>
        <p:nvSpPr>
          <p:cNvPr id="3" name="Content Placeholder 2"/>
          <p:cNvSpPr>
            <a:spLocks noGrp="1"/>
          </p:cNvSpPr>
          <p:nvPr>
            <p:ph idx="1"/>
          </p:nvPr>
        </p:nvSpPr>
        <p:spPr>
          <a:xfrm>
            <a:off x="152400" y="1447800"/>
            <a:ext cx="8839200" cy="5334000"/>
          </a:xfrm>
        </p:spPr>
        <p:txBody>
          <a:bodyPr>
            <a:normAutofit/>
          </a:bodyPr>
          <a:lstStyle/>
          <a:p>
            <a:pPr>
              <a:buClr>
                <a:srgbClr val="0054A6"/>
              </a:buClr>
            </a:pPr>
            <a:r>
              <a:rPr lang="en-US" sz="2800" dirty="0"/>
              <a:t>BWC data that are active investigative data are confidential/protected nonpublic</a:t>
            </a:r>
          </a:p>
          <a:p>
            <a:pPr>
              <a:buClr>
                <a:srgbClr val="0054A6"/>
              </a:buClr>
            </a:pPr>
            <a:r>
              <a:rPr lang="en-US" sz="2800" dirty="0"/>
              <a:t>Most other BWC data = private/nonpublic</a:t>
            </a:r>
          </a:p>
          <a:p>
            <a:pPr>
              <a:buClr>
                <a:srgbClr val="0054A6"/>
              </a:buClr>
            </a:pPr>
            <a:r>
              <a:rPr lang="en-US" sz="2800" dirty="0"/>
              <a:t> BWC data are public if there is:</a:t>
            </a:r>
            <a:endParaRPr lang="en-US" sz="2500" dirty="0"/>
          </a:p>
          <a:p>
            <a:pPr lvl="1">
              <a:buClr>
                <a:srgbClr val="0054A6"/>
              </a:buClr>
            </a:pPr>
            <a:r>
              <a:rPr lang="en-US" sz="2300" dirty="0"/>
              <a:t>Discharge of firearm in the course of duty </a:t>
            </a:r>
          </a:p>
          <a:p>
            <a:pPr lvl="1">
              <a:buClr>
                <a:srgbClr val="0054A6"/>
              </a:buClr>
            </a:pPr>
            <a:r>
              <a:rPr lang="en-US" sz="2300" dirty="0"/>
              <a:t>Incident results in substantial bodily harm</a:t>
            </a:r>
          </a:p>
          <a:p>
            <a:pPr lvl="1">
              <a:buClr>
                <a:srgbClr val="0054A6"/>
              </a:buClr>
            </a:pPr>
            <a:r>
              <a:rPr lang="en-US" sz="2300" dirty="0"/>
              <a:t>Data subject makes data public, with applicable redactions</a:t>
            </a:r>
          </a:p>
          <a:p>
            <a:pPr lvl="1">
              <a:buClr>
                <a:srgbClr val="0054A6"/>
              </a:buClr>
            </a:pPr>
            <a:r>
              <a:rPr lang="en-US" sz="2300" dirty="0"/>
              <a:t>Public employee disciplinary data</a:t>
            </a:r>
          </a:p>
          <a:p>
            <a:pPr lvl="1">
              <a:buClr>
                <a:srgbClr val="0054A6"/>
              </a:buClr>
            </a:pPr>
            <a:r>
              <a:rPr lang="en-US" sz="2300" dirty="0"/>
              <a:t>Individual dies because of officer’s use of force; public within 14 days after incident</a:t>
            </a:r>
            <a:endParaRPr lang="pt-BR" sz="2000" dirty="0"/>
          </a:p>
          <a:p>
            <a:pPr marL="342900" lvl="1" indent="0">
              <a:buClr>
                <a:srgbClr val="0054A6"/>
              </a:buClr>
              <a:buNone/>
            </a:pPr>
            <a:endParaRPr lang="pt-BR" sz="2000" dirty="0"/>
          </a:p>
          <a:p>
            <a:pPr marL="342900" lvl="1" indent="0">
              <a:buClr>
                <a:srgbClr val="0054A6"/>
              </a:buClr>
              <a:buNone/>
            </a:pPr>
            <a:endParaRPr lang="pt-BR" sz="2000" dirty="0"/>
          </a:p>
        </p:txBody>
      </p:sp>
    </p:spTree>
    <p:extLst>
      <p:ext uri="{BB962C8B-B14F-4D97-AF65-F5344CB8AC3E}">
        <p14:creationId xmlns:p14="http://schemas.microsoft.com/office/powerpoint/2010/main" val="338987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924800" cy="5334000"/>
          </a:xfrm>
        </p:spPr>
        <p:txBody>
          <a:bodyPr>
            <a:normAutofit fontScale="92500" lnSpcReduction="10000"/>
          </a:bodyPr>
          <a:lstStyle/>
          <a:p>
            <a:pPr>
              <a:buClr>
                <a:srgbClr val="0054A6"/>
              </a:buClr>
            </a:pPr>
            <a:r>
              <a:rPr lang="en-US" sz="2800" dirty="0"/>
              <a:t>Data subjects include:</a:t>
            </a:r>
          </a:p>
          <a:p>
            <a:pPr lvl="1">
              <a:buClr>
                <a:srgbClr val="0054A6"/>
              </a:buClr>
            </a:pPr>
            <a:r>
              <a:rPr lang="en-US" sz="2400" dirty="0"/>
              <a:t>Anyone who can be seen or heard</a:t>
            </a:r>
          </a:p>
          <a:p>
            <a:pPr lvl="1">
              <a:buClr>
                <a:srgbClr val="0054A6"/>
              </a:buClr>
            </a:pPr>
            <a:r>
              <a:rPr lang="en-US" sz="2400" dirty="0"/>
              <a:t>Peace officer who collects the data</a:t>
            </a:r>
          </a:p>
          <a:p>
            <a:pPr lvl="1">
              <a:buClr>
                <a:srgbClr val="0054A6"/>
              </a:buClr>
            </a:pPr>
            <a:r>
              <a:rPr lang="en-US" sz="2400" dirty="0"/>
              <a:t>Peace officers who can be seen or heard</a:t>
            </a:r>
          </a:p>
          <a:p>
            <a:pPr>
              <a:buClr>
                <a:srgbClr val="0054A6"/>
              </a:buClr>
            </a:pPr>
            <a:r>
              <a:rPr lang="en-US" sz="2800" dirty="0"/>
              <a:t>Access by data subjects:</a:t>
            </a:r>
            <a:endParaRPr lang="en-US" sz="2500" dirty="0"/>
          </a:p>
          <a:p>
            <a:pPr lvl="1">
              <a:buClr>
                <a:srgbClr val="0054A6"/>
              </a:buClr>
            </a:pPr>
            <a:r>
              <a:rPr lang="en-US" sz="2400" dirty="0"/>
              <a:t>Data subject can “access” (inspect) unredacted data</a:t>
            </a:r>
          </a:p>
          <a:p>
            <a:pPr lvl="1">
              <a:buClr>
                <a:srgbClr val="0054A6"/>
              </a:buClr>
            </a:pPr>
            <a:r>
              <a:rPr lang="en-US" sz="2400" dirty="0"/>
              <a:t>Copies must be redacted, unless consent from other data subjects</a:t>
            </a:r>
          </a:p>
          <a:p>
            <a:pPr lvl="1">
              <a:buClr>
                <a:srgbClr val="0054A6"/>
              </a:buClr>
            </a:pPr>
            <a:r>
              <a:rPr lang="en-US" sz="2400" dirty="0"/>
              <a:t>On duty officers who are not undercover may not be redacted</a:t>
            </a:r>
          </a:p>
          <a:p>
            <a:pPr>
              <a:buClr>
                <a:srgbClr val="0054A6"/>
              </a:buClr>
            </a:pPr>
            <a:r>
              <a:rPr lang="en-US" sz="2700" dirty="0"/>
              <a:t>Access to data with no identifiable individuals:</a:t>
            </a:r>
          </a:p>
          <a:p>
            <a:pPr lvl="1">
              <a:buClr>
                <a:srgbClr val="0054A6"/>
              </a:buClr>
            </a:pPr>
            <a:r>
              <a:rPr lang="en-US" sz="2400" dirty="0"/>
              <a:t>Nonpublic data – need to determine subject of data, if any</a:t>
            </a:r>
          </a:p>
          <a:p>
            <a:pPr lvl="2">
              <a:buClr>
                <a:srgbClr val="0054A6"/>
              </a:buClr>
            </a:pPr>
            <a:endParaRPr lang="en-US" sz="2500" dirty="0"/>
          </a:p>
        </p:txBody>
      </p:sp>
      <p:sp>
        <p:nvSpPr>
          <p:cNvPr id="6" name="Title 1">
            <a:extLst>
              <a:ext uri="{FF2B5EF4-FFF2-40B4-BE49-F238E27FC236}">
                <a16:creationId xmlns:a16="http://schemas.microsoft.com/office/drawing/2014/main" id="{40E0DCF7-DF6E-F626-116C-ACD411870D94}"/>
              </a:ext>
            </a:extLst>
          </p:cNvPr>
          <p:cNvSpPr>
            <a:spLocks noGrp="1"/>
          </p:cNvSpPr>
          <p:nvPr>
            <p:ph type="title"/>
          </p:nvPr>
        </p:nvSpPr>
        <p:spPr bwMode="ltGray">
          <a:xfrm>
            <a:off x="0" y="-1"/>
            <a:ext cx="9144000" cy="1247775"/>
          </a:xfrm>
        </p:spPr>
        <p:txBody>
          <a:bodyPr>
            <a:normAutofit/>
          </a:bodyPr>
          <a:lstStyle/>
          <a:p>
            <a:pPr algn="l"/>
            <a:r>
              <a:rPr lang="en-US" sz="3200" dirty="0"/>
              <a:t>Access to body camera data</a:t>
            </a:r>
            <a:br>
              <a:rPr lang="en-US" sz="3200" dirty="0"/>
            </a:br>
            <a:r>
              <a:rPr lang="en-US" sz="1800" dirty="0"/>
              <a:t>Minnesota Statutes, section 13.825, subd. 4</a:t>
            </a:r>
            <a:endParaRPr lang="en-US" sz="3200" dirty="0"/>
          </a:p>
        </p:txBody>
      </p:sp>
    </p:spTree>
    <p:extLst>
      <p:ext uri="{BB962C8B-B14F-4D97-AF65-F5344CB8AC3E}">
        <p14:creationId xmlns:p14="http://schemas.microsoft.com/office/powerpoint/2010/main" val="14540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5334000"/>
          </a:xfrm>
        </p:spPr>
        <p:txBody>
          <a:bodyPr>
            <a:normAutofit/>
          </a:bodyPr>
          <a:lstStyle/>
          <a:p>
            <a:pPr marL="0" indent="0">
              <a:buClr>
                <a:srgbClr val="0054A6"/>
              </a:buClr>
              <a:buNone/>
            </a:pPr>
            <a:r>
              <a:rPr lang="en-US" sz="2800" dirty="0"/>
              <a:t>For BWC data that document a deadly use-of-force incident, a law enforcement agency must:</a:t>
            </a:r>
          </a:p>
          <a:p>
            <a:pPr>
              <a:buClr>
                <a:srgbClr val="0054A6"/>
              </a:buClr>
            </a:pPr>
            <a:r>
              <a:rPr lang="en-US" sz="2400" dirty="0"/>
              <a:t>Allow deceased’s next of kin, their lawyer, and parent of deceased’s shared children to inspect data within five days of request</a:t>
            </a:r>
          </a:p>
          <a:p>
            <a:pPr lvl="1">
              <a:buClr>
                <a:srgbClr val="0054A6"/>
              </a:buClr>
            </a:pPr>
            <a:r>
              <a:rPr lang="en-US" sz="2000" dirty="0"/>
              <a:t>Agency may deny access if there is a compelling reason why inspection would interfere with active investigation</a:t>
            </a:r>
          </a:p>
          <a:p>
            <a:pPr lvl="1">
              <a:buClr>
                <a:srgbClr val="0054A6"/>
              </a:buClr>
            </a:pPr>
            <a:r>
              <a:rPr lang="en-US" sz="2000" dirty="0"/>
              <a:t>Must provide prompt, written denial as well as inform family that relief may be sought from district court per section 13.82, </a:t>
            </a:r>
            <a:r>
              <a:rPr lang="en-US" sz="2000" dirty="0" err="1"/>
              <a:t>subd</a:t>
            </a:r>
            <a:r>
              <a:rPr lang="en-US" sz="2000" dirty="0"/>
              <a:t>. 7</a:t>
            </a:r>
          </a:p>
          <a:p>
            <a:pPr>
              <a:buClr>
                <a:srgbClr val="0054A6"/>
              </a:buClr>
            </a:pPr>
            <a:r>
              <a:rPr lang="en-US" sz="2400" dirty="0"/>
              <a:t>Must disclose data (with applicable redactions) to the public within 14 days after incident</a:t>
            </a:r>
          </a:p>
          <a:p>
            <a:pPr lvl="1">
              <a:buClr>
                <a:srgbClr val="0054A6"/>
              </a:buClr>
            </a:pPr>
            <a:r>
              <a:rPr lang="en-US" sz="2000" dirty="0"/>
              <a:t>Agency may withhold access if it asserts disclosure would interfere with active investigation</a:t>
            </a:r>
          </a:p>
          <a:p>
            <a:pPr marL="0" indent="0">
              <a:buClr>
                <a:srgbClr val="0054A6"/>
              </a:buClr>
              <a:buNone/>
            </a:pPr>
            <a:endParaRPr lang="en-US" sz="2000" dirty="0"/>
          </a:p>
          <a:p>
            <a:pPr lvl="2">
              <a:buClr>
                <a:srgbClr val="0054A6"/>
              </a:buClr>
            </a:pPr>
            <a:endParaRPr lang="en-US" sz="2500" dirty="0"/>
          </a:p>
        </p:txBody>
      </p:sp>
      <p:sp>
        <p:nvSpPr>
          <p:cNvPr id="6" name="Title 1">
            <a:extLst>
              <a:ext uri="{FF2B5EF4-FFF2-40B4-BE49-F238E27FC236}">
                <a16:creationId xmlns:a16="http://schemas.microsoft.com/office/drawing/2014/main" id="{63996AFC-1CD7-49ED-9E7A-1323210C88CB}"/>
              </a:ext>
            </a:extLst>
          </p:cNvPr>
          <p:cNvSpPr>
            <a:spLocks noGrp="1"/>
          </p:cNvSpPr>
          <p:nvPr>
            <p:ph type="title"/>
          </p:nvPr>
        </p:nvSpPr>
        <p:spPr bwMode="ltGray">
          <a:xfrm>
            <a:off x="0" y="-1"/>
            <a:ext cx="9144000" cy="1247775"/>
          </a:xfrm>
        </p:spPr>
        <p:txBody>
          <a:bodyPr>
            <a:normAutofit/>
          </a:bodyPr>
          <a:lstStyle/>
          <a:p>
            <a:pPr algn="l"/>
            <a:r>
              <a:rPr lang="en-US" sz="3200" dirty="0"/>
              <a:t>Access to body camera data – deadly use of force</a:t>
            </a:r>
            <a:br>
              <a:rPr lang="en-US" sz="3200" dirty="0"/>
            </a:br>
            <a:r>
              <a:rPr lang="en-US" sz="1800" dirty="0"/>
              <a:t>Minnesota Statutes, section 13.825, subd. 2(b-d)</a:t>
            </a:r>
            <a:endParaRPr lang="en-US" sz="3200" dirty="0"/>
          </a:p>
        </p:txBody>
      </p:sp>
    </p:spTree>
    <p:extLst>
      <p:ext uri="{BB962C8B-B14F-4D97-AF65-F5344CB8AC3E}">
        <p14:creationId xmlns:p14="http://schemas.microsoft.com/office/powerpoint/2010/main" val="319726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Body camera data retention</a:t>
            </a:r>
            <a:br>
              <a:rPr lang="en-US" sz="3200" dirty="0"/>
            </a:br>
            <a:r>
              <a:rPr lang="en-US" sz="1800" dirty="0"/>
              <a:t>Minnesota Statutes, section 13.825, subd. 3</a:t>
            </a:r>
          </a:p>
        </p:txBody>
      </p:sp>
      <p:sp>
        <p:nvSpPr>
          <p:cNvPr id="6" name="Content Placeholder 2">
            <a:extLst>
              <a:ext uri="{FF2B5EF4-FFF2-40B4-BE49-F238E27FC236}">
                <a16:creationId xmlns:a16="http://schemas.microsoft.com/office/drawing/2014/main" id="{7C3A1767-BEE2-EFA4-A876-335FE2472CC7}"/>
              </a:ext>
            </a:extLst>
          </p:cNvPr>
          <p:cNvSpPr>
            <a:spLocks noGrp="1"/>
          </p:cNvSpPr>
          <p:nvPr>
            <p:ph idx="1"/>
          </p:nvPr>
        </p:nvSpPr>
        <p:spPr>
          <a:xfrm>
            <a:off x="381000" y="1752600"/>
            <a:ext cx="8610600" cy="4724400"/>
          </a:xfrm>
        </p:spPr>
        <p:txBody>
          <a:bodyPr>
            <a:normAutofit/>
          </a:bodyPr>
          <a:lstStyle/>
          <a:p>
            <a:pPr>
              <a:buClr>
                <a:srgbClr val="0054A6"/>
              </a:buClr>
            </a:pPr>
            <a:r>
              <a:rPr lang="en-US" sz="2800" dirty="0"/>
              <a:t>Retention</a:t>
            </a:r>
          </a:p>
          <a:p>
            <a:pPr lvl="1">
              <a:buClr>
                <a:srgbClr val="0054A6"/>
              </a:buClr>
            </a:pPr>
            <a:r>
              <a:rPr lang="en-US" sz="2400" dirty="0"/>
              <a:t>Must retain for at least 90 days unless</a:t>
            </a:r>
          </a:p>
          <a:p>
            <a:pPr lvl="2">
              <a:buClr>
                <a:srgbClr val="0054A6"/>
              </a:buClr>
            </a:pPr>
            <a:r>
              <a:rPr lang="en-US" sz="2000" dirty="0"/>
              <a:t>Discharge of a firearm or use of force resulting in substantial bodily harm (must retain for 1 year)</a:t>
            </a:r>
          </a:p>
          <a:p>
            <a:pPr lvl="2">
              <a:buClr>
                <a:srgbClr val="0054A6"/>
              </a:buClr>
            </a:pPr>
            <a:r>
              <a:rPr lang="en-US" sz="2000" dirty="0"/>
              <a:t>Formal complaint against officer (must retain for 1 year)</a:t>
            </a:r>
          </a:p>
          <a:p>
            <a:pPr lvl="2">
              <a:buClr>
                <a:srgbClr val="0054A6"/>
              </a:buClr>
            </a:pPr>
            <a:r>
              <a:rPr lang="en-US" sz="2000" dirty="0"/>
              <a:t>Documents deadly use-of-force incident (must retain indefinitely)</a:t>
            </a:r>
          </a:p>
          <a:p>
            <a:pPr lvl="1">
              <a:buClr>
                <a:srgbClr val="0054A6"/>
              </a:buClr>
            </a:pPr>
            <a:r>
              <a:rPr lang="en-US" sz="2400" dirty="0"/>
              <a:t>After 90 days, follow retention schedule</a:t>
            </a:r>
          </a:p>
          <a:p>
            <a:pPr lvl="1">
              <a:buClr>
                <a:srgbClr val="0054A6"/>
              </a:buClr>
            </a:pPr>
            <a:r>
              <a:rPr lang="en-US" sz="2400" dirty="0"/>
              <a:t>Must allow for requests for longer retention</a:t>
            </a:r>
          </a:p>
          <a:p>
            <a:pPr marL="0" indent="0">
              <a:buClr>
                <a:srgbClr val="0054A6"/>
              </a:buClr>
              <a:buNone/>
            </a:pPr>
            <a:endParaRPr lang="en-US" sz="2700" dirty="0"/>
          </a:p>
          <a:p>
            <a:pPr marL="0" indent="0">
              <a:buClr>
                <a:srgbClr val="0054A6"/>
              </a:buClr>
              <a:buNone/>
            </a:pPr>
            <a:endParaRPr lang="en-US" sz="2800" dirty="0"/>
          </a:p>
        </p:txBody>
      </p:sp>
    </p:spTree>
    <p:extLst>
      <p:ext uri="{BB962C8B-B14F-4D97-AF65-F5344CB8AC3E}">
        <p14:creationId xmlns:p14="http://schemas.microsoft.com/office/powerpoint/2010/main" val="345385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General body camera data requirements</a:t>
            </a:r>
            <a:br>
              <a:rPr lang="en-US" sz="3200" dirty="0"/>
            </a:br>
            <a:r>
              <a:rPr lang="en-US" sz="1800" dirty="0"/>
              <a:t>Minnesota Statutes, section 13.825</a:t>
            </a:r>
          </a:p>
        </p:txBody>
      </p:sp>
      <p:sp>
        <p:nvSpPr>
          <p:cNvPr id="3" name="Content Placeholder 2"/>
          <p:cNvSpPr>
            <a:spLocks noGrp="1"/>
          </p:cNvSpPr>
          <p:nvPr>
            <p:ph idx="1"/>
          </p:nvPr>
        </p:nvSpPr>
        <p:spPr>
          <a:xfrm>
            <a:off x="88005" y="1447800"/>
            <a:ext cx="8991600" cy="5334000"/>
          </a:xfrm>
        </p:spPr>
        <p:txBody>
          <a:bodyPr>
            <a:normAutofit fontScale="92500"/>
          </a:bodyPr>
          <a:lstStyle/>
          <a:p>
            <a:pPr>
              <a:buClr>
                <a:srgbClr val="0054A6"/>
              </a:buClr>
            </a:pPr>
            <a:r>
              <a:rPr lang="en-US" sz="2800" dirty="0"/>
              <a:t>Inventory (subd. 5)</a:t>
            </a:r>
          </a:p>
          <a:p>
            <a:pPr>
              <a:buClr>
                <a:srgbClr val="0054A6"/>
              </a:buClr>
            </a:pPr>
            <a:r>
              <a:rPr lang="en-US" sz="2800" dirty="0"/>
              <a:t>Authorized access (subd. 7)</a:t>
            </a:r>
          </a:p>
          <a:p>
            <a:pPr>
              <a:buClr>
                <a:srgbClr val="0054A6"/>
              </a:buClr>
            </a:pPr>
            <a:r>
              <a:rPr lang="en-US" sz="2800" dirty="0"/>
              <a:t>Data sharing (subd. 8)</a:t>
            </a:r>
          </a:p>
          <a:p>
            <a:pPr>
              <a:buClr>
                <a:srgbClr val="0054A6"/>
              </a:buClr>
            </a:pPr>
            <a:r>
              <a:rPr lang="en-US" sz="2800" dirty="0"/>
              <a:t>Biennial Audits (subd. 9)</a:t>
            </a:r>
          </a:p>
          <a:p>
            <a:pPr>
              <a:buClr>
                <a:srgbClr val="0054A6"/>
              </a:buClr>
            </a:pPr>
            <a:r>
              <a:rPr lang="en-US" sz="2800" dirty="0"/>
              <a:t>Notice to BCA (subd. 10)</a:t>
            </a:r>
          </a:p>
          <a:p>
            <a:pPr>
              <a:buClr>
                <a:srgbClr val="0054A6"/>
              </a:buClr>
            </a:pPr>
            <a:r>
              <a:rPr lang="en-US" sz="2800" dirty="0"/>
              <a:t>Vendor requirements (subd. 11)</a:t>
            </a:r>
          </a:p>
          <a:p>
            <a:pPr>
              <a:buClr>
                <a:srgbClr val="0054A6"/>
              </a:buClr>
            </a:pPr>
            <a:r>
              <a:rPr lang="en-US" sz="2800" dirty="0"/>
              <a:t>Increased penalties (subd. 12)</a:t>
            </a:r>
          </a:p>
          <a:p>
            <a:pPr>
              <a:buClr>
                <a:srgbClr val="0054A6"/>
              </a:buClr>
            </a:pPr>
            <a:r>
              <a:rPr lang="en-US" sz="2800" dirty="0"/>
              <a:t>Public comment (626.8473)</a:t>
            </a:r>
          </a:p>
          <a:p>
            <a:pPr marL="0" marR="0" lvl="0" indent="0" algn="l" defTabSz="685800" rtl="0" eaLnBrk="1" fontAlgn="auto" latinLnBrk="0" hangingPunct="1">
              <a:lnSpc>
                <a:spcPct val="100000"/>
              </a:lnSpc>
              <a:spcBef>
                <a:spcPts val="750"/>
              </a:spcBef>
              <a:spcAft>
                <a:spcPts val="750"/>
              </a:spcAft>
              <a:buClr>
                <a:srgbClr val="0054A6"/>
              </a:buClr>
              <a:buSzTx/>
              <a:buNone/>
              <a:tabLst/>
              <a:defRPr/>
            </a:pPr>
            <a:r>
              <a:rPr kumimoji="0" lang="en-US" sz="2200" b="1" i="0" u="none" strike="noStrike" kern="1200" cap="none" spc="0" normalizeH="0" baseline="0" noProof="0" dirty="0">
                <a:ln>
                  <a:noFill/>
                </a:ln>
                <a:solidFill>
                  <a:srgbClr val="003865"/>
                </a:solidFill>
                <a:effectLst/>
                <a:uLnTx/>
                <a:uFillTx/>
                <a:latin typeface="Calibri"/>
                <a:ea typeface="+mn-ea"/>
                <a:cs typeface="+mn-cs"/>
              </a:rPr>
              <a:t>Info page and FAQ:</a:t>
            </a:r>
            <a:r>
              <a:rPr kumimoji="0" lang="en-US" sz="2200" b="0" i="0" u="none" strike="noStrike" kern="1200" cap="none" spc="0" normalizeH="0" baseline="0" noProof="0" dirty="0">
                <a:ln>
                  <a:noFill/>
                </a:ln>
                <a:solidFill>
                  <a:srgbClr val="003865"/>
                </a:solidFill>
                <a:effectLst/>
                <a:uLnTx/>
                <a:uFillTx/>
                <a:latin typeface="Calibri"/>
                <a:ea typeface="+mn-ea"/>
                <a:cs typeface="+mn-cs"/>
              </a:rPr>
              <a:t> </a:t>
            </a:r>
            <a:r>
              <a:rPr kumimoji="0" lang="en-US" sz="2200" b="0" i="0" u="none" strike="noStrike" kern="1200" cap="none" spc="0" normalizeH="0" baseline="0" noProof="0" dirty="0">
                <a:ln>
                  <a:noFill/>
                </a:ln>
                <a:solidFill>
                  <a:srgbClr val="003865"/>
                </a:solidFill>
                <a:effectLst/>
                <a:uLnTx/>
                <a:uFillTx/>
                <a:latin typeface="Calibri"/>
                <a:ea typeface="+mn-ea"/>
                <a:cs typeface="+mn-cs"/>
                <a:hlinkClick r:id="rId3"/>
              </a:rPr>
              <a:t>https://mn.gov/admin/data-practices/data/types/body-camera/</a:t>
            </a:r>
            <a:r>
              <a:rPr kumimoji="0" lang="en-US" sz="2200" b="0" i="0" u="none" strike="noStrike" kern="1200" cap="none" spc="0" normalizeH="0" baseline="0" noProof="0" dirty="0">
                <a:ln>
                  <a:noFill/>
                </a:ln>
                <a:solidFill>
                  <a:srgbClr val="003865"/>
                </a:solidFill>
                <a:effectLst/>
                <a:uLnTx/>
                <a:uFillTx/>
                <a:latin typeface="Calibri"/>
                <a:ea typeface="+mn-ea"/>
                <a:cs typeface="+mn-cs"/>
              </a:rPr>
              <a:t>  </a:t>
            </a:r>
          </a:p>
          <a:p>
            <a:pPr>
              <a:buClr>
                <a:srgbClr val="0054A6"/>
              </a:buClr>
            </a:pPr>
            <a:endParaRPr lang="en-US" sz="2800" dirty="0"/>
          </a:p>
          <a:p>
            <a:pPr marL="0" indent="0">
              <a:buClr>
                <a:srgbClr val="0054A6"/>
              </a:buClr>
              <a:buNone/>
            </a:pPr>
            <a:endParaRPr lang="en-US" sz="2800" dirty="0"/>
          </a:p>
        </p:txBody>
      </p:sp>
    </p:spTree>
    <p:extLst>
      <p:ext uri="{BB962C8B-B14F-4D97-AF65-F5344CB8AC3E}">
        <p14:creationId xmlns:p14="http://schemas.microsoft.com/office/powerpoint/2010/main" val="2470782402"/>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22920</TotalTime>
  <Words>1654</Words>
  <Application>Microsoft Office PowerPoint</Application>
  <PresentationFormat>On-screen Show (4:3)</PresentationFormat>
  <Paragraphs>162</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Aptos</vt:lpstr>
      <vt:lpstr>Arial</vt:lpstr>
      <vt:lpstr>Calibri</vt:lpstr>
      <vt:lpstr>MN.IT</vt:lpstr>
      <vt:lpstr>1_MN.IT</vt:lpstr>
      <vt:lpstr>Data Practices Potpourri: Body Camera Data Webinar</vt:lpstr>
      <vt:lpstr>We are a statewide resource</vt:lpstr>
      <vt:lpstr>Today’s agenda</vt:lpstr>
      <vt:lpstr>Body Camera Data Basics</vt:lpstr>
      <vt:lpstr>Police body camera data Minnesota Statutes, section 13.825</vt:lpstr>
      <vt:lpstr>Access to body camera data Minnesota Statutes, section 13.825, subd. 4</vt:lpstr>
      <vt:lpstr>Access to body camera data – deadly use of force Minnesota Statutes, section 13.825, subd. 2(b-d)</vt:lpstr>
      <vt:lpstr>Body camera data retention Minnesota Statutes, section 13.825, subd. 3</vt:lpstr>
      <vt:lpstr>General body camera data requirements Minnesota Statutes, section 13.825</vt:lpstr>
      <vt:lpstr>Body Camera Data Potpourri</vt:lpstr>
      <vt:lpstr>Q. #1 – Body camera data collected by others</vt:lpstr>
      <vt:lpstr>A. #1 –  Body camera data collected by others</vt:lpstr>
      <vt:lpstr>Q. #2  – Redacting data subjects</vt:lpstr>
      <vt:lpstr>A. #2  – Redacting data subjects</vt:lpstr>
      <vt:lpstr>Q. #3  – Redaction costs</vt:lpstr>
      <vt:lpstr>A. #3  – Redaction costs</vt:lpstr>
      <vt:lpstr>Q. #4  – Unredacted data inspection</vt:lpstr>
      <vt:lpstr>A. #4  – Unredacted data inspection</vt:lpstr>
      <vt:lpstr>Q. #5 – Sharing body camera data with LEAs </vt:lpstr>
      <vt:lpstr>A. #5  – Sharing body camera data with LEAs </vt:lpstr>
      <vt:lpstr>A. #5  – Sharing body camera data (cont.)</vt:lpstr>
      <vt:lpstr>Q. #6  – BWC data and crash reports </vt:lpstr>
      <vt:lpstr>A. #6  – BWC data and crash reports </vt:lpstr>
      <vt:lpstr>A. #6  – BWC data and crash reports (cont.)</vt:lpstr>
      <vt:lpstr>Send us your questions </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Law Enforcement Data</dc:title>
  <dc:creator>Moxley-Goldsmith, Taya (ADM)</dc:creator>
  <cp:lastModifiedBy>Carmody, Casey (ADM)</cp:lastModifiedBy>
  <cp:revision>605</cp:revision>
  <cp:lastPrinted>2025-05-02T17:57:23Z</cp:lastPrinted>
  <dcterms:created xsi:type="dcterms:W3CDTF">2020-06-29T18:39:39Z</dcterms:created>
  <dcterms:modified xsi:type="dcterms:W3CDTF">2025-05-19T14:11:23Z</dcterms:modified>
</cp:coreProperties>
</file>