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91" r:id="rId5"/>
    <p:sldId id="306" r:id="rId6"/>
    <p:sldId id="307" r:id="rId7"/>
    <p:sldId id="309" r:id="rId8"/>
    <p:sldId id="312" r:id="rId9"/>
    <p:sldId id="315" r:id="rId10"/>
    <p:sldId id="310" r:id="rId11"/>
    <p:sldId id="311" r:id="rId12"/>
    <p:sldId id="313" r:id="rId13"/>
    <p:sldId id="314"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379715-4B5C-496E-82CC-24E70AE79298}" v="5" dt="2025-01-22T00:17:20.1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4660"/>
  </p:normalViewPr>
  <p:slideViewPr>
    <p:cSldViewPr snapToGrid="0">
      <p:cViewPr varScale="1">
        <p:scale>
          <a:sx n="67" d="100"/>
          <a:sy n="67" d="100"/>
        </p:scale>
        <p:origin x="3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2DB45A-1B4B-49C2-AB5E-3C6C3B2E24E9}" type="datetimeFigureOut">
              <a:rPr lang="en-US" smtClean="0"/>
              <a:t>2/20/2025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1F75D-7C08-41A7-A77E-EF6B3AD9EACE}" type="slidenum">
              <a:rPr lang="en-US" smtClean="0"/>
              <a:t>‹#›</a:t>
            </a:fld>
            <a:endParaRPr lang="en-US"/>
          </a:p>
        </p:txBody>
      </p:sp>
    </p:spTree>
    <p:extLst>
      <p:ext uri="{BB962C8B-B14F-4D97-AF65-F5344CB8AC3E}">
        <p14:creationId xmlns:p14="http://schemas.microsoft.com/office/powerpoint/2010/main" val="54863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a:t>
            </a:r>
            <a:r>
              <a:rPr lang="en-US" baseline="0" dirty="0"/>
              <a:t> slide with color logo</a:t>
            </a:r>
            <a:endParaRPr lang="en-US" dirty="0"/>
          </a:p>
        </p:txBody>
      </p:sp>
      <p:sp>
        <p:nvSpPr>
          <p:cNvPr id="4" name="Slide Number Placeholder 3"/>
          <p:cNvSpPr>
            <a:spLocks noGrp="1"/>
          </p:cNvSpPr>
          <p:nvPr>
            <p:ph type="sldNum" sz="quarter" idx="10"/>
          </p:nvPr>
        </p:nvSpPr>
        <p:spPr/>
        <p:txBody>
          <a:bodyPr/>
          <a:lstStyle/>
          <a:p>
            <a:fld id="{B7BCBB32-7FD1-8748-9A4C-F89B63FE27FC}" type="slidenum">
              <a:rPr lang="en-US" smtClean="0"/>
              <a:t>1</a:t>
            </a:fld>
            <a:endParaRPr lang="en-US"/>
          </a:p>
        </p:txBody>
      </p:sp>
    </p:spTree>
    <p:extLst>
      <p:ext uri="{BB962C8B-B14F-4D97-AF65-F5344CB8AC3E}">
        <p14:creationId xmlns:p14="http://schemas.microsoft.com/office/powerpoint/2010/main" val="3319749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made the</a:t>
            </a:r>
            <a:r>
              <a:rPr lang="en-US" baseline="0" dirty="0"/>
              <a:t> font bigger </a:t>
            </a:r>
            <a:endParaRPr lang="en-US" dirty="0"/>
          </a:p>
        </p:txBody>
      </p:sp>
      <p:sp>
        <p:nvSpPr>
          <p:cNvPr id="4" name="Slide Number Placeholder 3"/>
          <p:cNvSpPr>
            <a:spLocks noGrp="1"/>
          </p:cNvSpPr>
          <p:nvPr>
            <p:ph type="sldNum" sz="quarter" idx="10"/>
          </p:nvPr>
        </p:nvSpPr>
        <p:spPr/>
        <p:txBody>
          <a:bodyPr/>
          <a:lstStyle/>
          <a:p>
            <a:fld id="{B7BCBB32-7FD1-8748-9A4C-F89B63FE27FC}" type="slidenum">
              <a:rPr lang="en-US" smtClean="0"/>
              <a:t>10</a:t>
            </a:fld>
            <a:endParaRPr lang="en-US"/>
          </a:p>
        </p:txBody>
      </p:sp>
    </p:spTree>
    <p:extLst>
      <p:ext uri="{BB962C8B-B14F-4D97-AF65-F5344CB8AC3E}">
        <p14:creationId xmlns:p14="http://schemas.microsoft.com/office/powerpoint/2010/main" val="2085207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BCBB32-7FD1-8748-9A4C-F89B63FE27FC}" type="slidenum">
              <a:rPr lang="en-US" smtClean="0"/>
              <a:t>11</a:t>
            </a:fld>
            <a:endParaRPr lang="en-US"/>
          </a:p>
        </p:txBody>
      </p:sp>
    </p:spTree>
    <p:extLst>
      <p:ext uri="{BB962C8B-B14F-4D97-AF65-F5344CB8AC3E}">
        <p14:creationId xmlns:p14="http://schemas.microsoft.com/office/powerpoint/2010/main" val="2659089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BCBB32-7FD1-8748-9A4C-F89B63FE27FC}" type="slidenum">
              <a:rPr lang="en-US" smtClean="0"/>
              <a:t>2</a:t>
            </a:fld>
            <a:endParaRPr lang="en-US"/>
          </a:p>
        </p:txBody>
      </p:sp>
    </p:spTree>
    <p:extLst>
      <p:ext uri="{BB962C8B-B14F-4D97-AF65-F5344CB8AC3E}">
        <p14:creationId xmlns:p14="http://schemas.microsoft.com/office/powerpoint/2010/main" val="416882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BCBB32-7FD1-8748-9A4C-F89B63FE27FC}" type="slidenum">
              <a:rPr lang="en-US" smtClean="0"/>
              <a:t>3</a:t>
            </a:fld>
            <a:endParaRPr lang="en-US"/>
          </a:p>
        </p:txBody>
      </p:sp>
    </p:spTree>
    <p:extLst>
      <p:ext uri="{BB962C8B-B14F-4D97-AF65-F5344CB8AC3E}">
        <p14:creationId xmlns:p14="http://schemas.microsoft.com/office/powerpoint/2010/main" val="3096064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BCBB32-7FD1-8748-9A4C-F89B63FE27FC}" type="slidenum">
              <a:rPr lang="en-US" smtClean="0"/>
              <a:t>4</a:t>
            </a:fld>
            <a:endParaRPr lang="en-US"/>
          </a:p>
        </p:txBody>
      </p:sp>
    </p:spTree>
    <p:extLst>
      <p:ext uri="{BB962C8B-B14F-4D97-AF65-F5344CB8AC3E}">
        <p14:creationId xmlns:p14="http://schemas.microsoft.com/office/powerpoint/2010/main" val="925471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BCBB32-7FD1-8748-9A4C-F89B63FE27FC}" type="slidenum">
              <a:rPr lang="en-US" smtClean="0"/>
              <a:t>5</a:t>
            </a:fld>
            <a:endParaRPr lang="en-US"/>
          </a:p>
        </p:txBody>
      </p:sp>
    </p:spTree>
    <p:extLst>
      <p:ext uri="{BB962C8B-B14F-4D97-AF65-F5344CB8AC3E}">
        <p14:creationId xmlns:p14="http://schemas.microsoft.com/office/powerpoint/2010/main" val="2110018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latin typeface="Raleway" panose="020B0503030101060003" pitchFamily="34" charset="77"/>
              </a:rPr>
              <a:t>Those injuries deemed by the triage process to need medical care can be directed to the appropriate preferred provider. These potentially complex cases have immediate access to healthcare resources and are directed into our network for additional savings. </a:t>
            </a:r>
          </a:p>
          <a:p>
            <a:endParaRPr lang="en-US" dirty="0"/>
          </a:p>
        </p:txBody>
      </p:sp>
      <p:sp>
        <p:nvSpPr>
          <p:cNvPr id="4" name="Slide Number Placeholder 3"/>
          <p:cNvSpPr>
            <a:spLocks noGrp="1"/>
          </p:cNvSpPr>
          <p:nvPr>
            <p:ph type="sldNum" sz="quarter" idx="10"/>
          </p:nvPr>
        </p:nvSpPr>
        <p:spPr/>
        <p:txBody>
          <a:bodyPr/>
          <a:lstStyle/>
          <a:p>
            <a:fld id="{B7BCBB32-7FD1-8748-9A4C-F89B63FE27FC}" type="slidenum">
              <a:rPr lang="en-US" smtClean="0"/>
              <a:t>6</a:t>
            </a:fld>
            <a:endParaRPr lang="en-US"/>
          </a:p>
        </p:txBody>
      </p:sp>
    </p:spTree>
    <p:extLst>
      <p:ext uri="{BB962C8B-B14F-4D97-AF65-F5344CB8AC3E}">
        <p14:creationId xmlns:p14="http://schemas.microsoft.com/office/powerpoint/2010/main" val="3280915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BCBB32-7FD1-8748-9A4C-F89B63FE27FC}" type="slidenum">
              <a:rPr lang="en-US" smtClean="0"/>
              <a:t>7</a:t>
            </a:fld>
            <a:endParaRPr lang="en-US"/>
          </a:p>
        </p:txBody>
      </p:sp>
    </p:spTree>
    <p:extLst>
      <p:ext uri="{BB962C8B-B14F-4D97-AF65-F5344CB8AC3E}">
        <p14:creationId xmlns:p14="http://schemas.microsoft.com/office/powerpoint/2010/main" val="188173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BCBB32-7FD1-8748-9A4C-F89B63FE27FC}" type="slidenum">
              <a:rPr lang="en-US" smtClean="0"/>
              <a:t>8</a:t>
            </a:fld>
            <a:endParaRPr lang="en-US"/>
          </a:p>
        </p:txBody>
      </p:sp>
    </p:spTree>
    <p:extLst>
      <p:ext uri="{BB962C8B-B14F-4D97-AF65-F5344CB8AC3E}">
        <p14:creationId xmlns:p14="http://schemas.microsoft.com/office/powerpoint/2010/main" val="1618718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Offers a complete service model similar to brick and mortar – immediately accessible</a:t>
            </a:r>
          </a:p>
          <a:p>
            <a:r>
              <a:rPr lang="en-US" sz="1200" kern="1200" dirty="0">
                <a:solidFill>
                  <a:schemeClr val="tx1"/>
                </a:solidFill>
                <a:effectLst/>
                <a:latin typeface="+mn-lt"/>
                <a:ea typeface="+mn-ea"/>
                <a:cs typeface="+mn-cs"/>
              </a:rPr>
              <a:t>Concierge services (physical therapy scheduling, prescription fills) </a:t>
            </a:r>
          </a:p>
          <a:p>
            <a:r>
              <a:rPr lang="en-US" sz="1200" kern="1200" dirty="0">
                <a:solidFill>
                  <a:schemeClr val="tx1"/>
                </a:solidFill>
                <a:effectLst/>
                <a:latin typeface="+mn-lt"/>
                <a:ea typeface="+mn-ea"/>
                <a:cs typeface="+mn-cs"/>
              </a:rPr>
              <a:t>Easy to use, secure smart app </a:t>
            </a:r>
          </a:p>
          <a:p>
            <a:r>
              <a:rPr lang="en-US" sz="1200" kern="1200" dirty="0">
                <a:solidFill>
                  <a:schemeClr val="tx1"/>
                </a:solidFill>
                <a:effectLst/>
                <a:latin typeface="+mn-lt"/>
                <a:ea typeface="+mn-ea"/>
                <a:cs typeface="+mn-cs"/>
              </a:rPr>
              <a:t>Confidential, HIPAA compliant </a:t>
            </a:r>
          </a:p>
          <a:p>
            <a:r>
              <a:rPr lang="en-US" sz="1200" kern="1200" dirty="0">
                <a:solidFill>
                  <a:schemeClr val="tx1"/>
                </a:solidFill>
                <a:effectLst/>
                <a:latin typeface="+mn-lt"/>
                <a:ea typeface="+mn-ea"/>
                <a:cs typeface="+mn-cs"/>
              </a:rPr>
              <a:t>Total Care Coordination</a:t>
            </a:r>
          </a:p>
          <a:p>
            <a:r>
              <a:rPr lang="en-US" sz="1200" kern="1200" dirty="0">
                <a:solidFill>
                  <a:schemeClr val="tx1"/>
                </a:solidFill>
                <a:effectLst/>
                <a:latin typeface="+mn-lt"/>
                <a:ea typeface="+mn-ea"/>
                <a:cs typeface="+mn-cs"/>
              </a:rPr>
              <a:t>Complete National Coverage</a:t>
            </a:r>
          </a:p>
          <a:p>
            <a:r>
              <a:rPr lang="en-US" sz="1200" kern="1200" dirty="0">
                <a:solidFill>
                  <a:schemeClr val="tx1"/>
                </a:solidFill>
                <a:effectLst/>
                <a:latin typeface="+mn-lt"/>
                <a:ea typeface="+mn-ea"/>
                <a:cs typeface="+mn-cs"/>
              </a:rPr>
              <a:t>Leader in WC Telehealth</a:t>
            </a:r>
          </a:p>
          <a:p>
            <a:endParaRPr lang="en-US" dirty="0"/>
          </a:p>
        </p:txBody>
      </p:sp>
      <p:sp>
        <p:nvSpPr>
          <p:cNvPr id="4" name="Slide Number Placeholder 3"/>
          <p:cNvSpPr>
            <a:spLocks noGrp="1"/>
          </p:cNvSpPr>
          <p:nvPr>
            <p:ph type="sldNum" sz="quarter" idx="10"/>
          </p:nvPr>
        </p:nvSpPr>
        <p:spPr/>
        <p:txBody>
          <a:bodyPr/>
          <a:lstStyle/>
          <a:p>
            <a:fld id="{B7BCBB32-7FD1-8748-9A4C-F89B63FE27FC}" type="slidenum">
              <a:rPr lang="en-US" smtClean="0"/>
              <a:t>9</a:t>
            </a:fld>
            <a:endParaRPr lang="en-US"/>
          </a:p>
        </p:txBody>
      </p:sp>
    </p:spTree>
    <p:extLst>
      <p:ext uri="{BB962C8B-B14F-4D97-AF65-F5344CB8AC3E}">
        <p14:creationId xmlns:p14="http://schemas.microsoft.com/office/powerpoint/2010/main" val="4157233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4064-346D-F88E-74B6-DCAB6D76B9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796FCE-DAD9-4154-69E0-6DAE4AE3E1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C8A1DF-C7E5-D898-E300-10E02D72332F}"/>
              </a:ext>
            </a:extLst>
          </p:cNvPr>
          <p:cNvSpPr>
            <a:spLocks noGrp="1"/>
          </p:cNvSpPr>
          <p:nvPr>
            <p:ph type="dt" sz="half" idx="10"/>
          </p:nvPr>
        </p:nvSpPr>
        <p:spPr/>
        <p:txBody>
          <a:bodyPr/>
          <a:lstStyle/>
          <a:p>
            <a:fld id="{3B425BB1-1378-4A28-9595-7B7915B2F97F}" type="datetimeFigureOut">
              <a:rPr lang="en-US" smtClean="0"/>
              <a:t>2/20/2025</a:t>
            </a:fld>
            <a:endParaRPr lang="en-US"/>
          </a:p>
        </p:txBody>
      </p:sp>
      <p:sp>
        <p:nvSpPr>
          <p:cNvPr id="5" name="Footer Placeholder 4">
            <a:extLst>
              <a:ext uri="{FF2B5EF4-FFF2-40B4-BE49-F238E27FC236}">
                <a16:creationId xmlns:a16="http://schemas.microsoft.com/office/drawing/2014/main" id="{470C68F4-5DE2-D38D-4B4B-800082C34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5E346-EFE3-559A-A31C-DA27A3E37C4F}"/>
              </a:ext>
            </a:extLst>
          </p:cNvPr>
          <p:cNvSpPr>
            <a:spLocks noGrp="1"/>
          </p:cNvSpPr>
          <p:nvPr>
            <p:ph type="sldNum" sz="quarter" idx="12"/>
          </p:nvPr>
        </p:nvSpPr>
        <p:spPr/>
        <p:txBody>
          <a:bodyPr/>
          <a:lstStyle/>
          <a:p>
            <a:fld id="{5AA42198-885F-4A9E-B0BF-6085BBE478A1}" type="slidenum">
              <a:rPr lang="en-US" smtClean="0"/>
              <a:t>‹#›</a:t>
            </a:fld>
            <a:endParaRPr lang="en-US"/>
          </a:p>
        </p:txBody>
      </p:sp>
    </p:spTree>
    <p:extLst>
      <p:ext uri="{BB962C8B-B14F-4D97-AF65-F5344CB8AC3E}">
        <p14:creationId xmlns:p14="http://schemas.microsoft.com/office/powerpoint/2010/main" val="371174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CCF4-FEAB-3B4D-D31B-C18E0ABCFB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7E7D33-A9A7-D5BB-AF1A-F044DA00F0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8A120-5546-F344-685E-26379634AE0E}"/>
              </a:ext>
            </a:extLst>
          </p:cNvPr>
          <p:cNvSpPr>
            <a:spLocks noGrp="1"/>
          </p:cNvSpPr>
          <p:nvPr>
            <p:ph type="dt" sz="half" idx="10"/>
          </p:nvPr>
        </p:nvSpPr>
        <p:spPr/>
        <p:txBody>
          <a:bodyPr/>
          <a:lstStyle/>
          <a:p>
            <a:fld id="{3B425BB1-1378-4A28-9595-7B7915B2F97F}" type="datetimeFigureOut">
              <a:rPr lang="en-US" smtClean="0"/>
              <a:t>2/20/2025</a:t>
            </a:fld>
            <a:endParaRPr lang="en-US"/>
          </a:p>
        </p:txBody>
      </p:sp>
      <p:sp>
        <p:nvSpPr>
          <p:cNvPr id="5" name="Footer Placeholder 4">
            <a:extLst>
              <a:ext uri="{FF2B5EF4-FFF2-40B4-BE49-F238E27FC236}">
                <a16:creationId xmlns:a16="http://schemas.microsoft.com/office/drawing/2014/main" id="{C2BF1C27-29A7-32BB-BFE1-DD70F0AEAC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8F37D1-9229-5993-39D8-588EC2194E15}"/>
              </a:ext>
            </a:extLst>
          </p:cNvPr>
          <p:cNvSpPr>
            <a:spLocks noGrp="1"/>
          </p:cNvSpPr>
          <p:nvPr>
            <p:ph type="sldNum" sz="quarter" idx="12"/>
          </p:nvPr>
        </p:nvSpPr>
        <p:spPr/>
        <p:txBody>
          <a:bodyPr/>
          <a:lstStyle/>
          <a:p>
            <a:fld id="{5AA42198-885F-4A9E-B0BF-6085BBE478A1}" type="slidenum">
              <a:rPr lang="en-US" smtClean="0"/>
              <a:t>‹#›</a:t>
            </a:fld>
            <a:endParaRPr lang="en-US"/>
          </a:p>
        </p:txBody>
      </p:sp>
    </p:spTree>
    <p:extLst>
      <p:ext uri="{BB962C8B-B14F-4D97-AF65-F5344CB8AC3E}">
        <p14:creationId xmlns:p14="http://schemas.microsoft.com/office/powerpoint/2010/main" val="3710031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20C129-0A5E-705D-AE2D-112005B64B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B933E2-EFC8-79E3-4C5A-49AACB43316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405AE-6BA9-A8B3-BBCB-5D5D49240C6B}"/>
              </a:ext>
            </a:extLst>
          </p:cNvPr>
          <p:cNvSpPr>
            <a:spLocks noGrp="1"/>
          </p:cNvSpPr>
          <p:nvPr>
            <p:ph type="dt" sz="half" idx="10"/>
          </p:nvPr>
        </p:nvSpPr>
        <p:spPr/>
        <p:txBody>
          <a:bodyPr/>
          <a:lstStyle/>
          <a:p>
            <a:fld id="{3B425BB1-1378-4A28-9595-7B7915B2F97F}" type="datetimeFigureOut">
              <a:rPr lang="en-US" smtClean="0"/>
              <a:t>2/20/2025</a:t>
            </a:fld>
            <a:endParaRPr lang="en-US"/>
          </a:p>
        </p:txBody>
      </p:sp>
      <p:sp>
        <p:nvSpPr>
          <p:cNvPr id="5" name="Footer Placeholder 4">
            <a:extLst>
              <a:ext uri="{FF2B5EF4-FFF2-40B4-BE49-F238E27FC236}">
                <a16:creationId xmlns:a16="http://schemas.microsoft.com/office/drawing/2014/main" id="{9F352C3E-6AB2-A018-797B-D7EDEEE3F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221AA-69D1-3DA4-CC95-35FCE57FE711}"/>
              </a:ext>
            </a:extLst>
          </p:cNvPr>
          <p:cNvSpPr>
            <a:spLocks noGrp="1"/>
          </p:cNvSpPr>
          <p:nvPr>
            <p:ph type="sldNum" sz="quarter" idx="12"/>
          </p:nvPr>
        </p:nvSpPr>
        <p:spPr/>
        <p:txBody>
          <a:bodyPr/>
          <a:lstStyle/>
          <a:p>
            <a:fld id="{5AA42198-885F-4A9E-B0BF-6085BBE478A1}" type="slidenum">
              <a:rPr lang="en-US" smtClean="0"/>
              <a:t>‹#›</a:t>
            </a:fld>
            <a:endParaRPr lang="en-US"/>
          </a:p>
        </p:txBody>
      </p:sp>
    </p:spTree>
    <p:extLst>
      <p:ext uri="{BB962C8B-B14F-4D97-AF65-F5344CB8AC3E}">
        <p14:creationId xmlns:p14="http://schemas.microsoft.com/office/powerpoint/2010/main" val="1656772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ransition Blue">
    <p:bg>
      <p:bgPr>
        <a:solidFill>
          <a:srgbClr val="2741DE"/>
        </a:solidFill>
        <a:effectLst/>
      </p:bgPr>
    </p:bg>
    <p:spTree>
      <p:nvGrpSpPr>
        <p:cNvPr id="1" name=""/>
        <p:cNvGrpSpPr/>
        <p:nvPr/>
      </p:nvGrpSpPr>
      <p:grpSpPr>
        <a:xfrm>
          <a:off x="0" y="0"/>
          <a:ext cx="0" cy="0"/>
          <a:chOff x="0" y="0"/>
          <a:chExt cx="0" cy="0"/>
        </a:xfrm>
      </p:grpSpPr>
      <p:pic>
        <p:nvPicPr>
          <p:cNvPr id="15" name="Image 0" descr="preencoded.png">
            <a:extLst>
              <a:ext uri="{FF2B5EF4-FFF2-40B4-BE49-F238E27FC236}">
                <a16:creationId xmlns:a16="http://schemas.microsoft.com/office/drawing/2014/main" id="{FBD59A60-F4E0-44C0-FB9F-45B858A9DF1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85664" b="90341"/>
          <a:stretch/>
        </p:blipFill>
        <p:spPr>
          <a:xfrm>
            <a:off x="2785435" y="1958975"/>
            <a:ext cx="0" cy="0"/>
          </a:xfrm>
          <a:prstGeom prst="rect">
            <a:avLst/>
          </a:prstGeom>
        </p:spPr>
      </p:pic>
      <p:pic>
        <p:nvPicPr>
          <p:cNvPr id="11" name="Picture 10" descr="Icon&#10;&#10;Description automatically generated">
            <a:extLst>
              <a:ext uri="{FF2B5EF4-FFF2-40B4-BE49-F238E27FC236}">
                <a16:creationId xmlns:a16="http://schemas.microsoft.com/office/drawing/2014/main" id="{C5E29336-C41F-C4CA-4AEE-5B89B566F48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599503" y="0"/>
            <a:ext cx="3584761" cy="6864435"/>
          </a:xfrm>
          <a:prstGeom prst="rect">
            <a:avLst/>
          </a:prstGeom>
        </p:spPr>
      </p:pic>
      <p:sp>
        <p:nvSpPr>
          <p:cNvPr id="21" name="Footer Placeholder 4">
            <a:extLst>
              <a:ext uri="{FF2B5EF4-FFF2-40B4-BE49-F238E27FC236}">
                <a16:creationId xmlns:a16="http://schemas.microsoft.com/office/drawing/2014/main" id="{D3CAC743-C268-0B08-6D9D-AF04BBD82288}"/>
              </a:ext>
            </a:extLst>
          </p:cNvPr>
          <p:cNvSpPr txBox="1">
            <a:spLocks/>
          </p:cNvSpPr>
          <p:nvPr userDrawn="1"/>
        </p:nvSpPr>
        <p:spPr>
          <a:xfrm>
            <a:off x="974726" y="6258561"/>
            <a:ext cx="1213058" cy="136524"/>
          </a:xfrm>
          <a:prstGeom prst="rect">
            <a:avLst/>
          </a:prstGeom>
        </p:spPr>
        <p:txBody>
          <a:bodyPr/>
          <a:lstStyle>
            <a:defPPr>
              <a:defRPr lang="en-US"/>
            </a:defPPr>
            <a:lvl1pPr marL="0" algn="l" defTabSz="457200" rtl="0" eaLnBrk="1" latinLnBrk="0" hangingPunct="1">
              <a:defRPr sz="1800" b="0" i="0" kern="1200">
                <a:solidFill>
                  <a:schemeClr val="tx2"/>
                </a:solidFill>
                <a:latin typeface="Roboto Medium" panose="02000000000000000000" pitchFamily="2" charset="0"/>
                <a:ea typeface="Roboto Medium" panose="02000000000000000000" pitchFamily="2" charset="0"/>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667" dirty="0">
                <a:solidFill>
                  <a:schemeClr val="bg1"/>
                </a:solidFill>
              </a:rPr>
              <a:t>©2022 CORVEL</a:t>
            </a:r>
          </a:p>
        </p:txBody>
      </p:sp>
      <p:sp>
        <p:nvSpPr>
          <p:cNvPr id="3" name="Text Placeholder 2"/>
          <p:cNvSpPr>
            <a:spLocks noGrp="1"/>
          </p:cNvSpPr>
          <p:nvPr>
            <p:ph type="body" sz="quarter" idx="10"/>
          </p:nvPr>
        </p:nvSpPr>
        <p:spPr>
          <a:xfrm>
            <a:off x="974725" y="2697057"/>
            <a:ext cx="6370109" cy="1219200"/>
          </a:xfrm>
        </p:spPr>
        <p:txBody>
          <a:bodyPr/>
          <a:lstStyle>
            <a:lvl1pPr marL="0" indent="0">
              <a:buNone/>
              <a:defRPr lang="en-US" sz="7000" b="1" i="0" kern="1200" spc="-200" dirty="0" smtClean="0">
                <a:solidFill>
                  <a:schemeClr val="bg1"/>
                </a:solidFill>
                <a:latin typeface="Work Sans SemiBold" pitchFamily="2" charset="77"/>
                <a:ea typeface="+mn-ea"/>
                <a:cs typeface="+mn-cs"/>
              </a:defRPr>
            </a:lvl1pPr>
          </a:lstStyle>
          <a:p>
            <a:pPr lvl="0"/>
            <a:r>
              <a:rPr lang="en-US" dirty="0"/>
              <a:t>Edit Master text styles</a:t>
            </a:r>
          </a:p>
        </p:txBody>
      </p:sp>
    </p:spTree>
    <p:extLst>
      <p:ext uri="{BB962C8B-B14F-4D97-AF65-F5344CB8AC3E}">
        <p14:creationId xmlns:p14="http://schemas.microsoft.com/office/powerpoint/2010/main" val="3572791069"/>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Navy">
    <p:bg>
      <p:bgPr>
        <a:solidFill>
          <a:srgbClr val="1D1E4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902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rvic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9E3A77-23E7-4073-6E2A-4F671E98157F}"/>
              </a:ext>
            </a:extLst>
          </p:cNvPr>
          <p:cNvSpPr/>
          <p:nvPr userDrawn="1"/>
        </p:nvSpPr>
        <p:spPr>
          <a:xfrm>
            <a:off x="6115878" y="0"/>
            <a:ext cx="6076122"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 name="Content Placeholder 2"/>
          <p:cNvSpPr>
            <a:spLocks noGrp="1"/>
          </p:cNvSpPr>
          <p:nvPr>
            <p:ph idx="1" hasCustomPrompt="1"/>
          </p:nvPr>
        </p:nvSpPr>
        <p:spPr>
          <a:xfrm>
            <a:off x="982696" y="2564372"/>
            <a:ext cx="4875593" cy="1177049"/>
          </a:xfrm>
        </p:spPr>
        <p:txBody>
          <a:bodyPr/>
          <a:lstStyle>
            <a:lvl1pPr marL="0" indent="0">
              <a:buNone/>
              <a:defRPr sz="1733" b="0" i="0">
                <a:solidFill>
                  <a:srgbClr val="1D1E4F"/>
                </a:solidFill>
                <a:latin typeface="Roboto" panose="02000000000000000000" pitchFamily="2" charset="0"/>
                <a:ea typeface="Roboto" panose="02000000000000000000" pitchFamily="2" charset="0"/>
              </a:defRPr>
            </a:lvl1pPr>
            <a:lvl2pPr>
              <a:defRPr sz="1600" b="0" i="0">
                <a:solidFill>
                  <a:srgbClr val="1D1E4F"/>
                </a:solidFill>
                <a:latin typeface="Roboto" panose="02000000000000000000" pitchFamily="2" charset="0"/>
                <a:ea typeface="Roboto" panose="02000000000000000000" pitchFamily="2" charset="0"/>
              </a:defRPr>
            </a:lvl2pPr>
            <a:lvl3pPr>
              <a:defRPr sz="1200"/>
            </a:lvl3pPr>
          </a:lstStyle>
          <a:p>
            <a:pPr lvl="0"/>
            <a:r>
              <a:rPr lang="en-US" dirty="0"/>
              <a:t>Click to edit Master text styles</a:t>
            </a:r>
          </a:p>
          <a:p>
            <a:pPr lvl="0"/>
            <a:endParaRPr lang="en-US" dirty="0"/>
          </a:p>
        </p:txBody>
      </p:sp>
      <p:sp>
        <p:nvSpPr>
          <p:cNvPr id="4" name="Picture Placeholder 4">
            <a:extLst>
              <a:ext uri="{FF2B5EF4-FFF2-40B4-BE49-F238E27FC236}">
                <a16:creationId xmlns:a16="http://schemas.microsoft.com/office/drawing/2014/main" id="{91833E2B-B365-AA00-772B-4F4300C9DBA7}"/>
              </a:ext>
            </a:extLst>
          </p:cNvPr>
          <p:cNvSpPr>
            <a:spLocks noGrp="1"/>
          </p:cNvSpPr>
          <p:nvPr>
            <p:ph type="pic" sz="quarter" idx="22"/>
          </p:nvPr>
        </p:nvSpPr>
        <p:spPr>
          <a:xfrm>
            <a:off x="6827309" y="1958976"/>
            <a:ext cx="4688830" cy="2938991"/>
          </a:xfrm>
          <a:prstGeom prst="roundRect">
            <a:avLst/>
          </a:prstGeom>
        </p:spPr>
        <p:txBody>
          <a:bodyPr/>
          <a:lstStyle/>
          <a:p>
            <a:endParaRPr lang="en-US"/>
          </a:p>
        </p:txBody>
      </p:sp>
      <p:sp>
        <p:nvSpPr>
          <p:cNvPr id="2" name="Title 1"/>
          <p:cNvSpPr>
            <a:spLocks noGrp="1"/>
          </p:cNvSpPr>
          <p:nvPr>
            <p:ph type="title"/>
          </p:nvPr>
        </p:nvSpPr>
        <p:spPr>
          <a:xfrm>
            <a:off x="974725" y="1612591"/>
            <a:ext cx="4625975" cy="566729"/>
          </a:xfrm>
          <a:prstGeom prst="rect">
            <a:avLst/>
          </a:prstGeom>
        </p:spPr>
        <p:txBody>
          <a:bodyPr/>
          <a:lstStyle>
            <a:lvl1pPr>
              <a:defRPr lang="en-US" sz="3200" b="1" i="0" kern="1200" spc="-100" dirty="0">
                <a:solidFill>
                  <a:srgbClr val="2741DE"/>
                </a:solidFill>
                <a:latin typeface="Work Sans SemiBold" pitchFamily="2" charset="77"/>
                <a:ea typeface="+mn-ea"/>
                <a:cs typeface="+mn-cs"/>
              </a:defRPr>
            </a:lvl1pPr>
          </a:lstStyle>
          <a:p>
            <a:r>
              <a:rPr lang="en-US" dirty="0"/>
              <a:t>Click to edit Master title style</a:t>
            </a:r>
          </a:p>
        </p:txBody>
      </p:sp>
      <p:sp>
        <p:nvSpPr>
          <p:cNvPr id="9" name="Content Placeholder 2"/>
          <p:cNvSpPr>
            <a:spLocks noGrp="1"/>
          </p:cNvSpPr>
          <p:nvPr>
            <p:ph idx="23" hasCustomPrompt="1"/>
          </p:nvPr>
        </p:nvSpPr>
        <p:spPr>
          <a:xfrm>
            <a:off x="974725" y="3741421"/>
            <a:ext cx="4875593" cy="2263139"/>
          </a:xfrm>
        </p:spPr>
        <p:txBody>
          <a:bodyPr/>
          <a:lstStyle>
            <a:lvl1pPr marL="304815" indent="-304815">
              <a:buFont typeface="Arial" panose="020B0604020202020204" pitchFamily="34" charset="0"/>
              <a:buChar char="•"/>
              <a:defRPr sz="1733" b="0" i="0">
                <a:solidFill>
                  <a:srgbClr val="1D1E4F"/>
                </a:solidFill>
                <a:latin typeface="Roboto" panose="02000000000000000000" pitchFamily="2" charset="0"/>
                <a:ea typeface="Roboto" panose="02000000000000000000" pitchFamily="2" charset="0"/>
              </a:defRPr>
            </a:lvl1pPr>
            <a:lvl2pPr>
              <a:defRPr sz="1600" b="0" i="0">
                <a:solidFill>
                  <a:srgbClr val="1D1E4F"/>
                </a:solidFill>
                <a:latin typeface="Roboto" panose="02000000000000000000" pitchFamily="2" charset="0"/>
                <a:ea typeface="Roboto" panose="02000000000000000000" pitchFamily="2" charset="0"/>
              </a:defRPr>
            </a:lvl2pPr>
            <a:lvl3pPr>
              <a:defRPr sz="1200"/>
            </a:lvl3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548976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0/50 Full Bleed Image">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91833E2B-B365-AA00-772B-4F4300C9DBA7}"/>
              </a:ext>
            </a:extLst>
          </p:cNvPr>
          <p:cNvSpPr>
            <a:spLocks noGrp="1"/>
          </p:cNvSpPr>
          <p:nvPr>
            <p:ph type="pic" sz="quarter" idx="22"/>
          </p:nvPr>
        </p:nvSpPr>
        <p:spPr>
          <a:xfrm>
            <a:off x="6096000" y="0"/>
            <a:ext cx="6096000" cy="6858000"/>
          </a:xfrm>
        </p:spPr>
        <p:txBody>
          <a:bodyPr/>
          <a:lstStyle/>
          <a:p>
            <a:endParaRPr lang="en-US"/>
          </a:p>
        </p:txBody>
      </p:sp>
      <p:sp>
        <p:nvSpPr>
          <p:cNvPr id="7" name="Content Placeholder 2"/>
          <p:cNvSpPr>
            <a:spLocks noGrp="1"/>
          </p:cNvSpPr>
          <p:nvPr>
            <p:ph idx="1"/>
          </p:nvPr>
        </p:nvSpPr>
        <p:spPr>
          <a:xfrm>
            <a:off x="974725" y="2861551"/>
            <a:ext cx="4875593" cy="2448984"/>
          </a:xfrm>
        </p:spPr>
        <p:txBody>
          <a:bodyPr/>
          <a:lstStyle>
            <a:lvl1pPr>
              <a:defRPr sz="1733" b="0" i="0">
                <a:solidFill>
                  <a:srgbClr val="1D1E4F"/>
                </a:solidFill>
                <a:latin typeface="Roboto" panose="02000000000000000000" pitchFamily="2" charset="0"/>
                <a:ea typeface="Roboto" panose="02000000000000000000" pitchFamily="2" charset="0"/>
              </a:defRPr>
            </a:lvl1pPr>
            <a:lvl2pPr>
              <a:defRPr sz="1600" b="0" i="0">
                <a:solidFill>
                  <a:srgbClr val="1D1E4F"/>
                </a:solidFill>
                <a:latin typeface="Roboto" panose="02000000000000000000" pitchFamily="2" charset="0"/>
                <a:ea typeface="Roboto" panose="02000000000000000000" pitchFamily="2" charset="0"/>
              </a:defRPr>
            </a:lvl2pPr>
            <a:lvl3pPr>
              <a:defRPr sz="12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974725" y="1612591"/>
            <a:ext cx="4625975" cy="566729"/>
          </a:xfrm>
          <a:prstGeom prst="rect">
            <a:avLst/>
          </a:prstGeom>
        </p:spPr>
        <p:txBody>
          <a:bodyPr/>
          <a:lstStyle>
            <a:lvl1pPr>
              <a:defRPr lang="en-US" sz="3200" b="1" i="0" kern="1200" spc="-100" dirty="0">
                <a:solidFill>
                  <a:srgbClr val="2741DE"/>
                </a:solidFill>
                <a:latin typeface="Work Sans SemiBold" pitchFamily="2" charset="77"/>
                <a:ea typeface="+mn-ea"/>
                <a:cs typeface="+mn-cs"/>
              </a:defRPr>
            </a:lvl1pPr>
          </a:lstStyle>
          <a:p>
            <a:r>
              <a:rPr lang="en-US" dirty="0"/>
              <a:t>Click to edit Master title style</a:t>
            </a:r>
          </a:p>
        </p:txBody>
      </p:sp>
    </p:spTree>
    <p:extLst>
      <p:ext uri="{BB962C8B-B14F-4D97-AF65-F5344CB8AC3E}">
        <p14:creationId xmlns:p14="http://schemas.microsoft.com/office/powerpoint/2010/main" val="173611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397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 Color Logo">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A97FD1C-224C-A75F-5B4B-B1D1038C17D4}"/>
              </a:ext>
            </a:extLst>
          </p:cNvPr>
          <p:cNvSpPr/>
          <p:nvPr userDrawn="1"/>
        </p:nvSpPr>
        <p:spPr>
          <a:xfrm>
            <a:off x="0" y="0"/>
            <a:ext cx="12192000"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a:p>
        </p:txBody>
      </p:sp>
      <p:sp>
        <p:nvSpPr>
          <p:cNvPr id="2" name="Title 1"/>
          <p:cNvSpPr>
            <a:spLocks noGrp="1"/>
          </p:cNvSpPr>
          <p:nvPr>
            <p:ph type="ctrTitle" hasCustomPrompt="1"/>
          </p:nvPr>
        </p:nvSpPr>
        <p:spPr>
          <a:xfrm>
            <a:off x="914400" y="2498196"/>
            <a:ext cx="5425017" cy="1861609"/>
          </a:xfrm>
          <a:prstGeom prst="rect">
            <a:avLst/>
          </a:prstGeom>
        </p:spPr>
        <p:txBody>
          <a:bodyPr anchor="ctr"/>
          <a:lstStyle>
            <a:lvl1pPr algn="l">
              <a:defRPr sz="7000" b="1" i="0" spc="-200">
                <a:solidFill>
                  <a:srgbClr val="2741DE"/>
                </a:solidFill>
                <a:latin typeface="Work Sans SemiBold" pitchFamily="2" charset="77"/>
              </a:defRPr>
            </a:lvl1pPr>
          </a:lstStyle>
          <a:p>
            <a:r>
              <a:rPr lang="en-US" dirty="0"/>
              <a:t>Click to edit Master slide</a:t>
            </a:r>
          </a:p>
        </p:txBody>
      </p:sp>
      <p:pic>
        <p:nvPicPr>
          <p:cNvPr id="6" name="Image 1" descr="preencoded.png">
            <a:extLst>
              <a:ext uri="{FF2B5EF4-FFF2-40B4-BE49-F238E27FC236}">
                <a16:creationId xmlns:a16="http://schemas.microsoft.com/office/drawing/2014/main" id="{3D74D37C-7EB6-06DE-6A14-E977CE297413}"/>
              </a:ext>
            </a:extLst>
          </p:cNvPr>
          <p:cNvPicPr>
            <a:picLocks/>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74725" y="3313355"/>
            <a:ext cx="5059680" cy="30480"/>
          </a:xfrm>
          <a:prstGeom prst="rect">
            <a:avLst/>
          </a:prstGeom>
        </p:spPr>
      </p:pic>
      <p:pic>
        <p:nvPicPr>
          <p:cNvPr id="15" name="Image 0" descr="preencoded.png">
            <a:extLst>
              <a:ext uri="{FF2B5EF4-FFF2-40B4-BE49-F238E27FC236}">
                <a16:creationId xmlns:a16="http://schemas.microsoft.com/office/drawing/2014/main" id="{FBD59A60-F4E0-44C0-FB9F-45B858A9DF1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5664" b="90341"/>
          <a:stretch/>
        </p:blipFill>
        <p:spPr>
          <a:xfrm>
            <a:off x="2785435" y="1958975"/>
            <a:ext cx="0" cy="0"/>
          </a:xfrm>
          <a:prstGeom prst="rect">
            <a:avLst/>
          </a:prstGeom>
        </p:spPr>
      </p:pic>
      <p:pic>
        <p:nvPicPr>
          <p:cNvPr id="9" name="Picture 8">
            <a:extLst>
              <a:ext uri="{FF2B5EF4-FFF2-40B4-BE49-F238E27FC236}">
                <a16:creationId xmlns:a16="http://schemas.microsoft.com/office/drawing/2014/main" id="{D23FE869-A954-A706-C38E-E0861A1CAAF7}"/>
              </a:ext>
            </a:extLst>
          </p:cNvPr>
          <p:cNvPicPr>
            <a:picLocks noChangeAspect="1"/>
          </p:cNvPicPr>
          <p:nvPr userDrawn="1"/>
        </p:nvPicPr>
        <p:blipFill>
          <a:blip r:embed="rId6"/>
          <a:stretch>
            <a:fillRect/>
          </a:stretch>
        </p:blipFill>
        <p:spPr>
          <a:xfrm>
            <a:off x="6646333" y="-254000"/>
            <a:ext cx="668867" cy="508000"/>
          </a:xfrm>
          <a:prstGeom prst="rect">
            <a:avLst/>
          </a:prstGeom>
        </p:spPr>
      </p:pic>
      <p:sp>
        <p:nvSpPr>
          <p:cNvPr id="4" name="Picture Placeholder 3"/>
          <p:cNvSpPr>
            <a:spLocks noGrp="1"/>
          </p:cNvSpPr>
          <p:nvPr>
            <p:ph type="pic" sz="quarter" idx="12"/>
          </p:nvPr>
        </p:nvSpPr>
        <p:spPr>
          <a:xfrm>
            <a:off x="7203017" y="1885469"/>
            <a:ext cx="4584700" cy="3087060"/>
          </a:xfrm>
          <a:prstGeom prst="roundRect">
            <a:avLst/>
          </a:prstGeom>
        </p:spPr>
        <p:txBody>
          <a:bodyPr/>
          <a:lstStyle/>
          <a:p>
            <a:endParaRPr lang="en-US"/>
          </a:p>
        </p:txBody>
      </p:sp>
      <p:sp>
        <p:nvSpPr>
          <p:cNvPr id="8" name="Picture Placeholder 7"/>
          <p:cNvSpPr>
            <a:spLocks noGrp="1"/>
          </p:cNvSpPr>
          <p:nvPr>
            <p:ph type="pic" sz="quarter" idx="13"/>
          </p:nvPr>
        </p:nvSpPr>
        <p:spPr>
          <a:xfrm>
            <a:off x="914400" y="1663700"/>
            <a:ext cx="1689100" cy="692150"/>
          </a:xfrm>
        </p:spPr>
        <p:txBody>
          <a:bodyPr/>
          <a:lstStyle/>
          <a:p>
            <a:endParaRPr lang="en-US"/>
          </a:p>
        </p:txBody>
      </p:sp>
    </p:spTree>
    <p:extLst>
      <p:ext uri="{BB962C8B-B14F-4D97-AF65-F5344CB8AC3E}">
        <p14:creationId xmlns:p14="http://schemas.microsoft.com/office/powerpoint/2010/main" val="3728927483"/>
      </p:ext>
    </p:extLst>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6A4FD-A313-0D29-974F-ACD9B947AD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469995-1D1D-B64A-ACFE-EBBAFE51E8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C480FE-3F14-A8BF-601B-8B2ABB57742B}"/>
              </a:ext>
            </a:extLst>
          </p:cNvPr>
          <p:cNvSpPr>
            <a:spLocks noGrp="1"/>
          </p:cNvSpPr>
          <p:nvPr>
            <p:ph type="dt" sz="half" idx="10"/>
          </p:nvPr>
        </p:nvSpPr>
        <p:spPr/>
        <p:txBody>
          <a:bodyPr/>
          <a:lstStyle/>
          <a:p>
            <a:fld id="{3B425BB1-1378-4A28-9595-7B7915B2F97F}" type="datetimeFigureOut">
              <a:rPr lang="en-US" smtClean="0"/>
              <a:t>2/20/2025</a:t>
            </a:fld>
            <a:endParaRPr lang="en-US"/>
          </a:p>
        </p:txBody>
      </p:sp>
      <p:sp>
        <p:nvSpPr>
          <p:cNvPr id="5" name="Footer Placeholder 4">
            <a:extLst>
              <a:ext uri="{FF2B5EF4-FFF2-40B4-BE49-F238E27FC236}">
                <a16:creationId xmlns:a16="http://schemas.microsoft.com/office/drawing/2014/main" id="{FAE47818-3C8C-9CAD-9173-50F035A62F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12AA1-4E36-CFB3-0E17-BE621FEA8ABA}"/>
              </a:ext>
            </a:extLst>
          </p:cNvPr>
          <p:cNvSpPr>
            <a:spLocks noGrp="1"/>
          </p:cNvSpPr>
          <p:nvPr>
            <p:ph type="sldNum" sz="quarter" idx="12"/>
          </p:nvPr>
        </p:nvSpPr>
        <p:spPr/>
        <p:txBody>
          <a:bodyPr/>
          <a:lstStyle/>
          <a:p>
            <a:fld id="{5AA42198-885F-4A9E-B0BF-6085BBE478A1}" type="slidenum">
              <a:rPr lang="en-US" smtClean="0"/>
              <a:t>‹#›</a:t>
            </a:fld>
            <a:endParaRPr lang="en-US"/>
          </a:p>
        </p:txBody>
      </p:sp>
    </p:spTree>
    <p:extLst>
      <p:ext uri="{BB962C8B-B14F-4D97-AF65-F5344CB8AC3E}">
        <p14:creationId xmlns:p14="http://schemas.microsoft.com/office/powerpoint/2010/main" val="1797675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3F3D1-E8B9-3D08-3C87-F2228D0103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90F60F-1111-1E8B-F2CE-CAEF9EEEF98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EC2B06-65AA-0B0A-1C0E-A75A6AB56917}"/>
              </a:ext>
            </a:extLst>
          </p:cNvPr>
          <p:cNvSpPr>
            <a:spLocks noGrp="1"/>
          </p:cNvSpPr>
          <p:nvPr>
            <p:ph type="dt" sz="half" idx="10"/>
          </p:nvPr>
        </p:nvSpPr>
        <p:spPr/>
        <p:txBody>
          <a:bodyPr/>
          <a:lstStyle/>
          <a:p>
            <a:fld id="{3B425BB1-1378-4A28-9595-7B7915B2F97F}" type="datetimeFigureOut">
              <a:rPr lang="en-US" smtClean="0"/>
              <a:t>2/20/2025</a:t>
            </a:fld>
            <a:endParaRPr lang="en-US"/>
          </a:p>
        </p:txBody>
      </p:sp>
      <p:sp>
        <p:nvSpPr>
          <p:cNvPr id="5" name="Footer Placeholder 4">
            <a:extLst>
              <a:ext uri="{FF2B5EF4-FFF2-40B4-BE49-F238E27FC236}">
                <a16:creationId xmlns:a16="http://schemas.microsoft.com/office/drawing/2014/main" id="{3FE1D077-29B8-CCE8-F1BC-1BE9AE9281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314F5-C25F-F4BB-9EE9-3565A586762B}"/>
              </a:ext>
            </a:extLst>
          </p:cNvPr>
          <p:cNvSpPr>
            <a:spLocks noGrp="1"/>
          </p:cNvSpPr>
          <p:nvPr>
            <p:ph type="sldNum" sz="quarter" idx="12"/>
          </p:nvPr>
        </p:nvSpPr>
        <p:spPr/>
        <p:txBody>
          <a:bodyPr/>
          <a:lstStyle/>
          <a:p>
            <a:fld id="{5AA42198-885F-4A9E-B0BF-6085BBE478A1}" type="slidenum">
              <a:rPr lang="en-US" smtClean="0"/>
              <a:t>‹#›</a:t>
            </a:fld>
            <a:endParaRPr lang="en-US"/>
          </a:p>
        </p:txBody>
      </p:sp>
    </p:spTree>
    <p:extLst>
      <p:ext uri="{BB962C8B-B14F-4D97-AF65-F5344CB8AC3E}">
        <p14:creationId xmlns:p14="http://schemas.microsoft.com/office/powerpoint/2010/main" val="395882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D3B8A-A4E0-CE15-DB94-BE5C16B03D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6CB694-2045-5CCF-A916-A98D6B90F8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387A39-403E-8CDC-497E-B9826A50E2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66921F-F96D-747D-33AC-68B39F77F58E}"/>
              </a:ext>
            </a:extLst>
          </p:cNvPr>
          <p:cNvSpPr>
            <a:spLocks noGrp="1"/>
          </p:cNvSpPr>
          <p:nvPr>
            <p:ph type="dt" sz="half" idx="10"/>
          </p:nvPr>
        </p:nvSpPr>
        <p:spPr/>
        <p:txBody>
          <a:bodyPr/>
          <a:lstStyle/>
          <a:p>
            <a:fld id="{3B425BB1-1378-4A28-9595-7B7915B2F97F}" type="datetimeFigureOut">
              <a:rPr lang="en-US" smtClean="0"/>
              <a:t>2/20/2025</a:t>
            </a:fld>
            <a:endParaRPr lang="en-US"/>
          </a:p>
        </p:txBody>
      </p:sp>
      <p:sp>
        <p:nvSpPr>
          <p:cNvPr id="6" name="Footer Placeholder 5">
            <a:extLst>
              <a:ext uri="{FF2B5EF4-FFF2-40B4-BE49-F238E27FC236}">
                <a16:creationId xmlns:a16="http://schemas.microsoft.com/office/drawing/2014/main" id="{39ABF00F-BC1D-FC63-6233-00C53FB47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3BEC02-5D4E-A5CB-6D38-B522677FCE39}"/>
              </a:ext>
            </a:extLst>
          </p:cNvPr>
          <p:cNvSpPr>
            <a:spLocks noGrp="1"/>
          </p:cNvSpPr>
          <p:nvPr>
            <p:ph type="sldNum" sz="quarter" idx="12"/>
          </p:nvPr>
        </p:nvSpPr>
        <p:spPr/>
        <p:txBody>
          <a:bodyPr/>
          <a:lstStyle/>
          <a:p>
            <a:fld id="{5AA42198-885F-4A9E-B0BF-6085BBE478A1}" type="slidenum">
              <a:rPr lang="en-US" smtClean="0"/>
              <a:t>‹#›</a:t>
            </a:fld>
            <a:endParaRPr lang="en-US"/>
          </a:p>
        </p:txBody>
      </p:sp>
    </p:spTree>
    <p:extLst>
      <p:ext uri="{BB962C8B-B14F-4D97-AF65-F5344CB8AC3E}">
        <p14:creationId xmlns:p14="http://schemas.microsoft.com/office/powerpoint/2010/main" val="2572338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F38D6-2A4F-C3EC-1F16-1769985C3C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A9543A-4B77-639E-12C1-DB0CD4D91D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F06E47-CE1E-B4A1-CEE9-87281F20491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2179A5-751E-11CD-43D0-5BB38287C9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A58446-A721-A425-E4EE-BF09E7C819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2549F5-FD5B-F014-2A98-82BABA7E51D7}"/>
              </a:ext>
            </a:extLst>
          </p:cNvPr>
          <p:cNvSpPr>
            <a:spLocks noGrp="1"/>
          </p:cNvSpPr>
          <p:nvPr>
            <p:ph type="dt" sz="half" idx="10"/>
          </p:nvPr>
        </p:nvSpPr>
        <p:spPr/>
        <p:txBody>
          <a:bodyPr/>
          <a:lstStyle/>
          <a:p>
            <a:fld id="{3B425BB1-1378-4A28-9595-7B7915B2F97F}" type="datetimeFigureOut">
              <a:rPr lang="en-US" smtClean="0"/>
              <a:t>2/20/2025</a:t>
            </a:fld>
            <a:endParaRPr lang="en-US"/>
          </a:p>
        </p:txBody>
      </p:sp>
      <p:sp>
        <p:nvSpPr>
          <p:cNvPr id="8" name="Footer Placeholder 7">
            <a:extLst>
              <a:ext uri="{FF2B5EF4-FFF2-40B4-BE49-F238E27FC236}">
                <a16:creationId xmlns:a16="http://schemas.microsoft.com/office/drawing/2014/main" id="{3D1A88CF-FE7A-8D88-6472-6617D32EDA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CC8E84-4E31-61F0-1E0C-C7D860D5D184}"/>
              </a:ext>
            </a:extLst>
          </p:cNvPr>
          <p:cNvSpPr>
            <a:spLocks noGrp="1"/>
          </p:cNvSpPr>
          <p:nvPr>
            <p:ph type="sldNum" sz="quarter" idx="12"/>
          </p:nvPr>
        </p:nvSpPr>
        <p:spPr/>
        <p:txBody>
          <a:bodyPr/>
          <a:lstStyle/>
          <a:p>
            <a:fld id="{5AA42198-885F-4A9E-B0BF-6085BBE478A1}" type="slidenum">
              <a:rPr lang="en-US" smtClean="0"/>
              <a:t>‹#›</a:t>
            </a:fld>
            <a:endParaRPr lang="en-US"/>
          </a:p>
        </p:txBody>
      </p:sp>
    </p:spTree>
    <p:extLst>
      <p:ext uri="{BB962C8B-B14F-4D97-AF65-F5344CB8AC3E}">
        <p14:creationId xmlns:p14="http://schemas.microsoft.com/office/powerpoint/2010/main" val="3854951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FE1C4-C6EA-E05E-5BA2-412DD67FF2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825D1A-8C3D-6D5F-7A86-BE3139492FA4}"/>
              </a:ext>
            </a:extLst>
          </p:cNvPr>
          <p:cNvSpPr>
            <a:spLocks noGrp="1"/>
          </p:cNvSpPr>
          <p:nvPr>
            <p:ph type="dt" sz="half" idx="10"/>
          </p:nvPr>
        </p:nvSpPr>
        <p:spPr/>
        <p:txBody>
          <a:bodyPr/>
          <a:lstStyle/>
          <a:p>
            <a:fld id="{3B425BB1-1378-4A28-9595-7B7915B2F97F}" type="datetimeFigureOut">
              <a:rPr lang="en-US" smtClean="0"/>
              <a:t>2/20/2025</a:t>
            </a:fld>
            <a:endParaRPr lang="en-US"/>
          </a:p>
        </p:txBody>
      </p:sp>
      <p:sp>
        <p:nvSpPr>
          <p:cNvPr id="4" name="Footer Placeholder 3">
            <a:extLst>
              <a:ext uri="{FF2B5EF4-FFF2-40B4-BE49-F238E27FC236}">
                <a16:creationId xmlns:a16="http://schemas.microsoft.com/office/drawing/2014/main" id="{589A1F7A-A99C-9924-E61B-176FFE55E5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4CCEB5-E8DE-ADE8-6C1C-C6E1CCCAABC9}"/>
              </a:ext>
            </a:extLst>
          </p:cNvPr>
          <p:cNvSpPr>
            <a:spLocks noGrp="1"/>
          </p:cNvSpPr>
          <p:nvPr>
            <p:ph type="sldNum" sz="quarter" idx="12"/>
          </p:nvPr>
        </p:nvSpPr>
        <p:spPr/>
        <p:txBody>
          <a:bodyPr/>
          <a:lstStyle/>
          <a:p>
            <a:fld id="{5AA42198-885F-4A9E-B0BF-6085BBE478A1}" type="slidenum">
              <a:rPr lang="en-US" smtClean="0"/>
              <a:t>‹#›</a:t>
            </a:fld>
            <a:endParaRPr lang="en-US"/>
          </a:p>
        </p:txBody>
      </p:sp>
    </p:spTree>
    <p:extLst>
      <p:ext uri="{BB962C8B-B14F-4D97-AF65-F5344CB8AC3E}">
        <p14:creationId xmlns:p14="http://schemas.microsoft.com/office/powerpoint/2010/main" val="366059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AE827B-AC19-4CB7-8A5D-059C2397E6A8}"/>
              </a:ext>
            </a:extLst>
          </p:cNvPr>
          <p:cNvSpPr>
            <a:spLocks noGrp="1"/>
          </p:cNvSpPr>
          <p:nvPr>
            <p:ph type="dt" sz="half" idx="10"/>
          </p:nvPr>
        </p:nvSpPr>
        <p:spPr/>
        <p:txBody>
          <a:bodyPr/>
          <a:lstStyle/>
          <a:p>
            <a:fld id="{3B425BB1-1378-4A28-9595-7B7915B2F97F}" type="datetimeFigureOut">
              <a:rPr lang="en-US" smtClean="0"/>
              <a:t>2/20/2025</a:t>
            </a:fld>
            <a:endParaRPr lang="en-US"/>
          </a:p>
        </p:txBody>
      </p:sp>
      <p:sp>
        <p:nvSpPr>
          <p:cNvPr id="3" name="Footer Placeholder 2">
            <a:extLst>
              <a:ext uri="{FF2B5EF4-FFF2-40B4-BE49-F238E27FC236}">
                <a16:creationId xmlns:a16="http://schemas.microsoft.com/office/drawing/2014/main" id="{7B4853AF-5A89-2305-E12C-6BD60726FB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275E2D-D31B-8D1F-C94C-86EAA88A2631}"/>
              </a:ext>
            </a:extLst>
          </p:cNvPr>
          <p:cNvSpPr>
            <a:spLocks noGrp="1"/>
          </p:cNvSpPr>
          <p:nvPr>
            <p:ph type="sldNum" sz="quarter" idx="12"/>
          </p:nvPr>
        </p:nvSpPr>
        <p:spPr/>
        <p:txBody>
          <a:bodyPr/>
          <a:lstStyle/>
          <a:p>
            <a:fld id="{5AA42198-885F-4A9E-B0BF-6085BBE478A1}" type="slidenum">
              <a:rPr lang="en-US" smtClean="0"/>
              <a:t>‹#›</a:t>
            </a:fld>
            <a:endParaRPr lang="en-US"/>
          </a:p>
        </p:txBody>
      </p:sp>
    </p:spTree>
    <p:extLst>
      <p:ext uri="{BB962C8B-B14F-4D97-AF65-F5344CB8AC3E}">
        <p14:creationId xmlns:p14="http://schemas.microsoft.com/office/powerpoint/2010/main" val="128097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6B0D-7346-AF9E-112C-CCB3FAA389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4BDB17-8739-7FAF-B82C-AFD9155C92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B9DAA8-9041-8CB0-0876-25CF4A7897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BD1BA7-0FB2-8CA9-70F7-3A558E734A10}"/>
              </a:ext>
            </a:extLst>
          </p:cNvPr>
          <p:cNvSpPr>
            <a:spLocks noGrp="1"/>
          </p:cNvSpPr>
          <p:nvPr>
            <p:ph type="dt" sz="half" idx="10"/>
          </p:nvPr>
        </p:nvSpPr>
        <p:spPr/>
        <p:txBody>
          <a:bodyPr/>
          <a:lstStyle/>
          <a:p>
            <a:fld id="{3B425BB1-1378-4A28-9595-7B7915B2F97F}" type="datetimeFigureOut">
              <a:rPr lang="en-US" smtClean="0"/>
              <a:t>2/20/2025</a:t>
            </a:fld>
            <a:endParaRPr lang="en-US"/>
          </a:p>
        </p:txBody>
      </p:sp>
      <p:sp>
        <p:nvSpPr>
          <p:cNvPr id="6" name="Footer Placeholder 5">
            <a:extLst>
              <a:ext uri="{FF2B5EF4-FFF2-40B4-BE49-F238E27FC236}">
                <a16:creationId xmlns:a16="http://schemas.microsoft.com/office/drawing/2014/main" id="{636CD2F1-2C19-1EBD-F112-9045C3AB79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6E86FC-07D4-B8BF-7C18-2DDD273DB79D}"/>
              </a:ext>
            </a:extLst>
          </p:cNvPr>
          <p:cNvSpPr>
            <a:spLocks noGrp="1"/>
          </p:cNvSpPr>
          <p:nvPr>
            <p:ph type="sldNum" sz="quarter" idx="12"/>
          </p:nvPr>
        </p:nvSpPr>
        <p:spPr/>
        <p:txBody>
          <a:bodyPr/>
          <a:lstStyle/>
          <a:p>
            <a:fld id="{5AA42198-885F-4A9E-B0BF-6085BBE478A1}" type="slidenum">
              <a:rPr lang="en-US" smtClean="0"/>
              <a:t>‹#›</a:t>
            </a:fld>
            <a:endParaRPr lang="en-US"/>
          </a:p>
        </p:txBody>
      </p:sp>
    </p:spTree>
    <p:extLst>
      <p:ext uri="{BB962C8B-B14F-4D97-AF65-F5344CB8AC3E}">
        <p14:creationId xmlns:p14="http://schemas.microsoft.com/office/powerpoint/2010/main" val="2096256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EAF82-B742-4D76-30AD-72C76B546A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4F4103F-9631-6AD9-8F67-C70AF059EB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38336E-0E8E-F4D4-C51E-97E13BB57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E0750-D2FF-C228-E253-91081E162CA9}"/>
              </a:ext>
            </a:extLst>
          </p:cNvPr>
          <p:cNvSpPr>
            <a:spLocks noGrp="1"/>
          </p:cNvSpPr>
          <p:nvPr>
            <p:ph type="dt" sz="half" idx="10"/>
          </p:nvPr>
        </p:nvSpPr>
        <p:spPr/>
        <p:txBody>
          <a:bodyPr/>
          <a:lstStyle/>
          <a:p>
            <a:fld id="{3B425BB1-1378-4A28-9595-7B7915B2F97F}" type="datetimeFigureOut">
              <a:rPr lang="en-US" smtClean="0"/>
              <a:t>2/20/2025</a:t>
            </a:fld>
            <a:endParaRPr lang="en-US"/>
          </a:p>
        </p:txBody>
      </p:sp>
      <p:sp>
        <p:nvSpPr>
          <p:cNvPr id="6" name="Footer Placeholder 5">
            <a:extLst>
              <a:ext uri="{FF2B5EF4-FFF2-40B4-BE49-F238E27FC236}">
                <a16:creationId xmlns:a16="http://schemas.microsoft.com/office/drawing/2014/main" id="{478612FC-8C0C-3FC5-76A9-D179384F8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B047C-74D5-5591-A2C8-A0D1460D569A}"/>
              </a:ext>
            </a:extLst>
          </p:cNvPr>
          <p:cNvSpPr>
            <a:spLocks noGrp="1"/>
          </p:cNvSpPr>
          <p:nvPr>
            <p:ph type="sldNum" sz="quarter" idx="12"/>
          </p:nvPr>
        </p:nvSpPr>
        <p:spPr/>
        <p:txBody>
          <a:bodyPr/>
          <a:lstStyle/>
          <a:p>
            <a:fld id="{5AA42198-885F-4A9E-B0BF-6085BBE478A1}" type="slidenum">
              <a:rPr lang="en-US" smtClean="0"/>
              <a:t>‹#›</a:t>
            </a:fld>
            <a:endParaRPr lang="en-US"/>
          </a:p>
        </p:txBody>
      </p:sp>
    </p:spTree>
    <p:extLst>
      <p:ext uri="{BB962C8B-B14F-4D97-AF65-F5344CB8AC3E}">
        <p14:creationId xmlns:p14="http://schemas.microsoft.com/office/powerpoint/2010/main" val="2275609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146EF-FE00-9B07-35AA-6BF6968DD3F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101BCD-6216-BEDD-9AA8-8A318708E1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FEBBA4-FC71-F2DF-29B0-0ECB427F5E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425BB1-1378-4A28-9595-7B7915B2F97F}" type="datetimeFigureOut">
              <a:rPr lang="en-US" smtClean="0"/>
              <a:t>2/20/2025</a:t>
            </a:fld>
            <a:endParaRPr lang="en-US"/>
          </a:p>
        </p:txBody>
      </p:sp>
      <p:sp>
        <p:nvSpPr>
          <p:cNvPr id="5" name="Footer Placeholder 4">
            <a:extLst>
              <a:ext uri="{FF2B5EF4-FFF2-40B4-BE49-F238E27FC236}">
                <a16:creationId xmlns:a16="http://schemas.microsoft.com/office/drawing/2014/main" id="{59DC1A14-2743-8BAF-C3C1-1101ECDFF2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994FA67-9164-9116-4D15-C130F2BDB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AA42198-885F-4A9E-B0BF-6085BBE478A1}" type="slidenum">
              <a:rPr lang="en-US" smtClean="0"/>
              <a:t>‹#›</a:t>
            </a:fld>
            <a:endParaRPr lang="en-US"/>
          </a:p>
        </p:txBody>
      </p:sp>
    </p:spTree>
    <p:extLst>
      <p:ext uri="{BB962C8B-B14F-4D97-AF65-F5344CB8AC3E}">
        <p14:creationId xmlns:p14="http://schemas.microsoft.com/office/powerpoint/2010/main" val="3426466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idx="4294967295"/>
          </p:nvPr>
        </p:nvSpPr>
        <p:spPr>
          <a:xfrm>
            <a:off x="0" y="2498725"/>
            <a:ext cx="5592763" cy="1860550"/>
          </a:xfrm>
        </p:spPr>
        <p:txBody>
          <a:bodyPr>
            <a:normAutofit/>
          </a:bodyPr>
          <a:lstStyle/>
          <a:p>
            <a:pPr algn="ctr"/>
            <a:r>
              <a:rPr lang="en-US" sz="4800" dirty="0"/>
              <a:t>Advocacy 24/7 &amp;  Telehealth</a:t>
            </a:r>
          </a:p>
        </p:txBody>
      </p:sp>
      <p:pic>
        <p:nvPicPr>
          <p:cNvPr id="9" name="Picture Placeholder 3"/>
          <p:cNvPicPr>
            <a:picLocks noGrp="1" noChangeAspect="1"/>
          </p:cNvPicPr>
          <p:nvPr>
            <p:ph type="pic" sz="quarter" idx="4294967295"/>
          </p:nvPr>
        </p:nvPicPr>
        <p:blipFill rotWithShape="1">
          <a:blip r:embed="rId3" cstate="screen">
            <a:extLst>
              <a:ext uri="{28A0092B-C50C-407E-A947-70E740481C1C}">
                <a14:useLocalDpi xmlns:a14="http://schemas.microsoft.com/office/drawing/2010/main"/>
              </a:ext>
            </a:extLst>
          </a:blip>
          <a:srcRect l="23813" r="23813"/>
          <a:stretch/>
        </p:blipFill>
        <p:spPr>
          <a:xfrm>
            <a:off x="7296150" y="982663"/>
            <a:ext cx="4895850" cy="4895850"/>
          </a:xfrm>
          <a:prstGeom prst="ellipse">
            <a:avLst/>
          </a:prstGeom>
        </p:spPr>
      </p:pic>
      <p:grpSp>
        <p:nvGrpSpPr>
          <p:cNvPr id="17" name="Group 16">
            <a:extLst>
              <a:ext uri="{FF2B5EF4-FFF2-40B4-BE49-F238E27FC236}">
                <a16:creationId xmlns:a16="http://schemas.microsoft.com/office/drawing/2014/main" id="{0242F29D-07BE-BF1E-4BF8-28D3D1E9AF70}"/>
              </a:ext>
            </a:extLst>
          </p:cNvPr>
          <p:cNvGrpSpPr/>
          <p:nvPr/>
        </p:nvGrpSpPr>
        <p:grpSpPr>
          <a:xfrm>
            <a:off x="2565400" y="2044545"/>
            <a:ext cx="152400" cy="152400"/>
            <a:chOff x="3095430" y="1990725"/>
            <a:chExt cx="228600" cy="228600"/>
          </a:xfrm>
        </p:grpSpPr>
        <p:cxnSp>
          <p:nvCxnSpPr>
            <p:cNvPr id="18" name="Straight Connector 17">
              <a:extLst>
                <a:ext uri="{FF2B5EF4-FFF2-40B4-BE49-F238E27FC236}">
                  <a16:creationId xmlns:a16="http://schemas.microsoft.com/office/drawing/2014/main" id="{E82C7B7C-DB90-27E8-682B-824ED1BCB072}"/>
                </a:ext>
              </a:extLst>
            </p:cNvPr>
            <p:cNvCxnSpPr>
              <a:cxnSpLocks/>
            </p:cNvCxnSpPr>
            <p:nvPr/>
          </p:nvCxnSpPr>
          <p:spPr>
            <a:xfrm>
              <a:off x="3209730" y="1990725"/>
              <a:ext cx="0" cy="228600"/>
            </a:xfrm>
            <a:prstGeom prst="line">
              <a:avLst/>
            </a:prstGeom>
            <a:ln w="19050">
              <a:solidFill>
                <a:srgbClr val="2741D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A86CB2D-1AC8-644A-4DAE-CD6BD7986E71}"/>
                </a:ext>
              </a:extLst>
            </p:cNvPr>
            <p:cNvCxnSpPr>
              <a:cxnSpLocks/>
            </p:cNvCxnSpPr>
            <p:nvPr/>
          </p:nvCxnSpPr>
          <p:spPr>
            <a:xfrm rot="5400000">
              <a:off x="3209730" y="1990725"/>
              <a:ext cx="0" cy="228600"/>
            </a:xfrm>
            <a:prstGeom prst="line">
              <a:avLst/>
            </a:prstGeom>
            <a:ln w="19050">
              <a:solidFill>
                <a:srgbClr val="2741DE"/>
              </a:solidFill>
            </a:ln>
          </p:spPr>
          <p:style>
            <a:lnRef idx="1">
              <a:schemeClr val="accent1"/>
            </a:lnRef>
            <a:fillRef idx="0">
              <a:schemeClr val="accent1"/>
            </a:fillRef>
            <a:effectRef idx="0">
              <a:schemeClr val="accent1"/>
            </a:effectRef>
            <a:fontRef idx="minor">
              <a:schemeClr val="tx1"/>
            </a:fontRef>
          </p:style>
        </p:cxnSp>
      </p:grpSp>
      <p:pic>
        <p:nvPicPr>
          <p:cNvPr id="20" name="Image 2" descr="preencoded.png">
            <a:extLst>
              <a:ext uri="{FF2B5EF4-FFF2-40B4-BE49-F238E27FC236}">
                <a16:creationId xmlns:a16="http://schemas.microsoft.com/office/drawing/2014/main" id="{CEAABD53-3CB2-D674-7381-CAC082616EAC}"/>
              </a:ext>
            </a:extLst>
          </p:cNvPr>
          <p:cNvPicPr>
            <a:picLocks noChangeAspect="1"/>
          </p:cNvPicPr>
          <p:nvPr/>
        </p:nvPicPr>
        <p:blipFill rotWithShape="1">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85800" b="90695"/>
          <a:stretch/>
        </p:blipFill>
        <p:spPr>
          <a:xfrm>
            <a:off x="2875591" y="1635370"/>
            <a:ext cx="2760502" cy="714871"/>
          </a:xfrm>
          <a:prstGeom prst="rect">
            <a:avLst/>
          </a:prstGeom>
        </p:spPr>
      </p:pic>
      <p:pic>
        <p:nvPicPr>
          <p:cNvPr id="1026" name="Picture 2" descr="justified logo">
            <a:extLst>
              <a:ext uri="{FF2B5EF4-FFF2-40B4-BE49-F238E27FC236}">
                <a16:creationId xmlns:a16="http://schemas.microsoft.com/office/drawing/2014/main" id="{75A824DE-BFD1-6F8C-B0FF-7959A5C2BD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910" y="1470025"/>
            <a:ext cx="1409699" cy="84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0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8E7F1C8-F531-DF89-703A-4CF5314F9073}"/>
              </a:ext>
            </a:extLst>
          </p:cNvPr>
          <p:cNvGraphicFramePr>
            <a:graphicFrameLocks/>
          </p:cNvGraphicFramePr>
          <p:nvPr/>
        </p:nvGraphicFramePr>
        <p:xfrm>
          <a:off x="4492487" y="1834116"/>
          <a:ext cx="7242315" cy="4562140"/>
        </p:xfrm>
        <a:graphic>
          <a:graphicData uri="http://schemas.openxmlformats.org/drawingml/2006/table">
            <a:tbl>
              <a:tblPr firstRow="1" bandRow="1">
                <a:tableStyleId>{35758FB7-9AC5-4552-8A53-C91805E547FA}</a:tableStyleId>
              </a:tblPr>
              <a:tblGrid>
                <a:gridCol w="2414105">
                  <a:extLst>
                    <a:ext uri="{9D8B030D-6E8A-4147-A177-3AD203B41FA5}">
                      <a16:colId xmlns:a16="http://schemas.microsoft.com/office/drawing/2014/main" val="1620780971"/>
                    </a:ext>
                  </a:extLst>
                </a:gridCol>
                <a:gridCol w="2414105">
                  <a:extLst>
                    <a:ext uri="{9D8B030D-6E8A-4147-A177-3AD203B41FA5}">
                      <a16:colId xmlns:a16="http://schemas.microsoft.com/office/drawing/2014/main" val="2842970319"/>
                    </a:ext>
                  </a:extLst>
                </a:gridCol>
                <a:gridCol w="2414105">
                  <a:extLst>
                    <a:ext uri="{9D8B030D-6E8A-4147-A177-3AD203B41FA5}">
                      <a16:colId xmlns:a16="http://schemas.microsoft.com/office/drawing/2014/main" val="2047904089"/>
                    </a:ext>
                  </a:extLst>
                </a:gridCol>
              </a:tblGrid>
              <a:tr h="395254">
                <a:tc>
                  <a:txBody>
                    <a:bodyPr/>
                    <a:lstStyle/>
                    <a:p>
                      <a:endParaRPr lang="en-US" sz="1900" b="0" i="0" dirty="0">
                        <a:solidFill>
                          <a:schemeClr val="bg1"/>
                        </a:solidFill>
                        <a:latin typeface="Roboto Medium" panose="02000000000000000000" pitchFamily="2" charset="0"/>
                        <a:ea typeface="Roboto Medium" panose="02000000000000000000" pitchFamily="2" charset="0"/>
                      </a:endParaRPr>
                    </a:p>
                  </a:txBody>
                  <a:tcPr marL="60960" marR="60960" marT="30480" marB="30480" anchor="ctr">
                    <a:solidFill>
                      <a:srgbClr val="2741DE"/>
                    </a:solidFill>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en-US" sz="1900" b="0" i="0" dirty="0">
                          <a:solidFill>
                            <a:schemeClr val="bg1"/>
                          </a:solidFill>
                          <a:latin typeface="Roboto Medium" panose="02000000000000000000" pitchFamily="2" charset="0"/>
                          <a:ea typeface="Roboto Medium" panose="02000000000000000000" pitchFamily="2" charset="0"/>
                        </a:rPr>
                        <a:t>Brick &amp; Mortar</a:t>
                      </a:r>
                    </a:p>
                  </a:txBody>
                  <a:tcPr marL="60960" marR="60960" marT="30480" marB="30480" anchor="ctr">
                    <a:solidFill>
                      <a:srgbClr val="2741DE"/>
                    </a:solidFill>
                  </a:tcPr>
                </a:tc>
                <a:tc>
                  <a:txBody>
                    <a:bodyPr/>
                    <a:lstStyle/>
                    <a:p>
                      <a:r>
                        <a:rPr lang="en-US" sz="1900" b="0" i="0" dirty="0">
                          <a:solidFill>
                            <a:schemeClr val="bg1"/>
                          </a:solidFill>
                          <a:latin typeface="Roboto Medium" panose="02000000000000000000" pitchFamily="2" charset="0"/>
                          <a:ea typeface="Roboto Medium" panose="02000000000000000000" pitchFamily="2" charset="0"/>
                        </a:rPr>
                        <a:t>Telehealth</a:t>
                      </a:r>
                    </a:p>
                  </a:txBody>
                  <a:tcPr marL="60960" marR="60960" marT="30480" marB="30480" anchor="ctr">
                    <a:solidFill>
                      <a:srgbClr val="2741DE"/>
                    </a:solidFill>
                  </a:tcPr>
                </a:tc>
                <a:extLst>
                  <a:ext uri="{0D108BD9-81ED-4DB2-BD59-A6C34878D82A}">
                    <a16:rowId xmlns:a16="http://schemas.microsoft.com/office/drawing/2014/main" val="3963072067"/>
                  </a:ext>
                </a:extLst>
              </a:tr>
              <a:tr h="395254">
                <a:tc>
                  <a:txBody>
                    <a:bodyPr/>
                    <a:lstStyle/>
                    <a:p>
                      <a:r>
                        <a:rPr lang="en-US" sz="1600" b="0" i="0" dirty="0">
                          <a:solidFill>
                            <a:srgbClr val="1D1E4F"/>
                          </a:solidFill>
                          <a:latin typeface="Roboto" panose="02000000000000000000" pitchFamily="2" charset="0"/>
                          <a:ea typeface="Roboto" panose="02000000000000000000" pitchFamily="2" charset="0"/>
                        </a:rPr>
                        <a:t>Location</a:t>
                      </a:r>
                    </a:p>
                  </a:txBody>
                  <a:tcPr marL="60960" marR="60960" marT="30480" marB="30480" anchor="ctr"/>
                </a:tc>
                <a:tc>
                  <a:txBody>
                    <a:bodyPr/>
                    <a:lstStyle/>
                    <a:p>
                      <a:pPr algn="ctr"/>
                      <a:r>
                        <a:rPr lang="en-US" sz="1600" b="0" i="0" dirty="0" err="1">
                          <a:solidFill>
                            <a:srgbClr val="1D1E4F"/>
                          </a:solidFill>
                          <a:latin typeface="Roboto" panose="02000000000000000000" pitchFamily="2" charset="0"/>
                          <a:ea typeface="Roboto" panose="02000000000000000000" pitchFamily="2" charset="0"/>
                        </a:rPr>
                        <a:t>Avg</a:t>
                      </a:r>
                      <a:r>
                        <a:rPr lang="en-US" sz="1600" b="0" i="0" baseline="0" dirty="0">
                          <a:solidFill>
                            <a:srgbClr val="1D1E4F"/>
                          </a:solidFill>
                          <a:latin typeface="Roboto" panose="02000000000000000000" pitchFamily="2" charset="0"/>
                          <a:ea typeface="Roboto" panose="02000000000000000000" pitchFamily="2" charset="0"/>
                        </a:rPr>
                        <a:t> Travel Time: 20 Min</a:t>
                      </a:r>
                      <a:endParaRPr lang="en-US" sz="1600" b="0" i="0" dirty="0">
                        <a:solidFill>
                          <a:srgbClr val="1D1E4F"/>
                        </a:solidFill>
                        <a:latin typeface="Roboto" panose="02000000000000000000" pitchFamily="2" charset="0"/>
                        <a:ea typeface="Roboto" panose="02000000000000000000" pitchFamily="2" charset="0"/>
                      </a:endParaRP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At</a:t>
                      </a:r>
                      <a:r>
                        <a:rPr lang="en-US" sz="1600" b="0" i="0" baseline="0" dirty="0">
                          <a:solidFill>
                            <a:srgbClr val="1D1E4F"/>
                          </a:solidFill>
                          <a:latin typeface="Roboto" panose="02000000000000000000" pitchFamily="2" charset="0"/>
                          <a:ea typeface="Roboto" panose="02000000000000000000" pitchFamily="2" charset="0"/>
                        </a:rPr>
                        <a:t> Job Site</a:t>
                      </a:r>
                      <a:endParaRPr lang="en-US" sz="1600" b="0" i="0" dirty="0">
                        <a:solidFill>
                          <a:srgbClr val="1D1E4F"/>
                        </a:solidFill>
                        <a:latin typeface="Roboto" panose="02000000000000000000" pitchFamily="2" charset="0"/>
                        <a:ea typeface="Roboto" panose="02000000000000000000" pitchFamily="2" charset="0"/>
                      </a:endParaRPr>
                    </a:p>
                  </a:txBody>
                  <a:tcPr marL="60960" marR="60960" marT="30480" marB="30480" anchor="ctr"/>
                </a:tc>
                <a:extLst>
                  <a:ext uri="{0D108BD9-81ED-4DB2-BD59-A6C34878D82A}">
                    <a16:rowId xmlns:a16="http://schemas.microsoft.com/office/drawing/2014/main" val="2934359771"/>
                  </a:ext>
                </a:extLst>
              </a:tr>
              <a:tr h="395254">
                <a:tc>
                  <a:txBody>
                    <a:bodyPr/>
                    <a:lstStyle/>
                    <a:p>
                      <a:r>
                        <a:rPr lang="en-US" sz="1600" b="0" i="0" dirty="0">
                          <a:solidFill>
                            <a:srgbClr val="1D1E4F"/>
                          </a:solidFill>
                          <a:latin typeface="Roboto" panose="02000000000000000000" pitchFamily="2" charset="0"/>
                          <a:ea typeface="Roboto" panose="02000000000000000000" pitchFamily="2" charset="0"/>
                        </a:rPr>
                        <a:t>Wait Time</a:t>
                      </a:r>
                    </a:p>
                  </a:txBody>
                  <a:tcPr marL="60960" marR="60960" marT="30480" marB="30480" anchor="ctr">
                    <a:noFill/>
                  </a:tcPr>
                </a:tc>
                <a:tc>
                  <a:txBody>
                    <a:bodyPr/>
                    <a:lstStyle/>
                    <a:p>
                      <a:pPr algn="ctr"/>
                      <a:r>
                        <a:rPr lang="en-US" sz="1600" b="0" i="0" dirty="0">
                          <a:solidFill>
                            <a:srgbClr val="1D1E4F"/>
                          </a:solidFill>
                          <a:latin typeface="Roboto" panose="02000000000000000000" pitchFamily="2" charset="0"/>
                          <a:ea typeface="Roboto" panose="02000000000000000000" pitchFamily="2" charset="0"/>
                        </a:rPr>
                        <a:t>2 hours</a:t>
                      </a:r>
                    </a:p>
                  </a:txBody>
                  <a:tcPr marL="60960" marR="60960" marT="30480" marB="30480" anchor="ctr">
                    <a:noFill/>
                  </a:tcPr>
                </a:tc>
                <a:tc>
                  <a:txBody>
                    <a:bodyPr/>
                    <a:lstStyle/>
                    <a:p>
                      <a:pPr algn="ctr"/>
                      <a:r>
                        <a:rPr lang="en-US" sz="1600" b="0" i="0" dirty="0">
                          <a:solidFill>
                            <a:srgbClr val="1D1E4F"/>
                          </a:solidFill>
                          <a:latin typeface="Roboto" panose="02000000000000000000" pitchFamily="2" charset="0"/>
                          <a:ea typeface="Roboto" panose="02000000000000000000" pitchFamily="2" charset="0"/>
                        </a:rPr>
                        <a:t>10 minutes</a:t>
                      </a:r>
                    </a:p>
                  </a:txBody>
                  <a:tcPr marL="60960" marR="60960" marT="30480" marB="30480" anchor="ctr">
                    <a:noFill/>
                  </a:tcPr>
                </a:tc>
                <a:extLst>
                  <a:ext uri="{0D108BD9-81ED-4DB2-BD59-A6C34878D82A}">
                    <a16:rowId xmlns:a16="http://schemas.microsoft.com/office/drawing/2014/main" val="214140841"/>
                  </a:ext>
                </a:extLst>
              </a:tr>
              <a:tr h="395254">
                <a:tc>
                  <a:txBody>
                    <a:bodyPr/>
                    <a:lstStyle/>
                    <a:p>
                      <a:pPr marL="0" algn="l" defTabSz="1371600" rtl="0" eaLnBrk="1" latinLnBrk="0" hangingPunct="1"/>
                      <a:r>
                        <a:rPr lang="en-US" sz="1600" b="0" i="0" kern="1200" dirty="0">
                          <a:solidFill>
                            <a:srgbClr val="1D1E4F"/>
                          </a:solidFill>
                          <a:latin typeface="Roboto" panose="02000000000000000000" pitchFamily="2" charset="0"/>
                          <a:ea typeface="Roboto" panose="02000000000000000000" pitchFamily="2" charset="0"/>
                          <a:cs typeface="+mn-cs"/>
                        </a:rPr>
                        <a:t>Time Away</a:t>
                      </a:r>
                    </a:p>
                  </a:txBody>
                  <a:tcPr marL="60960" marR="60960" marT="30480" marB="30480" anchor="ctr">
                    <a:solidFill>
                      <a:srgbClr val="F7F7F7"/>
                    </a:solidFill>
                  </a:tcPr>
                </a:tc>
                <a:tc>
                  <a:txBody>
                    <a:bodyPr/>
                    <a:lstStyle/>
                    <a:p>
                      <a:pPr marL="0" algn="ctr" defTabSz="1371600" rtl="0" eaLnBrk="1" latinLnBrk="0" hangingPunct="1"/>
                      <a:r>
                        <a:rPr lang="en-US" sz="1600" b="0" i="0" kern="1200" dirty="0">
                          <a:solidFill>
                            <a:srgbClr val="1D1E4F"/>
                          </a:solidFill>
                          <a:latin typeface="Roboto" panose="02000000000000000000" pitchFamily="2" charset="0"/>
                          <a:ea typeface="Roboto" panose="02000000000000000000" pitchFamily="2" charset="0"/>
                          <a:cs typeface="+mn-cs"/>
                        </a:rPr>
                        <a:t>4 hours</a:t>
                      </a:r>
                    </a:p>
                  </a:txBody>
                  <a:tcPr marL="60960" marR="60960" marT="30480" marB="30480" anchor="ctr">
                    <a:solidFill>
                      <a:srgbClr val="F7F7F7"/>
                    </a:solidFill>
                  </a:tcPr>
                </a:tc>
                <a:tc>
                  <a:txBody>
                    <a:bodyPr/>
                    <a:lstStyle/>
                    <a:p>
                      <a:pPr marL="0" algn="ctr" defTabSz="1371600" rtl="0" eaLnBrk="1" latinLnBrk="0" hangingPunct="1"/>
                      <a:r>
                        <a:rPr lang="en-US" sz="1600" b="0" i="0" kern="1200" dirty="0">
                          <a:solidFill>
                            <a:srgbClr val="1D1E4F"/>
                          </a:solidFill>
                          <a:latin typeface="Roboto" panose="02000000000000000000" pitchFamily="2" charset="0"/>
                          <a:ea typeface="Roboto" panose="02000000000000000000" pitchFamily="2" charset="0"/>
                          <a:cs typeface="+mn-cs"/>
                        </a:rPr>
                        <a:t>30 minutes</a:t>
                      </a:r>
                    </a:p>
                  </a:txBody>
                  <a:tcPr marL="60960" marR="60960" marT="30480" marB="30480" anchor="ctr">
                    <a:solidFill>
                      <a:srgbClr val="F7F7F7"/>
                    </a:solidFill>
                  </a:tcPr>
                </a:tc>
                <a:extLst>
                  <a:ext uri="{0D108BD9-81ED-4DB2-BD59-A6C34878D82A}">
                    <a16:rowId xmlns:a16="http://schemas.microsoft.com/office/drawing/2014/main" val="1892636817"/>
                  </a:ext>
                </a:extLst>
              </a:tr>
              <a:tr h="304800">
                <a:tc gridSpan="3">
                  <a:txBody>
                    <a:bodyPr/>
                    <a:lstStyle/>
                    <a:p>
                      <a:pPr marL="0" algn="ctr" defTabSz="1371600" rtl="0" eaLnBrk="1" latinLnBrk="0" hangingPunct="1"/>
                      <a:r>
                        <a:rPr lang="en-US" sz="1600" b="0" i="0" kern="1200" dirty="0">
                          <a:solidFill>
                            <a:schemeClr val="bg1"/>
                          </a:solidFill>
                          <a:latin typeface="Roboto" panose="02000000000000000000" pitchFamily="2" charset="0"/>
                          <a:ea typeface="Roboto" panose="02000000000000000000" pitchFamily="2" charset="0"/>
                          <a:cs typeface="+mn-cs"/>
                        </a:rPr>
                        <a:t>Ancillary Referral Rates</a:t>
                      </a:r>
                    </a:p>
                  </a:txBody>
                  <a:tcPr marL="60960" marR="60960" marT="30480" marB="30480" anchor="ctr">
                    <a:solidFill>
                      <a:srgbClr val="008AD3"/>
                    </a:solidFill>
                  </a:tcPr>
                </a:tc>
                <a:tc hMerge="1">
                  <a:txBody>
                    <a:bodyPr/>
                    <a:lstStyle/>
                    <a:p>
                      <a:pPr marL="0" algn="l" defTabSz="1371600" rtl="0" eaLnBrk="1" latinLnBrk="0" hangingPunct="1"/>
                      <a:endParaRPr lang="en-US" sz="1600" b="0" i="0" kern="1200" dirty="0">
                        <a:solidFill>
                          <a:schemeClr val="bg1"/>
                        </a:solidFill>
                        <a:latin typeface="Roboto" panose="02000000000000000000" pitchFamily="2" charset="0"/>
                        <a:ea typeface="Roboto" panose="02000000000000000000" pitchFamily="2" charset="0"/>
                        <a:cs typeface="+mn-cs"/>
                      </a:endParaRPr>
                    </a:p>
                  </a:txBody>
                  <a:tcPr anchor="ctr">
                    <a:solidFill>
                      <a:srgbClr val="2741DE"/>
                    </a:solidFill>
                  </a:tcPr>
                </a:tc>
                <a:tc hMerge="1">
                  <a:txBody>
                    <a:bodyPr/>
                    <a:lstStyle/>
                    <a:p>
                      <a:pPr marL="0" algn="l" defTabSz="1371600" rtl="0" eaLnBrk="1" latinLnBrk="0" hangingPunct="1"/>
                      <a:endParaRPr lang="en-US" sz="1600" b="0" i="0" kern="1200" dirty="0">
                        <a:solidFill>
                          <a:srgbClr val="1D1E4F"/>
                        </a:solidFill>
                        <a:latin typeface="Roboto" panose="02000000000000000000" pitchFamily="2" charset="0"/>
                        <a:ea typeface="Roboto" panose="02000000000000000000" pitchFamily="2" charset="0"/>
                        <a:cs typeface="+mn-cs"/>
                      </a:endParaRPr>
                    </a:p>
                  </a:txBody>
                  <a:tcPr anchor="ctr">
                    <a:solidFill>
                      <a:srgbClr val="2741DE"/>
                    </a:solidFill>
                  </a:tcPr>
                </a:tc>
                <a:extLst>
                  <a:ext uri="{0D108BD9-81ED-4DB2-BD59-A6C34878D82A}">
                    <a16:rowId xmlns:a16="http://schemas.microsoft.com/office/drawing/2014/main" val="2253195809"/>
                  </a:ext>
                </a:extLst>
              </a:tr>
              <a:tr h="395254">
                <a:tc>
                  <a:txBody>
                    <a:bodyPr/>
                    <a:lstStyle/>
                    <a:p>
                      <a:r>
                        <a:rPr lang="en-US" sz="1600" b="0" i="0" dirty="0">
                          <a:solidFill>
                            <a:srgbClr val="1D1E4F"/>
                          </a:solidFill>
                          <a:latin typeface="Roboto" panose="02000000000000000000" pitchFamily="2" charset="0"/>
                          <a:ea typeface="Roboto" panose="02000000000000000000" pitchFamily="2" charset="0"/>
                        </a:rPr>
                        <a:t>Narcotics Prescribed</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4%</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0%</a:t>
                      </a:r>
                    </a:p>
                  </a:txBody>
                  <a:tcPr marL="60960" marR="60960" marT="30480" marB="30480" anchor="ctr"/>
                </a:tc>
                <a:extLst>
                  <a:ext uri="{0D108BD9-81ED-4DB2-BD59-A6C34878D82A}">
                    <a16:rowId xmlns:a16="http://schemas.microsoft.com/office/drawing/2014/main" val="1421046276"/>
                  </a:ext>
                </a:extLst>
              </a:tr>
              <a:tr h="395254">
                <a:tc>
                  <a:txBody>
                    <a:bodyPr/>
                    <a:lstStyle/>
                    <a:p>
                      <a:r>
                        <a:rPr lang="en-US" sz="1600" b="0" i="0" dirty="0">
                          <a:solidFill>
                            <a:srgbClr val="1D1E4F"/>
                          </a:solidFill>
                          <a:latin typeface="Roboto" panose="02000000000000000000" pitchFamily="2" charset="0"/>
                          <a:ea typeface="Roboto" panose="02000000000000000000" pitchFamily="2" charset="0"/>
                        </a:rPr>
                        <a:t>Medications Prescribed</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59%</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45%</a:t>
                      </a:r>
                    </a:p>
                  </a:txBody>
                  <a:tcPr marL="60960" marR="60960" marT="30480" marB="30480" anchor="ctr"/>
                </a:tc>
                <a:extLst>
                  <a:ext uri="{0D108BD9-81ED-4DB2-BD59-A6C34878D82A}">
                    <a16:rowId xmlns:a16="http://schemas.microsoft.com/office/drawing/2014/main" val="1890781623"/>
                  </a:ext>
                </a:extLst>
              </a:tr>
              <a:tr h="395254">
                <a:tc>
                  <a:txBody>
                    <a:bodyPr/>
                    <a:lstStyle/>
                    <a:p>
                      <a:r>
                        <a:rPr lang="en-US" sz="1600" b="0" i="0" dirty="0">
                          <a:solidFill>
                            <a:srgbClr val="1D1E4F"/>
                          </a:solidFill>
                          <a:latin typeface="Roboto" panose="02000000000000000000" pitchFamily="2" charset="0"/>
                          <a:ea typeface="Roboto" panose="02000000000000000000" pitchFamily="2" charset="0"/>
                        </a:rPr>
                        <a:t>X-rays</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66%</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17%</a:t>
                      </a:r>
                    </a:p>
                  </a:txBody>
                  <a:tcPr marL="60960" marR="60960" marT="30480" marB="30480" anchor="ctr"/>
                </a:tc>
                <a:extLst>
                  <a:ext uri="{0D108BD9-81ED-4DB2-BD59-A6C34878D82A}">
                    <a16:rowId xmlns:a16="http://schemas.microsoft.com/office/drawing/2014/main" val="1644749770"/>
                  </a:ext>
                </a:extLst>
              </a:tr>
              <a:tr h="395254">
                <a:tc>
                  <a:txBody>
                    <a:bodyPr/>
                    <a:lstStyle/>
                    <a:p>
                      <a:r>
                        <a:rPr lang="en-US" sz="1600" b="0" i="0" dirty="0">
                          <a:solidFill>
                            <a:srgbClr val="1D1E4F"/>
                          </a:solidFill>
                          <a:latin typeface="Roboto" panose="02000000000000000000" pitchFamily="2" charset="0"/>
                          <a:ea typeface="Roboto" panose="02000000000000000000" pitchFamily="2" charset="0"/>
                        </a:rPr>
                        <a:t>DME</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67%</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22%</a:t>
                      </a:r>
                    </a:p>
                  </a:txBody>
                  <a:tcPr marL="60960" marR="60960" marT="30480" marB="30480" anchor="ctr"/>
                </a:tc>
                <a:extLst>
                  <a:ext uri="{0D108BD9-81ED-4DB2-BD59-A6C34878D82A}">
                    <a16:rowId xmlns:a16="http://schemas.microsoft.com/office/drawing/2014/main" val="1833986784"/>
                  </a:ext>
                </a:extLst>
              </a:tr>
              <a:tr h="395254">
                <a:tc>
                  <a:txBody>
                    <a:bodyPr/>
                    <a:lstStyle/>
                    <a:p>
                      <a:r>
                        <a:rPr lang="en-US" sz="1600" b="0" i="0" dirty="0">
                          <a:solidFill>
                            <a:srgbClr val="1D1E4F"/>
                          </a:solidFill>
                          <a:latin typeface="Roboto" panose="02000000000000000000" pitchFamily="2" charset="0"/>
                          <a:ea typeface="Roboto" panose="02000000000000000000" pitchFamily="2" charset="0"/>
                        </a:rPr>
                        <a:t>PT</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52%</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35%</a:t>
                      </a:r>
                    </a:p>
                  </a:txBody>
                  <a:tcPr marL="60960" marR="60960" marT="30480" marB="30480" anchor="ctr"/>
                </a:tc>
                <a:extLst>
                  <a:ext uri="{0D108BD9-81ED-4DB2-BD59-A6C34878D82A}">
                    <a16:rowId xmlns:a16="http://schemas.microsoft.com/office/drawing/2014/main" val="870992046"/>
                  </a:ext>
                </a:extLst>
              </a:tr>
              <a:tr h="304800">
                <a:tc gridSpan="3">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en-US" sz="1600" b="0" i="0" kern="1200" dirty="0">
                          <a:solidFill>
                            <a:schemeClr val="bg1"/>
                          </a:solidFill>
                          <a:latin typeface="Roboto" panose="02000000000000000000" pitchFamily="2" charset="0"/>
                          <a:ea typeface="Roboto" panose="02000000000000000000" pitchFamily="2" charset="0"/>
                          <a:cs typeface="+mn-cs"/>
                        </a:rPr>
                        <a:t>Patient Satisfaction</a:t>
                      </a:r>
                    </a:p>
                  </a:txBody>
                  <a:tcPr marL="60960" marR="60960" marT="30480" marB="30480" anchor="ctr">
                    <a:solidFill>
                      <a:srgbClr val="008AD3"/>
                    </a:solidFill>
                  </a:tcPr>
                </a:tc>
                <a:tc hMerge="1">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lang="en-US" sz="1600" b="0" i="0" kern="1200" dirty="0">
                        <a:solidFill>
                          <a:schemeClr val="bg1"/>
                        </a:solidFill>
                        <a:latin typeface="Roboto" panose="02000000000000000000" pitchFamily="2" charset="0"/>
                        <a:ea typeface="Roboto" panose="02000000000000000000" pitchFamily="2" charset="0"/>
                        <a:cs typeface="+mn-cs"/>
                      </a:endParaRPr>
                    </a:p>
                  </a:txBody>
                  <a:tcPr anchor="ctr">
                    <a:solidFill>
                      <a:srgbClr val="2741DE"/>
                    </a:solidFill>
                  </a:tcPr>
                </a:tc>
                <a:tc hMerge="1">
                  <a:txBody>
                    <a:bodyPr/>
                    <a:lstStyle/>
                    <a:p>
                      <a:pPr marL="0" algn="ctr" defTabSz="1371600" rtl="0" eaLnBrk="1" latinLnBrk="0" hangingPunct="1"/>
                      <a:endParaRPr lang="en-US" sz="1600" b="0" i="0" kern="1200" dirty="0">
                        <a:solidFill>
                          <a:srgbClr val="2741DE"/>
                        </a:solidFill>
                        <a:latin typeface="Roboto" panose="02000000000000000000" pitchFamily="2" charset="0"/>
                        <a:ea typeface="Roboto" panose="02000000000000000000" pitchFamily="2" charset="0"/>
                        <a:cs typeface="+mn-cs"/>
                      </a:endParaRPr>
                    </a:p>
                  </a:txBody>
                  <a:tcPr anchor="ctr">
                    <a:solidFill>
                      <a:srgbClr val="2741DE"/>
                    </a:solidFill>
                  </a:tcPr>
                </a:tc>
                <a:extLst>
                  <a:ext uri="{0D108BD9-81ED-4DB2-BD59-A6C34878D82A}">
                    <a16:rowId xmlns:a16="http://schemas.microsoft.com/office/drawing/2014/main" val="3361454235"/>
                  </a:ext>
                </a:extLst>
              </a:tr>
              <a:tr h="395254">
                <a:tc>
                  <a:txBody>
                    <a:bodyPr/>
                    <a:lstStyle/>
                    <a:p>
                      <a:r>
                        <a:rPr lang="en-US" sz="1600" b="0" i="0" dirty="0">
                          <a:solidFill>
                            <a:srgbClr val="1D1E4F"/>
                          </a:solidFill>
                          <a:latin typeface="Roboto" panose="02000000000000000000" pitchFamily="2" charset="0"/>
                          <a:ea typeface="Roboto" panose="02000000000000000000" pitchFamily="2" charset="0"/>
                        </a:rPr>
                        <a:t>Patient Satisfaction</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3.65</a:t>
                      </a:r>
                    </a:p>
                  </a:txBody>
                  <a:tcPr marL="60960" marR="60960" marT="30480" marB="30480" anchor="ctr"/>
                </a:tc>
                <a:tc>
                  <a:txBody>
                    <a:bodyPr/>
                    <a:lstStyle/>
                    <a:p>
                      <a:pPr algn="ctr"/>
                      <a:r>
                        <a:rPr lang="en-US" sz="1600" b="0" i="0" dirty="0">
                          <a:solidFill>
                            <a:srgbClr val="1D1E4F"/>
                          </a:solidFill>
                          <a:latin typeface="Roboto" panose="02000000000000000000" pitchFamily="2" charset="0"/>
                          <a:ea typeface="Roboto" panose="02000000000000000000" pitchFamily="2" charset="0"/>
                        </a:rPr>
                        <a:t>4.8</a:t>
                      </a:r>
                    </a:p>
                  </a:txBody>
                  <a:tcPr marL="60960" marR="60960" marT="30480" marB="30480" anchor="ctr"/>
                </a:tc>
                <a:extLst>
                  <a:ext uri="{0D108BD9-81ED-4DB2-BD59-A6C34878D82A}">
                    <a16:rowId xmlns:a16="http://schemas.microsoft.com/office/drawing/2014/main" val="1922167929"/>
                  </a:ext>
                </a:extLst>
              </a:tr>
            </a:tbl>
          </a:graphicData>
        </a:graphic>
      </p:graphicFrame>
      <p:sp>
        <p:nvSpPr>
          <p:cNvPr id="8" name="TextBox 7">
            <a:extLst>
              <a:ext uri="{FF2B5EF4-FFF2-40B4-BE49-F238E27FC236}">
                <a16:creationId xmlns:a16="http://schemas.microsoft.com/office/drawing/2014/main" id="{67C46114-374E-CD0F-D8B2-893C60650AD0}"/>
              </a:ext>
            </a:extLst>
          </p:cNvPr>
          <p:cNvSpPr txBox="1"/>
          <p:nvPr/>
        </p:nvSpPr>
        <p:spPr>
          <a:xfrm>
            <a:off x="1002142" y="950708"/>
            <a:ext cx="9732119" cy="748795"/>
          </a:xfrm>
          <a:prstGeom prst="rect">
            <a:avLst/>
          </a:prstGeom>
          <a:noFill/>
        </p:spPr>
        <p:txBody>
          <a:bodyPr wrap="square" rtlCol="0">
            <a:spAutoFit/>
          </a:bodyPr>
          <a:lstStyle/>
          <a:p>
            <a:r>
              <a:rPr lang="en-US" sz="2133" b="1" spc="-100" dirty="0">
                <a:solidFill>
                  <a:srgbClr val="2741DE"/>
                </a:solidFill>
                <a:latin typeface="Work Sans SemiBold" pitchFamily="2" charset="77"/>
              </a:rPr>
              <a:t>Virtual care results in improved productivity, faster access to care, and  lower costs related to prescribing trends.</a:t>
            </a:r>
          </a:p>
        </p:txBody>
      </p:sp>
      <p:sp>
        <p:nvSpPr>
          <p:cNvPr id="9" name="Text Placeholder 2">
            <a:extLst>
              <a:ext uri="{FF2B5EF4-FFF2-40B4-BE49-F238E27FC236}">
                <a16:creationId xmlns:a16="http://schemas.microsoft.com/office/drawing/2014/main" id="{C0DF524A-0961-6F04-C3F6-2E87FC758974}"/>
              </a:ext>
            </a:extLst>
          </p:cNvPr>
          <p:cNvSpPr txBox="1">
            <a:spLocks/>
          </p:cNvSpPr>
          <p:nvPr/>
        </p:nvSpPr>
        <p:spPr>
          <a:xfrm>
            <a:off x="1062240" y="2708000"/>
            <a:ext cx="1279313"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6400" b="0" i="0" kern="1200" spc="-300">
                <a:solidFill>
                  <a:schemeClr val="bg1"/>
                </a:solidFill>
                <a:latin typeface="Roboto Light" panose="02000000000000000000" pitchFamily="2" charset="0"/>
                <a:ea typeface="Roboto Light"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sz="4000" dirty="0">
                <a:solidFill>
                  <a:srgbClr val="008AD3"/>
                </a:solidFill>
              </a:rPr>
              <a:t>88</a:t>
            </a:r>
            <a:r>
              <a:rPr lang="en-US" sz="4000" spc="-200" dirty="0">
                <a:solidFill>
                  <a:srgbClr val="008AD3"/>
                </a:solidFill>
              </a:rPr>
              <a:t>%</a:t>
            </a:r>
          </a:p>
        </p:txBody>
      </p:sp>
      <p:sp>
        <p:nvSpPr>
          <p:cNvPr id="10" name="Text Placeholder 3">
            <a:extLst>
              <a:ext uri="{FF2B5EF4-FFF2-40B4-BE49-F238E27FC236}">
                <a16:creationId xmlns:a16="http://schemas.microsoft.com/office/drawing/2014/main" id="{F7423D73-097F-CEF2-1E2D-559888EBE182}"/>
              </a:ext>
            </a:extLst>
          </p:cNvPr>
          <p:cNvSpPr txBox="1">
            <a:spLocks/>
          </p:cNvSpPr>
          <p:nvPr/>
        </p:nvSpPr>
        <p:spPr>
          <a:xfrm>
            <a:off x="2071622" y="2745852"/>
            <a:ext cx="1828800"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1600" b="0" i="0" kern="1200">
                <a:solidFill>
                  <a:schemeClr val="bg1"/>
                </a:solidFill>
                <a:latin typeface="Roboto" panose="02000000000000000000" pitchFamily="2" charset="0"/>
                <a:ea typeface="Roboto"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dirty="0">
                <a:solidFill>
                  <a:schemeClr val="tx1"/>
                </a:solidFill>
              </a:rPr>
              <a:t>reduction in time away from work</a:t>
            </a:r>
          </a:p>
        </p:txBody>
      </p:sp>
      <p:sp>
        <p:nvSpPr>
          <p:cNvPr id="11" name="Text Placeholder 4">
            <a:extLst>
              <a:ext uri="{FF2B5EF4-FFF2-40B4-BE49-F238E27FC236}">
                <a16:creationId xmlns:a16="http://schemas.microsoft.com/office/drawing/2014/main" id="{A593C3E3-2123-97F3-7C44-13DEF8834ED6}"/>
              </a:ext>
            </a:extLst>
          </p:cNvPr>
          <p:cNvSpPr txBox="1">
            <a:spLocks/>
          </p:cNvSpPr>
          <p:nvPr/>
        </p:nvSpPr>
        <p:spPr>
          <a:xfrm>
            <a:off x="1062240" y="3629025"/>
            <a:ext cx="1279313"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6400" b="0" i="0" kern="1200" spc="-300">
                <a:solidFill>
                  <a:srgbClr val="01C2C0"/>
                </a:solidFill>
                <a:latin typeface="Roboto Light" panose="02000000000000000000" pitchFamily="2" charset="0"/>
                <a:ea typeface="Roboto Light"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sz="4000" spc="-200" dirty="0"/>
              <a:t>34%</a:t>
            </a:r>
          </a:p>
        </p:txBody>
      </p:sp>
      <p:sp>
        <p:nvSpPr>
          <p:cNvPr id="12" name="Text Placeholder 5">
            <a:extLst>
              <a:ext uri="{FF2B5EF4-FFF2-40B4-BE49-F238E27FC236}">
                <a16:creationId xmlns:a16="http://schemas.microsoft.com/office/drawing/2014/main" id="{3FD16DA2-B407-4CCC-B5BF-1B8B5AAF2882}"/>
              </a:ext>
            </a:extLst>
          </p:cNvPr>
          <p:cNvSpPr txBox="1">
            <a:spLocks/>
          </p:cNvSpPr>
          <p:nvPr/>
        </p:nvSpPr>
        <p:spPr>
          <a:xfrm>
            <a:off x="2071622" y="3666876"/>
            <a:ext cx="1828800"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1600" b="0" i="0" kern="1200">
                <a:solidFill>
                  <a:schemeClr val="bg1"/>
                </a:solidFill>
                <a:latin typeface="Roboto" panose="02000000000000000000" pitchFamily="2" charset="0"/>
                <a:ea typeface="Roboto"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dirty="0">
                <a:solidFill>
                  <a:schemeClr val="tx1"/>
                </a:solidFill>
              </a:rPr>
              <a:t>reduction in medical spend</a:t>
            </a:r>
          </a:p>
        </p:txBody>
      </p:sp>
      <p:sp>
        <p:nvSpPr>
          <p:cNvPr id="13" name="Text Placeholder 6">
            <a:extLst>
              <a:ext uri="{FF2B5EF4-FFF2-40B4-BE49-F238E27FC236}">
                <a16:creationId xmlns:a16="http://schemas.microsoft.com/office/drawing/2014/main" id="{618F8511-5119-E17D-2349-EB21874443E8}"/>
              </a:ext>
            </a:extLst>
          </p:cNvPr>
          <p:cNvSpPr txBox="1">
            <a:spLocks/>
          </p:cNvSpPr>
          <p:nvPr/>
        </p:nvSpPr>
        <p:spPr>
          <a:xfrm>
            <a:off x="1062240" y="4512198"/>
            <a:ext cx="1279313"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6400" b="0" i="0" kern="1200" spc="-300">
                <a:solidFill>
                  <a:srgbClr val="F4A42D"/>
                </a:solidFill>
                <a:latin typeface="Roboto Light" panose="02000000000000000000" pitchFamily="2" charset="0"/>
                <a:ea typeface="Roboto Light"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sz="4000" spc="-200" dirty="0"/>
              <a:t>63%</a:t>
            </a:r>
          </a:p>
        </p:txBody>
      </p:sp>
      <p:sp>
        <p:nvSpPr>
          <p:cNvPr id="14" name="Text Placeholder 7">
            <a:extLst>
              <a:ext uri="{FF2B5EF4-FFF2-40B4-BE49-F238E27FC236}">
                <a16:creationId xmlns:a16="http://schemas.microsoft.com/office/drawing/2014/main" id="{0C9E71F7-D052-EFA5-E78B-126CAA3F77CF}"/>
              </a:ext>
            </a:extLst>
          </p:cNvPr>
          <p:cNvSpPr txBox="1">
            <a:spLocks/>
          </p:cNvSpPr>
          <p:nvPr/>
        </p:nvSpPr>
        <p:spPr>
          <a:xfrm>
            <a:off x="2071622" y="4523904"/>
            <a:ext cx="2117804"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1600" b="0" i="0" kern="1200">
                <a:solidFill>
                  <a:schemeClr val="bg1"/>
                </a:solidFill>
                <a:latin typeface="Roboto" panose="02000000000000000000" pitchFamily="2" charset="0"/>
                <a:ea typeface="Roboto"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dirty="0">
                <a:solidFill>
                  <a:schemeClr val="tx1"/>
                </a:solidFill>
              </a:rPr>
              <a:t>Improvement in patient satisfaction</a:t>
            </a:r>
          </a:p>
        </p:txBody>
      </p:sp>
    </p:spTree>
    <p:extLst>
      <p:ext uri="{BB962C8B-B14F-4D97-AF65-F5344CB8AC3E}">
        <p14:creationId xmlns:p14="http://schemas.microsoft.com/office/powerpoint/2010/main" val="786158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Thank You!</a:t>
            </a:r>
          </a:p>
        </p:txBody>
      </p:sp>
    </p:spTree>
    <p:extLst>
      <p:ext uri="{BB962C8B-B14F-4D97-AF65-F5344CB8AC3E}">
        <p14:creationId xmlns:p14="http://schemas.microsoft.com/office/powerpoint/2010/main" val="558535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81352" y="2392257"/>
            <a:ext cx="6370109" cy="2113483"/>
          </a:xfrm>
        </p:spPr>
        <p:txBody>
          <a:bodyPr>
            <a:normAutofit fontScale="77500" lnSpcReduction="20000"/>
          </a:bodyPr>
          <a:lstStyle/>
          <a:p>
            <a:r>
              <a:rPr lang="en-US" u="sng" dirty="0"/>
              <a:t>24/7 Advocacy   </a:t>
            </a:r>
          </a:p>
          <a:p>
            <a:r>
              <a:rPr lang="en-US" dirty="0"/>
              <a:t>Immediate </a:t>
            </a:r>
          </a:p>
          <a:p>
            <a:r>
              <a:rPr lang="en-US" dirty="0"/>
              <a:t>Intervention</a:t>
            </a:r>
          </a:p>
        </p:txBody>
      </p:sp>
    </p:spTree>
    <p:extLst>
      <p:ext uri="{BB962C8B-B14F-4D97-AF65-F5344CB8AC3E}">
        <p14:creationId xmlns:p14="http://schemas.microsoft.com/office/powerpoint/2010/main" val="2754043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15117" y="685800"/>
            <a:ext cx="11395215" cy="5333470"/>
            <a:chOff x="622674" y="1028700"/>
            <a:chExt cx="17092823" cy="8000204"/>
          </a:xfrm>
        </p:grpSpPr>
        <p:cxnSp>
          <p:nvCxnSpPr>
            <p:cNvPr id="4" name="Straight Connector 3">
              <a:extLst>
                <a:ext uri="{FF2B5EF4-FFF2-40B4-BE49-F238E27FC236}">
                  <a16:creationId xmlns:a16="http://schemas.microsoft.com/office/drawing/2014/main" id="{03B2C497-6ED2-5FE7-20D8-7D6BAE1DD624}"/>
                </a:ext>
              </a:extLst>
            </p:cNvPr>
            <p:cNvCxnSpPr>
              <a:cxnSpLocks/>
            </p:cNvCxnSpPr>
            <p:nvPr/>
          </p:nvCxnSpPr>
          <p:spPr>
            <a:xfrm>
              <a:off x="2080124" y="2938463"/>
              <a:ext cx="7937816" cy="67583"/>
            </a:xfrm>
            <a:prstGeom prst="line">
              <a:avLst/>
            </a:prstGeom>
            <a:ln/>
          </p:spPr>
          <p:style>
            <a:lnRef idx="3">
              <a:schemeClr val="accent4"/>
            </a:lnRef>
            <a:fillRef idx="0">
              <a:schemeClr val="accent4"/>
            </a:fillRef>
            <a:effectRef idx="2">
              <a:schemeClr val="accent4"/>
            </a:effectRef>
            <a:fontRef idx="minor">
              <a:schemeClr val="tx1"/>
            </a:fontRef>
          </p:style>
        </p:cxnSp>
        <p:sp>
          <p:nvSpPr>
            <p:cNvPr id="5" name="Rectangle 4">
              <a:extLst>
                <a:ext uri="{FF2B5EF4-FFF2-40B4-BE49-F238E27FC236}">
                  <a16:creationId xmlns:a16="http://schemas.microsoft.com/office/drawing/2014/main" id="{84D0850E-2FAB-086B-7CCC-80759E13C9AA}"/>
                </a:ext>
              </a:extLst>
            </p:cNvPr>
            <p:cNvSpPr/>
            <p:nvPr/>
          </p:nvSpPr>
          <p:spPr>
            <a:xfrm>
              <a:off x="730251" y="2203450"/>
              <a:ext cx="2555115" cy="1877313"/>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dirty="0"/>
            </a:p>
          </p:txBody>
        </p:sp>
        <p:pic>
          <p:nvPicPr>
            <p:cNvPr id="6" name="Picture 5">
              <a:extLst>
                <a:ext uri="{FF2B5EF4-FFF2-40B4-BE49-F238E27FC236}">
                  <a16:creationId xmlns:a16="http://schemas.microsoft.com/office/drawing/2014/main" id="{4FC05281-B341-4C80-206A-BE0D59B1BDDD}"/>
                </a:ext>
              </a:extLst>
            </p:cNvPr>
            <p:cNvPicPr>
              <a:picLocks noChangeAspect="1"/>
            </p:cNvPicPr>
            <p:nvPr/>
          </p:nvPicPr>
          <p:blipFill>
            <a:blip r:embed="rId3"/>
            <a:srcRect l="125" r="125"/>
            <a:stretch/>
          </p:blipFill>
          <p:spPr>
            <a:xfrm>
              <a:off x="2507204" y="2496503"/>
              <a:ext cx="662868" cy="664528"/>
            </a:xfrm>
            <a:prstGeom prst="rect">
              <a:avLst/>
            </a:prstGeom>
          </p:spPr>
        </p:pic>
        <p:sp>
          <p:nvSpPr>
            <p:cNvPr id="7" name="TextBox 6">
              <a:extLst>
                <a:ext uri="{FF2B5EF4-FFF2-40B4-BE49-F238E27FC236}">
                  <a16:creationId xmlns:a16="http://schemas.microsoft.com/office/drawing/2014/main" id="{DB197B5E-9BC6-F3BF-CCFD-58F577003C1C}"/>
                </a:ext>
              </a:extLst>
            </p:cNvPr>
            <p:cNvSpPr txBox="1"/>
            <p:nvPr/>
          </p:nvSpPr>
          <p:spPr>
            <a:xfrm>
              <a:off x="958065" y="2512825"/>
              <a:ext cx="1967699" cy="753859"/>
            </a:xfrm>
            <a:prstGeom prst="rect">
              <a:avLst/>
            </a:prstGeom>
            <a:noFill/>
          </p:spPr>
          <p:txBody>
            <a:bodyPr wrap="square" rtlCol="0">
              <a:spAutoFit/>
            </a:bodyPr>
            <a:lstStyle/>
            <a:p>
              <a:pPr lvl="0" algn="l"/>
              <a:r>
                <a:rPr lang="en-US" sz="1333" dirty="0">
                  <a:solidFill>
                    <a:srgbClr val="1D1E4F"/>
                  </a:solidFill>
                  <a:latin typeface="Roboto Medium" panose="02000000000000000000" pitchFamily="2" charset="0"/>
                  <a:ea typeface="Roboto Medium" panose="02000000000000000000" pitchFamily="2" charset="0"/>
                </a:rPr>
                <a:t>Injured </a:t>
              </a:r>
            </a:p>
            <a:p>
              <a:pPr lvl="0" algn="l"/>
              <a:r>
                <a:rPr lang="en-US" sz="1333" dirty="0">
                  <a:solidFill>
                    <a:srgbClr val="1D1E4F"/>
                  </a:solidFill>
                  <a:latin typeface="Roboto Medium" panose="02000000000000000000" pitchFamily="2" charset="0"/>
                  <a:ea typeface="Roboto Medium" panose="02000000000000000000" pitchFamily="2" charset="0"/>
                </a:rPr>
                <a:t>Worker</a:t>
              </a:r>
            </a:p>
          </p:txBody>
        </p:sp>
        <p:sp>
          <p:nvSpPr>
            <p:cNvPr id="8" name="Rectangle 7">
              <a:extLst>
                <a:ext uri="{FF2B5EF4-FFF2-40B4-BE49-F238E27FC236}">
                  <a16:creationId xmlns:a16="http://schemas.microsoft.com/office/drawing/2014/main" id="{CC2F79F8-F462-5A55-47E9-4E1BF3DBB6C2}"/>
                </a:ext>
              </a:extLst>
            </p:cNvPr>
            <p:cNvSpPr/>
            <p:nvPr/>
          </p:nvSpPr>
          <p:spPr>
            <a:xfrm>
              <a:off x="3788740" y="2203450"/>
              <a:ext cx="2597837" cy="1877313"/>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dirty="0"/>
            </a:p>
          </p:txBody>
        </p:sp>
        <p:pic>
          <p:nvPicPr>
            <p:cNvPr id="9" name="Picture 8">
              <a:extLst>
                <a:ext uri="{FF2B5EF4-FFF2-40B4-BE49-F238E27FC236}">
                  <a16:creationId xmlns:a16="http://schemas.microsoft.com/office/drawing/2014/main" id="{3DDF0A7A-C800-C6CA-C089-6E6BC56C6544}"/>
                </a:ext>
              </a:extLst>
            </p:cNvPr>
            <p:cNvPicPr>
              <a:picLocks noChangeAspect="1"/>
            </p:cNvPicPr>
            <p:nvPr/>
          </p:nvPicPr>
          <p:blipFill>
            <a:blip r:embed="rId4"/>
            <a:srcRect l="187" r="187"/>
            <a:stretch/>
          </p:blipFill>
          <p:spPr>
            <a:xfrm>
              <a:off x="5556900" y="2522348"/>
              <a:ext cx="629794" cy="632163"/>
            </a:xfrm>
            <a:prstGeom prst="rect">
              <a:avLst/>
            </a:prstGeom>
          </p:spPr>
        </p:pic>
        <p:sp>
          <p:nvSpPr>
            <p:cNvPr id="10" name="TextBox 9">
              <a:extLst>
                <a:ext uri="{FF2B5EF4-FFF2-40B4-BE49-F238E27FC236}">
                  <a16:creationId xmlns:a16="http://schemas.microsoft.com/office/drawing/2014/main" id="{0A323A3B-78DA-A75F-AEF8-F330C63A1CEA}"/>
                </a:ext>
              </a:extLst>
            </p:cNvPr>
            <p:cNvSpPr txBox="1"/>
            <p:nvPr/>
          </p:nvSpPr>
          <p:spPr>
            <a:xfrm>
              <a:off x="4016555" y="2512825"/>
              <a:ext cx="1304139" cy="446181"/>
            </a:xfrm>
            <a:prstGeom prst="rect">
              <a:avLst/>
            </a:prstGeom>
            <a:noFill/>
          </p:spPr>
          <p:txBody>
            <a:bodyPr wrap="square" rtlCol="0">
              <a:spAutoFit/>
            </a:bodyPr>
            <a:lstStyle/>
            <a:p>
              <a:pPr lvl="0" algn="l"/>
              <a:r>
                <a:rPr lang="en-US" sz="1333" dirty="0">
                  <a:solidFill>
                    <a:srgbClr val="1D1E4F"/>
                  </a:solidFill>
                  <a:latin typeface="Roboto Medium" panose="02000000000000000000" pitchFamily="2" charset="0"/>
                  <a:ea typeface="Roboto Medium" panose="02000000000000000000" pitchFamily="2" charset="0"/>
                </a:rPr>
                <a:t>Nurse</a:t>
              </a:r>
            </a:p>
          </p:txBody>
        </p:sp>
        <p:sp>
          <p:nvSpPr>
            <p:cNvPr id="11" name="Rectangle 10">
              <a:extLst>
                <a:ext uri="{FF2B5EF4-FFF2-40B4-BE49-F238E27FC236}">
                  <a16:creationId xmlns:a16="http://schemas.microsoft.com/office/drawing/2014/main" id="{02A0A475-D0B1-2C2D-5543-9316E6B53526}"/>
                </a:ext>
              </a:extLst>
            </p:cNvPr>
            <p:cNvSpPr/>
            <p:nvPr/>
          </p:nvSpPr>
          <p:spPr>
            <a:xfrm>
              <a:off x="6765730" y="2203450"/>
              <a:ext cx="2699466" cy="1877313"/>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dirty="0"/>
            </a:p>
          </p:txBody>
        </p:sp>
        <p:pic>
          <p:nvPicPr>
            <p:cNvPr id="12" name="Picture 11">
              <a:extLst>
                <a:ext uri="{FF2B5EF4-FFF2-40B4-BE49-F238E27FC236}">
                  <a16:creationId xmlns:a16="http://schemas.microsoft.com/office/drawing/2014/main" id="{CC24E4EC-EA8F-7F6C-090B-8B5FD1751767}"/>
                </a:ext>
              </a:extLst>
            </p:cNvPr>
            <p:cNvPicPr>
              <a:picLocks noChangeAspect="1"/>
            </p:cNvPicPr>
            <p:nvPr/>
          </p:nvPicPr>
          <p:blipFill>
            <a:blip r:embed="rId5"/>
            <a:srcRect l="219" r="219"/>
            <a:stretch/>
          </p:blipFill>
          <p:spPr>
            <a:xfrm>
              <a:off x="8656909" y="2508592"/>
              <a:ext cx="504381" cy="506598"/>
            </a:xfrm>
            <a:prstGeom prst="rect">
              <a:avLst/>
            </a:prstGeom>
          </p:spPr>
        </p:pic>
        <p:sp>
          <p:nvSpPr>
            <p:cNvPr id="13" name="TextBox 12">
              <a:extLst>
                <a:ext uri="{FF2B5EF4-FFF2-40B4-BE49-F238E27FC236}">
                  <a16:creationId xmlns:a16="http://schemas.microsoft.com/office/drawing/2014/main" id="{1B531328-2D97-32B9-024B-53915A479316}"/>
                </a:ext>
              </a:extLst>
            </p:cNvPr>
            <p:cNvSpPr txBox="1"/>
            <p:nvPr/>
          </p:nvSpPr>
          <p:spPr>
            <a:xfrm>
              <a:off x="7028081" y="2515611"/>
              <a:ext cx="1503023" cy="446181"/>
            </a:xfrm>
            <a:prstGeom prst="rect">
              <a:avLst/>
            </a:prstGeom>
            <a:noFill/>
          </p:spPr>
          <p:txBody>
            <a:bodyPr wrap="square" rtlCol="0">
              <a:spAutoFit/>
            </a:bodyPr>
            <a:lstStyle/>
            <a:p>
              <a:pPr lvl="0" algn="l"/>
              <a:r>
                <a:rPr lang="en-US" sz="1333" dirty="0">
                  <a:solidFill>
                    <a:srgbClr val="1D1E4F"/>
                  </a:solidFill>
                  <a:latin typeface="Roboto Medium" panose="02000000000000000000" pitchFamily="2" charset="0"/>
                  <a:ea typeface="Roboto Medium" panose="02000000000000000000" pitchFamily="2" charset="0"/>
                </a:rPr>
                <a:t>Concierge</a:t>
              </a:r>
            </a:p>
          </p:txBody>
        </p:sp>
        <p:sp>
          <p:nvSpPr>
            <p:cNvPr id="14" name="TextBox 13">
              <a:extLst>
                <a:ext uri="{FF2B5EF4-FFF2-40B4-BE49-F238E27FC236}">
                  <a16:creationId xmlns:a16="http://schemas.microsoft.com/office/drawing/2014/main" id="{BAAAF0E0-1A86-7DD4-8960-80951F64BB89}"/>
                </a:ext>
              </a:extLst>
            </p:cNvPr>
            <p:cNvSpPr txBox="1"/>
            <p:nvPr/>
          </p:nvSpPr>
          <p:spPr>
            <a:xfrm>
              <a:off x="6958448" y="3113152"/>
              <a:ext cx="2495747" cy="707116"/>
            </a:xfrm>
            <a:prstGeom prst="rect">
              <a:avLst/>
            </a:prstGeom>
            <a:noFill/>
          </p:spPr>
          <p:txBody>
            <a:bodyPr wrap="square" rtlCol="0">
              <a:spAutoFit/>
            </a:bodyPr>
            <a:lstStyle/>
            <a:p>
              <a:pPr lvl="0" algn="l">
                <a:lnSpc>
                  <a:spcPct val="120000"/>
                </a:lnSpc>
              </a:pPr>
              <a:r>
                <a:rPr lang="en-US" sz="1067" dirty="0">
                  <a:solidFill>
                    <a:srgbClr val="1D1E4F"/>
                  </a:solidFill>
                  <a:latin typeface="Roboto" panose="02000000000000000000" pitchFamily="2" charset="0"/>
                  <a:ea typeface="Roboto" panose="02000000000000000000" pitchFamily="2" charset="0"/>
                </a:rPr>
                <a:t>Provider channeling </a:t>
              </a:r>
              <a:br>
                <a:rPr lang="en-US" sz="1067" dirty="0">
                  <a:solidFill>
                    <a:srgbClr val="1D1E4F"/>
                  </a:solidFill>
                  <a:latin typeface="Roboto" panose="02000000000000000000" pitchFamily="2" charset="0"/>
                  <a:ea typeface="Roboto" panose="02000000000000000000" pitchFamily="2" charset="0"/>
                </a:rPr>
              </a:br>
              <a:r>
                <a:rPr lang="en-US" sz="1067" dirty="0">
                  <a:solidFill>
                    <a:srgbClr val="1D1E4F"/>
                  </a:solidFill>
                  <a:latin typeface="Roboto" panose="02000000000000000000" pitchFamily="2" charset="0"/>
                  <a:ea typeface="Roboto" panose="02000000000000000000" pitchFamily="2" charset="0"/>
                </a:rPr>
                <a:t>App Assistance</a:t>
              </a:r>
            </a:p>
          </p:txBody>
        </p:sp>
        <p:sp>
          <p:nvSpPr>
            <p:cNvPr id="15" name="Rounded Rectangle 14">
              <a:extLst>
                <a:ext uri="{FF2B5EF4-FFF2-40B4-BE49-F238E27FC236}">
                  <a16:creationId xmlns:a16="http://schemas.microsoft.com/office/drawing/2014/main" id="{505407DE-6D82-26FD-BF71-5EBE62B65480}"/>
                </a:ext>
              </a:extLst>
            </p:cNvPr>
            <p:cNvSpPr/>
            <p:nvPr/>
          </p:nvSpPr>
          <p:spPr>
            <a:xfrm>
              <a:off x="9411722" y="4063384"/>
              <a:ext cx="1792817" cy="916093"/>
            </a:xfrm>
            <a:prstGeom prst="roundRect">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6" name="TextBox 15">
              <a:extLst>
                <a:ext uri="{FF2B5EF4-FFF2-40B4-BE49-F238E27FC236}">
                  <a16:creationId xmlns:a16="http://schemas.microsoft.com/office/drawing/2014/main" id="{5BB2C62A-5D5C-9794-0C57-02C538B81D13}"/>
                </a:ext>
              </a:extLst>
            </p:cNvPr>
            <p:cNvSpPr txBox="1"/>
            <p:nvPr/>
          </p:nvSpPr>
          <p:spPr>
            <a:xfrm>
              <a:off x="9421242" y="4201195"/>
              <a:ext cx="1792817" cy="753859"/>
            </a:xfrm>
            <a:prstGeom prst="rect">
              <a:avLst/>
            </a:prstGeom>
            <a:noFill/>
          </p:spPr>
          <p:txBody>
            <a:bodyPr wrap="square" rtlCol="0">
              <a:spAutoFit/>
            </a:bodyPr>
            <a:lstStyle/>
            <a:p>
              <a:pPr lvl="0" algn="ctr"/>
              <a:r>
                <a:rPr lang="en-US" sz="1333" dirty="0">
                  <a:solidFill>
                    <a:srgbClr val="1D1E4F"/>
                  </a:solidFill>
                  <a:latin typeface="Roboto Medium" panose="02000000000000000000" pitchFamily="2" charset="0"/>
                  <a:ea typeface="Roboto Medium" panose="02000000000000000000" pitchFamily="2" charset="0"/>
                </a:rPr>
                <a:t>Medical Care </a:t>
              </a:r>
            </a:p>
            <a:p>
              <a:pPr lvl="0" algn="ctr"/>
              <a:r>
                <a:rPr lang="en-US" sz="1333" dirty="0">
                  <a:solidFill>
                    <a:srgbClr val="1D1E4F"/>
                  </a:solidFill>
                  <a:latin typeface="Roboto Medium" panose="02000000000000000000" pitchFamily="2" charset="0"/>
                  <a:ea typeface="Roboto Medium" panose="02000000000000000000" pitchFamily="2" charset="0"/>
                </a:rPr>
                <a:t>Needed</a:t>
              </a:r>
            </a:p>
          </p:txBody>
        </p:sp>
        <p:grpSp>
          <p:nvGrpSpPr>
            <p:cNvPr id="17" name="Group 16">
              <a:extLst>
                <a:ext uri="{FF2B5EF4-FFF2-40B4-BE49-F238E27FC236}">
                  <a16:creationId xmlns:a16="http://schemas.microsoft.com/office/drawing/2014/main" id="{90ABDDC9-4FD1-0C3F-6DE7-D67C61C2EBE4}"/>
                </a:ext>
              </a:extLst>
            </p:cNvPr>
            <p:cNvGrpSpPr/>
            <p:nvPr/>
          </p:nvGrpSpPr>
          <p:grpSpPr>
            <a:xfrm>
              <a:off x="4592341" y="4935187"/>
              <a:ext cx="2926080" cy="1470025"/>
              <a:chOff x="4013986" y="4406900"/>
              <a:chExt cx="2926080" cy="1470025"/>
            </a:xfrm>
          </p:grpSpPr>
          <p:sp>
            <p:nvSpPr>
              <p:cNvPr id="73" name="Rectangle 72">
                <a:extLst>
                  <a:ext uri="{FF2B5EF4-FFF2-40B4-BE49-F238E27FC236}">
                    <a16:creationId xmlns:a16="http://schemas.microsoft.com/office/drawing/2014/main" id="{3D281C26-D59D-BCE3-F732-21999D0473D7}"/>
                  </a:ext>
                </a:extLst>
              </p:cNvPr>
              <p:cNvSpPr/>
              <p:nvPr userDrawn="1"/>
            </p:nvSpPr>
            <p:spPr>
              <a:xfrm>
                <a:off x="4013986" y="4406900"/>
                <a:ext cx="2926080" cy="1470025"/>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dirty="0"/>
              </a:p>
            </p:txBody>
          </p:sp>
          <p:pic>
            <p:nvPicPr>
              <p:cNvPr id="74" name="Picture 73">
                <a:extLst>
                  <a:ext uri="{FF2B5EF4-FFF2-40B4-BE49-F238E27FC236}">
                    <a16:creationId xmlns:a16="http://schemas.microsoft.com/office/drawing/2014/main" id="{1E446A19-A2DD-8DCD-B845-79D34B2448CB}"/>
                  </a:ext>
                </a:extLst>
              </p:cNvPr>
              <p:cNvPicPr>
                <a:picLocks noChangeAspect="1"/>
              </p:cNvPicPr>
              <p:nvPr userDrawn="1"/>
            </p:nvPicPr>
            <p:blipFill>
              <a:blip r:embed="rId6"/>
              <a:srcRect l="234" r="234"/>
              <a:stretch/>
            </p:blipFill>
            <p:spPr>
              <a:xfrm>
                <a:off x="6167101" y="4669771"/>
                <a:ext cx="546493" cy="549066"/>
              </a:xfrm>
              <a:prstGeom prst="rect">
                <a:avLst/>
              </a:prstGeom>
            </p:spPr>
          </p:pic>
          <p:sp>
            <p:nvSpPr>
              <p:cNvPr id="75" name="TextBox 74">
                <a:extLst>
                  <a:ext uri="{FF2B5EF4-FFF2-40B4-BE49-F238E27FC236}">
                    <a16:creationId xmlns:a16="http://schemas.microsoft.com/office/drawing/2014/main" id="{5EC70A07-B50C-2F8B-1B0B-6E03EB92E212}"/>
                  </a:ext>
                </a:extLst>
              </p:cNvPr>
              <p:cNvSpPr txBox="1"/>
              <p:nvPr userDrawn="1"/>
            </p:nvSpPr>
            <p:spPr>
              <a:xfrm>
                <a:off x="4241800" y="4716275"/>
                <a:ext cx="1967699" cy="753859"/>
              </a:xfrm>
              <a:prstGeom prst="rect">
                <a:avLst/>
              </a:prstGeom>
              <a:noFill/>
            </p:spPr>
            <p:txBody>
              <a:bodyPr wrap="square" rtlCol="0">
                <a:spAutoFit/>
              </a:bodyPr>
              <a:lstStyle/>
              <a:p>
                <a:pPr lvl="0" algn="l"/>
                <a:r>
                  <a:rPr lang="en-US" sz="1333" dirty="0">
                    <a:solidFill>
                      <a:srgbClr val="1D1E4F"/>
                    </a:solidFill>
                    <a:latin typeface="Roboto Medium" panose="02000000000000000000" pitchFamily="2" charset="0"/>
                    <a:ea typeface="Roboto Medium" panose="02000000000000000000" pitchFamily="2" charset="0"/>
                  </a:rPr>
                  <a:t>Self Care/First Aid</a:t>
                </a:r>
              </a:p>
            </p:txBody>
          </p:sp>
          <p:sp>
            <p:nvSpPr>
              <p:cNvPr id="76" name="TextBox 75">
                <a:extLst>
                  <a:ext uri="{FF2B5EF4-FFF2-40B4-BE49-F238E27FC236}">
                    <a16:creationId xmlns:a16="http://schemas.microsoft.com/office/drawing/2014/main" id="{5CF91E03-FFB5-DA2B-9F02-8DC69111C13D}"/>
                  </a:ext>
                </a:extLst>
              </p:cNvPr>
              <p:cNvSpPr txBox="1"/>
              <p:nvPr userDrawn="1"/>
            </p:nvSpPr>
            <p:spPr>
              <a:xfrm>
                <a:off x="4241800" y="5435463"/>
                <a:ext cx="2495747" cy="384817"/>
              </a:xfrm>
              <a:prstGeom prst="rect">
                <a:avLst/>
              </a:prstGeom>
              <a:noFill/>
            </p:spPr>
            <p:txBody>
              <a:bodyPr wrap="square" rtlCol="0">
                <a:spAutoFit/>
              </a:bodyPr>
              <a:lstStyle/>
              <a:p>
                <a:pPr lvl="0" algn="l"/>
                <a:r>
                  <a:rPr lang="en-US" sz="1067" dirty="0">
                    <a:solidFill>
                      <a:srgbClr val="1D1E4F"/>
                    </a:solidFill>
                    <a:latin typeface="Roboto" panose="02000000000000000000" pitchFamily="2" charset="0"/>
                    <a:ea typeface="Roboto" panose="02000000000000000000" pitchFamily="2" charset="0"/>
                  </a:rPr>
                  <a:t>Minor injuries</a:t>
                </a:r>
              </a:p>
            </p:txBody>
          </p:sp>
        </p:grpSp>
        <p:grpSp>
          <p:nvGrpSpPr>
            <p:cNvPr id="18" name="Group 17">
              <a:extLst>
                <a:ext uri="{FF2B5EF4-FFF2-40B4-BE49-F238E27FC236}">
                  <a16:creationId xmlns:a16="http://schemas.microsoft.com/office/drawing/2014/main" id="{E7ABE6C6-1946-E4C1-227D-B2149B68F2C7}"/>
                </a:ext>
              </a:extLst>
            </p:cNvPr>
            <p:cNvGrpSpPr/>
            <p:nvPr/>
          </p:nvGrpSpPr>
          <p:grpSpPr>
            <a:xfrm>
              <a:off x="730250" y="4935187"/>
              <a:ext cx="3121502" cy="2185803"/>
              <a:chOff x="730250" y="4408488"/>
              <a:chExt cx="2926080" cy="1470025"/>
            </a:xfrm>
          </p:grpSpPr>
          <p:sp>
            <p:nvSpPr>
              <p:cNvPr id="70" name="Rectangle 69">
                <a:extLst>
                  <a:ext uri="{FF2B5EF4-FFF2-40B4-BE49-F238E27FC236}">
                    <a16:creationId xmlns:a16="http://schemas.microsoft.com/office/drawing/2014/main" id="{38F4FE2F-58C4-7A17-F240-ACB855324CF2}"/>
                  </a:ext>
                </a:extLst>
              </p:cNvPr>
              <p:cNvSpPr/>
              <p:nvPr userDrawn="1"/>
            </p:nvSpPr>
            <p:spPr>
              <a:xfrm>
                <a:off x="730250" y="4408488"/>
                <a:ext cx="2926080" cy="1470025"/>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dirty="0"/>
              </a:p>
            </p:txBody>
          </p:sp>
          <p:sp>
            <p:nvSpPr>
              <p:cNvPr id="71" name="TextBox 70">
                <a:extLst>
                  <a:ext uri="{FF2B5EF4-FFF2-40B4-BE49-F238E27FC236}">
                    <a16:creationId xmlns:a16="http://schemas.microsoft.com/office/drawing/2014/main" id="{A4C6D181-16B3-7C66-DB00-A7C651649B79}"/>
                  </a:ext>
                </a:extLst>
              </p:cNvPr>
              <p:cNvSpPr txBox="1"/>
              <p:nvPr userDrawn="1"/>
            </p:nvSpPr>
            <p:spPr>
              <a:xfrm>
                <a:off x="958064" y="4717863"/>
                <a:ext cx="1967699" cy="300072"/>
              </a:xfrm>
              <a:prstGeom prst="rect">
                <a:avLst/>
              </a:prstGeom>
              <a:noFill/>
            </p:spPr>
            <p:txBody>
              <a:bodyPr wrap="square" rtlCol="0">
                <a:spAutoFit/>
              </a:bodyPr>
              <a:lstStyle/>
              <a:p>
                <a:pPr lvl="0" algn="l"/>
                <a:r>
                  <a:rPr lang="en-US" sz="1333" dirty="0">
                    <a:solidFill>
                      <a:srgbClr val="1D1E4F"/>
                    </a:solidFill>
                    <a:latin typeface="Roboto Medium" panose="02000000000000000000" pitchFamily="2" charset="0"/>
                    <a:ea typeface="Roboto Medium" panose="02000000000000000000" pitchFamily="2" charset="0"/>
                  </a:rPr>
                  <a:t>Triage Results</a:t>
                </a:r>
              </a:p>
            </p:txBody>
          </p:sp>
          <p:sp>
            <p:nvSpPr>
              <p:cNvPr id="72" name="TextBox 71">
                <a:extLst>
                  <a:ext uri="{FF2B5EF4-FFF2-40B4-BE49-F238E27FC236}">
                    <a16:creationId xmlns:a16="http://schemas.microsoft.com/office/drawing/2014/main" id="{706A659D-260A-2A33-B738-0F0640503F98}"/>
                  </a:ext>
                </a:extLst>
              </p:cNvPr>
              <p:cNvSpPr txBox="1"/>
              <p:nvPr userDrawn="1"/>
            </p:nvSpPr>
            <p:spPr>
              <a:xfrm>
                <a:off x="958062" y="5064907"/>
                <a:ext cx="2631803" cy="601371"/>
              </a:xfrm>
              <a:prstGeom prst="rect">
                <a:avLst/>
              </a:prstGeom>
              <a:noFill/>
            </p:spPr>
            <p:txBody>
              <a:bodyPr wrap="square" rtlCol="0">
                <a:spAutoFit/>
              </a:bodyPr>
              <a:lstStyle/>
              <a:p>
                <a:pPr lvl="0" algn="l">
                  <a:lnSpc>
                    <a:spcPct val="120000"/>
                  </a:lnSpc>
                </a:pPr>
                <a:r>
                  <a:rPr lang="en-US" sz="933" b="1" dirty="0">
                    <a:solidFill>
                      <a:srgbClr val="1D1E4F"/>
                    </a:solidFill>
                    <a:latin typeface="Roboto" panose="02000000000000000000" pitchFamily="2" charset="0"/>
                    <a:ea typeface="Roboto" panose="02000000000000000000" pitchFamily="2" charset="0"/>
                  </a:rPr>
                  <a:t>31% </a:t>
                </a:r>
                <a:r>
                  <a:rPr lang="en-US" sz="933" dirty="0">
                    <a:solidFill>
                      <a:srgbClr val="1D1E4F"/>
                    </a:solidFill>
                    <a:latin typeface="Roboto" panose="02000000000000000000" pitchFamily="2" charset="0"/>
                    <a:ea typeface="Roboto" panose="02000000000000000000" pitchFamily="2" charset="0"/>
                  </a:rPr>
                  <a:t>Decrease in </a:t>
                </a:r>
                <a:r>
                  <a:rPr lang="en-US" sz="933" dirty="0" err="1">
                    <a:solidFill>
                      <a:srgbClr val="1D1E4F"/>
                    </a:solidFill>
                    <a:latin typeface="Roboto" panose="02000000000000000000" pitchFamily="2" charset="0"/>
                    <a:ea typeface="Roboto" panose="02000000000000000000" pitchFamily="2" charset="0"/>
                  </a:rPr>
                  <a:t>avg</a:t>
                </a:r>
                <a:r>
                  <a:rPr lang="en-US" sz="933" dirty="0">
                    <a:solidFill>
                      <a:srgbClr val="1D1E4F"/>
                    </a:solidFill>
                    <a:latin typeface="Roboto" panose="02000000000000000000" pitchFamily="2" charset="0"/>
                    <a:ea typeface="Roboto" panose="02000000000000000000" pitchFamily="2" charset="0"/>
                  </a:rPr>
                  <a:t> incurred</a:t>
                </a:r>
                <a:br>
                  <a:rPr lang="en-US" sz="933" dirty="0">
                    <a:solidFill>
                      <a:srgbClr val="1D1E4F"/>
                    </a:solidFill>
                    <a:latin typeface="Roboto" panose="02000000000000000000" pitchFamily="2" charset="0"/>
                    <a:ea typeface="Roboto" panose="02000000000000000000" pitchFamily="2" charset="0"/>
                  </a:rPr>
                </a:br>
                <a:r>
                  <a:rPr lang="en-US" sz="933" b="1" dirty="0">
                    <a:solidFill>
                      <a:srgbClr val="1D1E4F"/>
                    </a:solidFill>
                    <a:latin typeface="Roboto" panose="02000000000000000000" pitchFamily="2" charset="0"/>
                    <a:ea typeface="Roboto" panose="02000000000000000000" pitchFamily="2" charset="0"/>
                  </a:rPr>
                  <a:t>26%</a:t>
                </a:r>
                <a:r>
                  <a:rPr lang="en-US" sz="933" dirty="0">
                    <a:solidFill>
                      <a:srgbClr val="1D1E4F"/>
                    </a:solidFill>
                    <a:latin typeface="Roboto" panose="02000000000000000000" pitchFamily="2" charset="0"/>
                    <a:ea typeface="Roboto" panose="02000000000000000000" pitchFamily="2" charset="0"/>
                  </a:rPr>
                  <a:t> Decrease in </a:t>
                </a:r>
                <a:r>
                  <a:rPr lang="en-US" sz="933" dirty="0" err="1">
                    <a:solidFill>
                      <a:srgbClr val="1D1E4F"/>
                    </a:solidFill>
                    <a:latin typeface="Roboto" panose="02000000000000000000" pitchFamily="2" charset="0"/>
                    <a:ea typeface="Roboto" panose="02000000000000000000" pitchFamily="2" charset="0"/>
                  </a:rPr>
                  <a:t>avg</a:t>
                </a:r>
                <a:r>
                  <a:rPr lang="en-US" sz="933" dirty="0">
                    <a:solidFill>
                      <a:srgbClr val="1D1E4F"/>
                    </a:solidFill>
                    <a:latin typeface="Roboto" panose="02000000000000000000" pitchFamily="2" charset="0"/>
                    <a:ea typeface="Roboto" panose="02000000000000000000" pitchFamily="2" charset="0"/>
                  </a:rPr>
                  <a:t> days open</a:t>
                </a:r>
              </a:p>
              <a:p>
                <a:pPr lvl="0" algn="l">
                  <a:lnSpc>
                    <a:spcPct val="120000"/>
                  </a:lnSpc>
                </a:pPr>
                <a:r>
                  <a:rPr lang="en-US" sz="933" b="1" dirty="0">
                    <a:solidFill>
                      <a:srgbClr val="1D1E4F"/>
                    </a:solidFill>
                    <a:latin typeface="Roboto" panose="02000000000000000000" pitchFamily="2" charset="0"/>
                    <a:ea typeface="Roboto" panose="02000000000000000000" pitchFamily="2" charset="0"/>
                  </a:rPr>
                  <a:t>63% </a:t>
                </a:r>
                <a:r>
                  <a:rPr lang="en-US" sz="933" dirty="0">
                    <a:solidFill>
                      <a:srgbClr val="1D1E4F"/>
                    </a:solidFill>
                    <a:latin typeface="Roboto" panose="02000000000000000000" pitchFamily="2" charset="0"/>
                    <a:ea typeface="Roboto" panose="02000000000000000000" pitchFamily="2" charset="0"/>
                  </a:rPr>
                  <a:t>Decrease in litigation</a:t>
                </a:r>
              </a:p>
            </p:txBody>
          </p:sp>
        </p:grpSp>
        <p:sp>
          <p:nvSpPr>
            <p:cNvPr id="19" name="TextBox 18">
              <a:extLst>
                <a:ext uri="{FF2B5EF4-FFF2-40B4-BE49-F238E27FC236}">
                  <a16:creationId xmlns:a16="http://schemas.microsoft.com/office/drawing/2014/main" id="{5345280B-15AD-44A3-953C-E4393214549C}"/>
                </a:ext>
              </a:extLst>
            </p:cNvPr>
            <p:cNvSpPr txBox="1"/>
            <p:nvPr userDrawn="1"/>
          </p:nvSpPr>
          <p:spPr>
            <a:xfrm>
              <a:off x="4019445" y="3491008"/>
              <a:ext cx="2602496" cy="353847"/>
            </a:xfrm>
            <a:prstGeom prst="rect">
              <a:avLst/>
            </a:prstGeom>
            <a:noFill/>
          </p:spPr>
          <p:txBody>
            <a:bodyPr wrap="square" rtlCol="0">
              <a:spAutoFit/>
            </a:bodyPr>
            <a:lstStyle/>
            <a:p>
              <a:pPr lvl="0" algn="l"/>
              <a:r>
                <a:rPr lang="en-US" sz="933" dirty="0">
                  <a:solidFill>
                    <a:srgbClr val="1D1E4F"/>
                  </a:solidFill>
                  <a:latin typeface="Roboto Medium" panose="02000000000000000000" pitchFamily="2" charset="0"/>
                  <a:ea typeface="Roboto Medium" panose="02000000000000000000" pitchFamily="2" charset="0"/>
                </a:rPr>
                <a:t>4.6/5 Patient Satisfaction</a:t>
              </a:r>
            </a:p>
          </p:txBody>
        </p:sp>
        <p:grpSp>
          <p:nvGrpSpPr>
            <p:cNvPr id="20" name="Group 19">
              <a:extLst>
                <a:ext uri="{FF2B5EF4-FFF2-40B4-BE49-F238E27FC236}">
                  <a16:creationId xmlns:a16="http://schemas.microsoft.com/office/drawing/2014/main" id="{B3F28ADE-13D0-4D6C-CBF3-3B2EA89AA87B}"/>
                </a:ext>
              </a:extLst>
            </p:cNvPr>
            <p:cNvGrpSpPr/>
            <p:nvPr userDrawn="1"/>
          </p:nvGrpSpPr>
          <p:grpSpPr>
            <a:xfrm>
              <a:off x="4099773" y="3180038"/>
              <a:ext cx="1011178" cy="201913"/>
              <a:chOff x="4311119" y="2992088"/>
              <a:chExt cx="808569" cy="150915"/>
            </a:xfrm>
          </p:grpSpPr>
          <p:grpSp>
            <p:nvGrpSpPr>
              <p:cNvPr id="63" name="Group 62">
                <a:extLst>
                  <a:ext uri="{FF2B5EF4-FFF2-40B4-BE49-F238E27FC236}">
                    <a16:creationId xmlns:a16="http://schemas.microsoft.com/office/drawing/2014/main" id="{7FA300A1-7CEF-8BC9-542F-4C8B0B7993B7}"/>
                  </a:ext>
                </a:extLst>
              </p:cNvPr>
              <p:cNvGrpSpPr/>
              <p:nvPr userDrawn="1"/>
            </p:nvGrpSpPr>
            <p:grpSpPr>
              <a:xfrm>
                <a:off x="4311119" y="3008613"/>
                <a:ext cx="770328" cy="131823"/>
                <a:chOff x="4311119" y="2978440"/>
                <a:chExt cx="770328" cy="131823"/>
              </a:xfrm>
            </p:grpSpPr>
            <p:sp>
              <p:nvSpPr>
                <p:cNvPr id="65" name="5-Point Star 64">
                  <a:extLst>
                    <a:ext uri="{FF2B5EF4-FFF2-40B4-BE49-F238E27FC236}">
                      <a16:creationId xmlns:a16="http://schemas.microsoft.com/office/drawing/2014/main" id="{909239A6-FBE0-98F5-B71D-474896E4A7F2}"/>
                    </a:ext>
                  </a:extLst>
                </p:cNvPr>
                <p:cNvSpPr/>
                <p:nvPr userDrawn="1"/>
              </p:nvSpPr>
              <p:spPr>
                <a:xfrm>
                  <a:off x="4311119" y="2978440"/>
                  <a:ext cx="131823" cy="131823"/>
                </a:xfrm>
                <a:prstGeom prst="star5">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5-Point Star 65">
                  <a:extLst>
                    <a:ext uri="{FF2B5EF4-FFF2-40B4-BE49-F238E27FC236}">
                      <a16:creationId xmlns:a16="http://schemas.microsoft.com/office/drawing/2014/main" id="{2D2EC185-722D-E1E3-30B2-1FA2DCCC9DA2}"/>
                    </a:ext>
                  </a:extLst>
                </p:cNvPr>
                <p:cNvSpPr/>
                <p:nvPr userDrawn="1"/>
              </p:nvSpPr>
              <p:spPr>
                <a:xfrm>
                  <a:off x="4470745" y="2978440"/>
                  <a:ext cx="131823" cy="131823"/>
                </a:xfrm>
                <a:prstGeom prst="star5">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5-Point Star 66">
                  <a:extLst>
                    <a:ext uri="{FF2B5EF4-FFF2-40B4-BE49-F238E27FC236}">
                      <a16:creationId xmlns:a16="http://schemas.microsoft.com/office/drawing/2014/main" id="{7CC61CC9-C5B3-3DE2-6D9F-B2F444353E52}"/>
                    </a:ext>
                  </a:extLst>
                </p:cNvPr>
                <p:cNvSpPr/>
                <p:nvPr userDrawn="1"/>
              </p:nvSpPr>
              <p:spPr>
                <a:xfrm>
                  <a:off x="4630371" y="2978440"/>
                  <a:ext cx="131823" cy="131823"/>
                </a:xfrm>
                <a:prstGeom prst="star5">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5-Point Star 67">
                  <a:extLst>
                    <a:ext uri="{FF2B5EF4-FFF2-40B4-BE49-F238E27FC236}">
                      <a16:creationId xmlns:a16="http://schemas.microsoft.com/office/drawing/2014/main" id="{98E6170B-903C-E420-1BAD-E99C4781066A}"/>
                    </a:ext>
                  </a:extLst>
                </p:cNvPr>
                <p:cNvSpPr/>
                <p:nvPr userDrawn="1"/>
              </p:nvSpPr>
              <p:spPr>
                <a:xfrm>
                  <a:off x="4789997" y="2978440"/>
                  <a:ext cx="131823" cy="131823"/>
                </a:xfrm>
                <a:prstGeom prst="star5">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9" name="5-Point Star 68">
                  <a:extLst>
                    <a:ext uri="{FF2B5EF4-FFF2-40B4-BE49-F238E27FC236}">
                      <a16:creationId xmlns:a16="http://schemas.microsoft.com/office/drawing/2014/main" id="{6D4CB3F9-03B1-B911-2FE0-BF8971A9FBB7}"/>
                    </a:ext>
                  </a:extLst>
                </p:cNvPr>
                <p:cNvSpPr/>
                <p:nvPr userDrawn="1"/>
              </p:nvSpPr>
              <p:spPr>
                <a:xfrm>
                  <a:off x="4949624" y="2978440"/>
                  <a:ext cx="131823" cy="131823"/>
                </a:xfrm>
                <a:prstGeom prst="star5">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64" name="Rectangle 63">
                <a:extLst>
                  <a:ext uri="{FF2B5EF4-FFF2-40B4-BE49-F238E27FC236}">
                    <a16:creationId xmlns:a16="http://schemas.microsoft.com/office/drawing/2014/main" id="{4063106D-ECFB-278E-5098-1CDBE48BF987}"/>
                  </a:ext>
                </a:extLst>
              </p:cNvPr>
              <p:cNvSpPr/>
              <p:nvPr userDrawn="1"/>
            </p:nvSpPr>
            <p:spPr>
              <a:xfrm>
                <a:off x="5025363" y="2992088"/>
                <a:ext cx="94325" cy="150915"/>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dirty="0"/>
              </a:p>
            </p:txBody>
          </p:sp>
        </p:grpSp>
        <p:sp>
          <p:nvSpPr>
            <p:cNvPr id="21" name="Rectangle 20">
              <a:extLst>
                <a:ext uri="{FF2B5EF4-FFF2-40B4-BE49-F238E27FC236}">
                  <a16:creationId xmlns:a16="http://schemas.microsoft.com/office/drawing/2014/main" id="{5585A8BE-926B-2FFC-C59C-5617F4E5547F}"/>
                </a:ext>
              </a:extLst>
            </p:cNvPr>
            <p:cNvSpPr/>
            <p:nvPr/>
          </p:nvSpPr>
          <p:spPr>
            <a:xfrm>
              <a:off x="11992260" y="2202752"/>
              <a:ext cx="2926080" cy="2576512"/>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dirty="0"/>
            </a:p>
          </p:txBody>
        </p:sp>
        <p:pic>
          <p:nvPicPr>
            <p:cNvPr id="22" name="Picture 21">
              <a:extLst>
                <a:ext uri="{FF2B5EF4-FFF2-40B4-BE49-F238E27FC236}">
                  <a16:creationId xmlns:a16="http://schemas.microsoft.com/office/drawing/2014/main" id="{930EE71D-583A-096D-B16C-160B11064746}"/>
                </a:ext>
              </a:extLst>
            </p:cNvPr>
            <p:cNvPicPr>
              <a:picLocks noChangeAspect="1"/>
            </p:cNvPicPr>
            <p:nvPr/>
          </p:nvPicPr>
          <p:blipFill>
            <a:blip r:embed="rId7"/>
            <a:srcRect l="234" r="234"/>
            <a:stretch/>
          </p:blipFill>
          <p:spPr>
            <a:xfrm>
              <a:off x="14350006" y="2465325"/>
              <a:ext cx="409552" cy="411480"/>
            </a:xfrm>
            <a:prstGeom prst="rect">
              <a:avLst/>
            </a:prstGeom>
          </p:spPr>
        </p:pic>
        <p:sp>
          <p:nvSpPr>
            <p:cNvPr id="23" name="TextBox 22">
              <a:extLst>
                <a:ext uri="{FF2B5EF4-FFF2-40B4-BE49-F238E27FC236}">
                  <a16:creationId xmlns:a16="http://schemas.microsoft.com/office/drawing/2014/main" id="{4CCF29F7-4C0B-603D-E08F-D95C3DFE5E5C}"/>
                </a:ext>
              </a:extLst>
            </p:cNvPr>
            <p:cNvSpPr txBox="1"/>
            <p:nvPr/>
          </p:nvSpPr>
          <p:spPr>
            <a:xfrm>
              <a:off x="12220074" y="2512126"/>
              <a:ext cx="1967699" cy="446181"/>
            </a:xfrm>
            <a:prstGeom prst="rect">
              <a:avLst/>
            </a:prstGeom>
            <a:noFill/>
          </p:spPr>
          <p:txBody>
            <a:bodyPr wrap="square" rtlCol="0">
              <a:spAutoFit/>
            </a:bodyPr>
            <a:lstStyle/>
            <a:p>
              <a:pPr lvl="0" algn="l"/>
              <a:r>
                <a:rPr lang="en-US" sz="1333" dirty="0">
                  <a:solidFill>
                    <a:srgbClr val="1D1E4F"/>
                  </a:solidFill>
                  <a:latin typeface="Roboto Medium" panose="02000000000000000000" pitchFamily="2" charset="0"/>
                  <a:ea typeface="Roboto Medium" panose="02000000000000000000" pitchFamily="2" charset="0"/>
                </a:rPr>
                <a:t>Telehealth</a:t>
              </a:r>
            </a:p>
          </p:txBody>
        </p:sp>
        <p:sp>
          <p:nvSpPr>
            <p:cNvPr id="24" name="TextBox 23">
              <a:extLst>
                <a:ext uri="{FF2B5EF4-FFF2-40B4-BE49-F238E27FC236}">
                  <a16:creationId xmlns:a16="http://schemas.microsoft.com/office/drawing/2014/main" id="{735D9FD4-9D2A-612C-F6A7-5EF37240B8E2}"/>
                </a:ext>
              </a:extLst>
            </p:cNvPr>
            <p:cNvSpPr txBox="1"/>
            <p:nvPr/>
          </p:nvSpPr>
          <p:spPr>
            <a:xfrm>
              <a:off x="12220074" y="2859171"/>
              <a:ext cx="2495747" cy="1411060"/>
            </a:xfrm>
            <a:prstGeom prst="rect">
              <a:avLst/>
            </a:prstGeom>
            <a:noFill/>
          </p:spPr>
          <p:txBody>
            <a:bodyPr wrap="square" rtlCol="0">
              <a:spAutoFit/>
            </a:bodyPr>
            <a:lstStyle/>
            <a:p>
              <a:pPr lvl="0" algn="l">
                <a:lnSpc>
                  <a:spcPct val="120000"/>
                </a:lnSpc>
              </a:pPr>
              <a:r>
                <a:rPr lang="en-US" sz="933" dirty="0">
                  <a:solidFill>
                    <a:srgbClr val="1D1E4F"/>
                  </a:solidFill>
                  <a:latin typeface="Roboto" panose="02000000000000000000" pitchFamily="2" charset="0"/>
                  <a:ea typeface="Roboto" panose="02000000000000000000" pitchFamily="2" charset="0"/>
                </a:rPr>
                <a:t>Virtual Clinic Services</a:t>
              </a:r>
              <a:br>
                <a:rPr lang="en-US" sz="933" dirty="0">
                  <a:solidFill>
                    <a:srgbClr val="1D1E4F"/>
                  </a:solidFill>
                  <a:latin typeface="Roboto" panose="02000000000000000000" pitchFamily="2" charset="0"/>
                  <a:ea typeface="Roboto" panose="02000000000000000000" pitchFamily="2" charset="0"/>
                </a:rPr>
              </a:br>
              <a:r>
                <a:rPr lang="en-US" sz="933" dirty="0">
                  <a:solidFill>
                    <a:srgbClr val="1D1E4F"/>
                  </a:solidFill>
                  <a:latin typeface="Roboto" panose="02000000000000000000" pitchFamily="2" charset="0"/>
                  <a:ea typeface="Roboto" panose="02000000000000000000" pitchFamily="2" charset="0"/>
                </a:rPr>
                <a:t>Temporary Rx Card</a:t>
              </a:r>
            </a:p>
            <a:p>
              <a:pPr lvl="0" algn="l">
                <a:lnSpc>
                  <a:spcPct val="120000"/>
                </a:lnSpc>
              </a:pPr>
              <a:r>
                <a:rPr lang="en-US" sz="933" dirty="0">
                  <a:solidFill>
                    <a:srgbClr val="1D1E4F"/>
                  </a:solidFill>
                  <a:latin typeface="Roboto" panose="02000000000000000000" pitchFamily="2" charset="0"/>
                  <a:ea typeface="Roboto" panose="02000000000000000000" pitchFamily="2" charset="0"/>
                </a:rPr>
                <a:t>Physical Therapy Referral</a:t>
              </a:r>
              <a:br>
                <a:rPr lang="en-US" sz="933" dirty="0">
                  <a:solidFill>
                    <a:srgbClr val="1D1E4F"/>
                  </a:solidFill>
                  <a:latin typeface="Roboto" panose="02000000000000000000" pitchFamily="2" charset="0"/>
                  <a:ea typeface="Roboto" panose="02000000000000000000" pitchFamily="2" charset="0"/>
                </a:rPr>
              </a:br>
              <a:r>
                <a:rPr lang="en-US" sz="933" dirty="0">
                  <a:solidFill>
                    <a:srgbClr val="1D1E4F"/>
                  </a:solidFill>
                  <a:latin typeface="Roboto" panose="02000000000000000000" pitchFamily="2" charset="0"/>
                  <a:ea typeface="Roboto" panose="02000000000000000000" pitchFamily="2" charset="0"/>
                </a:rPr>
                <a:t>Diagnostics Scheduled</a:t>
              </a:r>
              <a:br>
                <a:rPr lang="en-US" sz="933" dirty="0">
                  <a:solidFill>
                    <a:srgbClr val="1D1E4F"/>
                  </a:solidFill>
                  <a:latin typeface="Roboto" panose="02000000000000000000" pitchFamily="2" charset="0"/>
                  <a:ea typeface="Roboto" panose="02000000000000000000" pitchFamily="2" charset="0"/>
                </a:rPr>
              </a:br>
              <a:r>
                <a:rPr lang="en-US" sz="933" dirty="0">
                  <a:solidFill>
                    <a:srgbClr val="1D1E4F"/>
                  </a:solidFill>
                  <a:latin typeface="Roboto" panose="02000000000000000000" pitchFamily="2" charset="0"/>
                  <a:ea typeface="Roboto" panose="02000000000000000000" pitchFamily="2" charset="0"/>
                </a:rPr>
                <a:t>DME Delivered</a:t>
              </a:r>
            </a:p>
          </p:txBody>
        </p:sp>
        <p:grpSp>
          <p:nvGrpSpPr>
            <p:cNvPr id="25" name="Group 24">
              <a:extLst>
                <a:ext uri="{FF2B5EF4-FFF2-40B4-BE49-F238E27FC236}">
                  <a16:creationId xmlns:a16="http://schemas.microsoft.com/office/drawing/2014/main" id="{93C17D65-29CA-7695-AB41-1EC4A122C90D}"/>
                </a:ext>
              </a:extLst>
            </p:cNvPr>
            <p:cNvGrpSpPr/>
            <p:nvPr/>
          </p:nvGrpSpPr>
          <p:grpSpPr>
            <a:xfrm>
              <a:off x="12257044" y="4248797"/>
              <a:ext cx="2489444" cy="522791"/>
              <a:chOff x="4235038" y="2992088"/>
              <a:chExt cx="2489444" cy="522791"/>
            </a:xfrm>
          </p:grpSpPr>
          <p:sp>
            <p:nvSpPr>
              <p:cNvPr id="54" name="TextBox 53">
                <a:extLst>
                  <a:ext uri="{FF2B5EF4-FFF2-40B4-BE49-F238E27FC236}">
                    <a16:creationId xmlns:a16="http://schemas.microsoft.com/office/drawing/2014/main" id="{C343C67E-78C5-E283-6661-32D4E0A3B2FF}"/>
                  </a:ext>
                </a:extLst>
              </p:cNvPr>
              <p:cNvSpPr txBox="1"/>
              <p:nvPr userDrawn="1"/>
            </p:nvSpPr>
            <p:spPr>
              <a:xfrm>
                <a:off x="4235038" y="3161032"/>
                <a:ext cx="2489444" cy="353847"/>
              </a:xfrm>
              <a:prstGeom prst="rect">
                <a:avLst/>
              </a:prstGeom>
              <a:noFill/>
            </p:spPr>
            <p:txBody>
              <a:bodyPr wrap="square" rtlCol="0">
                <a:spAutoFit/>
              </a:bodyPr>
              <a:lstStyle/>
              <a:p>
                <a:pPr lvl="0" algn="l"/>
                <a:r>
                  <a:rPr lang="en-US" sz="933" dirty="0">
                    <a:solidFill>
                      <a:srgbClr val="1D1E4F"/>
                    </a:solidFill>
                    <a:latin typeface="Roboto Medium" panose="02000000000000000000" pitchFamily="2" charset="0"/>
                    <a:ea typeface="Roboto Medium" panose="02000000000000000000" pitchFamily="2" charset="0"/>
                  </a:rPr>
                  <a:t>4.8/5 Patient Satisfaction</a:t>
                </a:r>
              </a:p>
            </p:txBody>
          </p:sp>
          <p:grpSp>
            <p:nvGrpSpPr>
              <p:cNvPr id="55" name="Group 54">
                <a:extLst>
                  <a:ext uri="{FF2B5EF4-FFF2-40B4-BE49-F238E27FC236}">
                    <a16:creationId xmlns:a16="http://schemas.microsoft.com/office/drawing/2014/main" id="{80104C71-3712-A6C7-0E76-F10E33C69E39}"/>
                  </a:ext>
                </a:extLst>
              </p:cNvPr>
              <p:cNvGrpSpPr/>
              <p:nvPr userDrawn="1"/>
            </p:nvGrpSpPr>
            <p:grpSpPr>
              <a:xfrm>
                <a:off x="4311119" y="2992088"/>
                <a:ext cx="821151" cy="150915"/>
                <a:chOff x="4311119" y="2992088"/>
                <a:chExt cx="821151" cy="150915"/>
              </a:xfrm>
            </p:grpSpPr>
            <p:grpSp>
              <p:nvGrpSpPr>
                <p:cNvPr id="56" name="Group 55">
                  <a:extLst>
                    <a:ext uri="{FF2B5EF4-FFF2-40B4-BE49-F238E27FC236}">
                      <a16:creationId xmlns:a16="http://schemas.microsoft.com/office/drawing/2014/main" id="{9F08C0FC-6AE2-9D97-152F-A1AA421E359C}"/>
                    </a:ext>
                  </a:extLst>
                </p:cNvPr>
                <p:cNvGrpSpPr/>
                <p:nvPr userDrawn="1"/>
              </p:nvGrpSpPr>
              <p:grpSpPr>
                <a:xfrm>
                  <a:off x="4311119" y="3008613"/>
                  <a:ext cx="770328" cy="131823"/>
                  <a:chOff x="4311119" y="2978440"/>
                  <a:chExt cx="770328" cy="131823"/>
                </a:xfrm>
              </p:grpSpPr>
              <p:sp>
                <p:nvSpPr>
                  <p:cNvPr id="58" name="5-Point Star 57">
                    <a:extLst>
                      <a:ext uri="{FF2B5EF4-FFF2-40B4-BE49-F238E27FC236}">
                        <a16:creationId xmlns:a16="http://schemas.microsoft.com/office/drawing/2014/main" id="{FC83DA8E-CA30-3FC0-190E-F64929A378E5}"/>
                      </a:ext>
                    </a:extLst>
                  </p:cNvPr>
                  <p:cNvSpPr/>
                  <p:nvPr userDrawn="1"/>
                </p:nvSpPr>
                <p:spPr>
                  <a:xfrm>
                    <a:off x="4311119" y="2978440"/>
                    <a:ext cx="131823" cy="131823"/>
                  </a:xfrm>
                  <a:prstGeom prst="star5">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5-Point Star 58">
                    <a:extLst>
                      <a:ext uri="{FF2B5EF4-FFF2-40B4-BE49-F238E27FC236}">
                        <a16:creationId xmlns:a16="http://schemas.microsoft.com/office/drawing/2014/main" id="{080EA377-3EB1-549F-BC06-70BFF84BD14F}"/>
                      </a:ext>
                    </a:extLst>
                  </p:cNvPr>
                  <p:cNvSpPr/>
                  <p:nvPr userDrawn="1"/>
                </p:nvSpPr>
                <p:spPr>
                  <a:xfrm>
                    <a:off x="4470745" y="2978440"/>
                    <a:ext cx="131823" cy="131823"/>
                  </a:xfrm>
                  <a:prstGeom prst="star5">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5-Point Star 59">
                    <a:extLst>
                      <a:ext uri="{FF2B5EF4-FFF2-40B4-BE49-F238E27FC236}">
                        <a16:creationId xmlns:a16="http://schemas.microsoft.com/office/drawing/2014/main" id="{1B446864-68CB-F355-21F3-B4A89A251FD1}"/>
                      </a:ext>
                    </a:extLst>
                  </p:cNvPr>
                  <p:cNvSpPr/>
                  <p:nvPr userDrawn="1"/>
                </p:nvSpPr>
                <p:spPr>
                  <a:xfrm>
                    <a:off x="4630371" y="2978440"/>
                    <a:ext cx="131823" cy="131823"/>
                  </a:xfrm>
                  <a:prstGeom prst="star5">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5-Point Star 60">
                    <a:extLst>
                      <a:ext uri="{FF2B5EF4-FFF2-40B4-BE49-F238E27FC236}">
                        <a16:creationId xmlns:a16="http://schemas.microsoft.com/office/drawing/2014/main" id="{118F9690-1719-332D-A8ED-7DB6C16B9C89}"/>
                      </a:ext>
                    </a:extLst>
                  </p:cNvPr>
                  <p:cNvSpPr/>
                  <p:nvPr userDrawn="1"/>
                </p:nvSpPr>
                <p:spPr>
                  <a:xfrm>
                    <a:off x="4789997" y="2978440"/>
                    <a:ext cx="131823" cy="131823"/>
                  </a:xfrm>
                  <a:prstGeom prst="star5">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62" name="5-Point Star 61">
                    <a:extLst>
                      <a:ext uri="{FF2B5EF4-FFF2-40B4-BE49-F238E27FC236}">
                        <a16:creationId xmlns:a16="http://schemas.microsoft.com/office/drawing/2014/main" id="{48DDAE17-10C1-CC8A-A2C4-75FA16E57617}"/>
                      </a:ext>
                    </a:extLst>
                  </p:cNvPr>
                  <p:cNvSpPr/>
                  <p:nvPr userDrawn="1"/>
                </p:nvSpPr>
                <p:spPr>
                  <a:xfrm>
                    <a:off x="4949624" y="2978440"/>
                    <a:ext cx="131823" cy="131823"/>
                  </a:xfrm>
                  <a:prstGeom prst="star5">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57" name="Rectangle 56">
                  <a:extLst>
                    <a:ext uri="{FF2B5EF4-FFF2-40B4-BE49-F238E27FC236}">
                      <a16:creationId xmlns:a16="http://schemas.microsoft.com/office/drawing/2014/main" id="{9B0A1C9F-54C4-FF9F-DD28-F7D02BDA0D5F}"/>
                    </a:ext>
                  </a:extLst>
                </p:cNvPr>
                <p:cNvSpPr/>
                <p:nvPr userDrawn="1"/>
              </p:nvSpPr>
              <p:spPr>
                <a:xfrm>
                  <a:off x="5037945" y="2992088"/>
                  <a:ext cx="94325" cy="150915"/>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dirty="0"/>
                </a:p>
              </p:txBody>
            </p:sp>
          </p:grpSp>
        </p:grpSp>
        <p:grpSp>
          <p:nvGrpSpPr>
            <p:cNvPr id="26" name="Group 25">
              <a:extLst>
                <a:ext uri="{FF2B5EF4-FFF2-40B4-BE49-F238E27FC236}">
                  <a16:creationId xmlns:a16="http://schemas.microsoft.com/office/drawing/2014/main" id="{CB9DCD87-7BCB-6469-55B8-3C653E3671E0}"/>
                </a:ext>
              </a:extLst>
            </p:cNvPr>
            <p:cNvGrpSpPr/>
            <p:nvPr/>
          </p:nvGrpSpPr>
          <p:grpSpPr>
            <a:xfrm>
              <a:off x="12002542" y="5091303"/>
              <a:ext cx="2926080" cy="2242003"/>
              <a:chOff x="14233208" y="4408488"/>
              <a:chExt cx="2926080" cy="1890712"/>
            </a:xfrm>
          </p:grpSpPr>
          <p:sp>
            <p:nvSpPr>
              <p:cNvPr id="50" name="Rectangle 49">
                <a:extLst>
                  <a:ext uri="{FF2B5EF4-FFF2-40B4-BE49-F238E27FC236}">
                    <a16:creationId xmlns:a16="http://schemas.microsoft.com/office/drawing/2014/main" id="{C0835B7C-775D-813A-84AC-DE143DDEEA4F}"/>
                  </a:ext>
                </a:extLst>
              </p:cNvPr>
              <p:cNvSpPr/>
              <p:nvPr userDrawn="1"/>
            </p:nvSpPr>
            <p:spPr>
              <a:xfrm>
                <a:off x="14233208" y="4408488"/>
                <a:ext cx="2926080" cy="1890712"/>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dirty="0"/>
              </a:p>
            </p:txBody>
          </p:sp>
          <p:pic>
            <p:nvPicPr>
              <p:cNvPr id="51" name="Picture 50">
                <a:extLst>
                  <a:ext uri="{FF2B5EF4-FFF2-40B4-BE49-F238E27FC236}">
                    <a16:creationId xmlns:a16="http://schemas.microsoft.com/office/drawing/2014/main" id="{32A99503-023B-E604-0DD2-EBA8843F8BDB}"/>
                  </a:ext>
                </a:extLst>
              </p:cNvPr>
              <p:cNvPicPr>
                <a:picLocks noChangeAspect="1"/>
              </p:cNvPicPr>
              <p:nvPr userDrawn="1"/>
            </p:nvPicPr>
            <p:blipFill>
              <a:blip r:embed="rId8"/>
              <a:srcRect l="234" r="234"/>
              <a:stretch/>
            </p:blipFill>
            <p:spPr>
              <a:xfrm>
                <a:off x="16590954" y="4671061"/>
                <a:ext cx="409552" cy="411480"/>
              </a:xfrm>
              <a:prstGeom prst="rect">
                <a:avLst/>
              </a:prstGeom>
            </p:spPr>
          </p:pic>
          <p:sp>
            <p:nvSpPr>
              <p:cNvPr id="52" name="TextBox 51">
                <a:extLst>
                  <a:ext uri="{FF2B5EF4-FFF2-40B4-BE49-F238E27FC236}">
                    <a16:creationId xmlns:a16="http://schemas.microsoft.com/office/drawing/2014/main" id="{6D228A0D-4A07-215C-AEE7-7B331A8C74DB}"/>
                  </a:ext>
                </a:extLst>
              </p:cNvPr>
              <p:cNvSpPr txBox="1"/>
              <p:nvPr userDrawn="1"/>
            </p:nvSpPr>
            <p:spPr>
              <a:xfrm>
                <a:off x="14461022" y="4717863"/>
                <a:ext cx="1967699" cy="376270"/>
              </a:xfrm>
              <a:prstGeom prst="rect">
                <a:avLst/>
              </a:prstGeom>
              <a:noFill/>
            </p:spPr>
            <p:txBody>
              <a:bodyPr wrap="square" rtlCol="0">
                <a:spAutoFit/>
              </a:bodyPr>
              <a:lstStyle/>
              <a:p>
                <a:pPr lvl="0" algn="l"/>
                <a:r>
                  <a:rPr lang="en-US" sz="1333" dirty="0">
                    <a:solidFill>
                      <a:srgbClr val="1D1E4F"/>
                    </a:solidFill>
                    <a:latin typeface="Roboto Medium" panose="02000000000000000000" pitchFamily="2" charset="0"/>
                    <a:ea typeface="Roboto Medium" panose="02000000000000000000" pitchFamily="2" charset="0"/>
                  </a:rPr>
                  <a:t>Facility Visit</a:t>
                </a:r>
              </a:p>
            </p:txBody>
          </p:sp>
          <p:sp>
            <p:nvSpPr>
              <p:cNvPr id="53" name="TextBox 52">
                <a:extLst>
                  <a:ext uri="{FF2B5EF4-FFF2-40B4-BE49-F238E27FC236}">
                    <a16:creationId xmlns:a16="http://schemas.microsoft.com/office/drawing/2014/main" id="{50C3980A-2771-F528-ADA0-A9FBA4C216A3}"/>
                  </a:ext>
                </a:extLst>
              </p:cNvPr>
              <p:cNvSpPr txBox="1"/>
              <p:nvPr userDrawn="1"/>
            </p:nvSpPr>
            <p:spPr>
              <a:xfrm>
                <a:off x="14461022" y="5064906"/>
                <a:ext cx="2495747" cy="1094823"/>
              </a:xfrm>
              <a:prstGeom prst="rect">
                <a:avLst/>
              </a:prstGeom>
              <a:noFill/>
            </p:spPr>
            <p:txBody>
              <a:bodyPr wrap="square" rtlCol="0">
                <a:spAutoFit/>
              </a:bodyPr>
              <a:lstStyle/>
              <a:p>
                <a:pPr lvl="0" algn="l">
                  <a:lnSpc>
                    <a:spcPct val="120000"/>
                  </a:lnSpc>
                </a:pPr>
                <a:r>
                  <a:rPr lang="en-US" sz="1067" dirty="0">
                    <a:solidFill>
                      <a:srgbClr val="1D1E4F"/>
                    </a:solidFill>
                    <a:latin typeface="Roboto" panose="02000000000000000000" pitchFamily="2" charset="0"/>
                    <a:ea typeface="Roboto" panose="02000000000000000000" pitchFamily="2" charset="0"/>
                  </a:rPr>
                  <a:t>Temporary Rx Card</a:t>
                </a:r>
              </a:p>
              <a:p>
                <a:pPr lvl="0" algn="l">
                  <a:lnSpc>
                    <a:spcPct val="120000"/>
                  </a:lnSpc>
                </a:pPr>
                <a:r>
                  <a:rPr lang="en-US" sz="1067" dirty="0">
                    <a:solidFill>
                      <a:srgbClr val="1D1E4F"/>
                    </a:solidFill>
                    <a:latin typeface="Roboto" panose="02000000000000000000" pitchFamily="2" charset="0"/>
                    <a:ea typeface="Roboto" panose="02000000000000000000" pitchFamily="2" charset="0"/>
                  </a:rPr>
                  <a:t>In-network Provider</a:t>
                </a:r>
                <a:br>
                  <a:rPr lang="en-US" sz="1067" dirty="0">
                    <a:solidFill>
                      <a:srgbClr val="1D1E4F"/>
                    </a:solidFill>
                    <a:latin typeface="Roboto" panose="02000000000000000000" pitchFamily="2" charset="0"/>
                    <a:ea typeface="Roboto" panose="02000000000000000000" pitchFamily="2" charset="0"/>
                  </a:rPr>
                </a:br>
                <a:r>
                  <a:rPr lang="en-US" sz="1067" dirty="0">
                    <a:solidFill>
                      <a:srgbClr val="1D1E4F"/>
                    </a:solidFill>
                    <a:latin typeface="Roboto" panose="02000000000000000000" pitchFamily="2" charset="0"/>
                    <a:ea typeface="Roboto" panose="02000000000000000000" pitchFamily="2" charset="0"/>
                  </a:rPr>
                  <a:t>Driving Directions</a:t>
                </a:r>
              </a:p>
              <a:p>
                <a:pPr lvl="0" algn="l">
                  <a:lnSpc>
                    <a:spcPct val="120000"/>
                  </a:lnSpc>
                </a:pPr>
                <a:r>
                  <a:rPr lang="en-US" sz="1067" dirty="0">
                    <a:solidFill>
                      <a:srgbClr val="1D1E4F"/>
                    </a:solidFill>
                    <a:latin typeface="Roboto" panose="02000000000000000000" pitchFamily="2" charset="0"/>
                    <a:ea typeface="Roboto" panose="02000000000000000000" pitchFamily="2" charset="0"/>
                  </a:rPr>
                  <a:t>Treatment Authorization</a:t>
                </a:r>
              </a:p>
            </p:txBody>
          </p:sp>
        </p:grpSp>
        <p:grpSp>
          <p:nvGrpSpPr>
            <p:cNvPr id="27" name="Group 26">
              <a:extLst>
                <a:ext uri="{FF2B5EF4-FFF2-40B4-BE49-F238E27FC236}">
                  <a16:creationId xmlns:a16="http://schemas.microsoft.com/office/drawing/2014/main" id="{CC17EC7F-D3E5-7C2F-1A99-94CDFD5404D6}"/>
                </a:ext>
              </a:extLst>
            </p:cNvPr>
            <p:cNvGrpSpPr/>
            <p:nvPr/>
          </p:nvGrpSpPr>
          <p:grpSpPr>
            <a:xfrm>
              <a:off x="15237264" y="3987101"/>
              <a:ext cx="2478233" cy="2247048"/>
              <a:chOff x="14233208" y="4408488"/>
              <a:chExt cx="2926080" cy="1890712"/>
            </a:xfrm>
          </p:grpSpPr>
          <p:sp>
            <p:nvSpPr>
              <p:cNvPr id="47" name="Rectangle 46">
                <a:extLst>
                  <a:ext uri="{FF2B5EF4-FFF2-40B4-BE49-F238E27FC236}">
                    <a16:creationId xmlns:a16="http://schemas.microsoft.com/office/drawing/2014/main" id="{57AA5FB3-C616-11F3-DC4C-21B6866676FD}"/>
                  </a:ext>
                </a:extLst>
              </p:cNvPr>
              <p:cNvSpPr/>
              <p:nvPr userDrawn="1"/>
            </p:nvSpPr>
            <p:spPr>
              <a:xfrm>
                <a:off x="14233208" y="4408488"/>
                <a:ext cx="2926080" cy="1890712"/>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200" dirty="0"/>
              </a:p>
            </p:txBody>
          </p:sp>
          <p:sp>
            <p:nvSpPr>
              <p:cNvPr id="48" name="TextBox 47">
                <a:extLst>
                  <a:ext uri="{FF2B5EF4-FFF2-40B4-BE49-F238E27FC236}">
                    <a16:creationId xmlns:a16="http://schemas.microsoft.com/office/drawing/2014/main" id="{9677C583-B561-8CAB-AF60-D63C6EFE7060}"/>
                  </a:ext>
                </a:extLst>
              </p:cNvPr>
              <p:cNvSpPr txBox="1"/>
              <p:nvPr userDrawn="1"/>
            </p:nvSpPr>
            <p:spPr>
              <a:xfrm>
                <a:off x="14512052" y="4627793"/>
                <a:ext cx="2454427" cy="893202"/>
              </a:xfrm>
              <a:prstGeom prst="rect">
                <a:avLst/>
              </a:prstGeom>
              <a:noFill/>
            </p:spPr>
            <p:txBody>
              <a:bodyPr wrap="square" rtlCol="0">
                <a:spAutoFit/>
              </a:bodyPr>
              <a:lstStyle/>
              <a:p>
                <a:pPr lvl="0" algn="l"/>
                <a:r>
                  <a:rPr lang="en-US" sz="1333" dirty="0">
                    <a:solidFill>
                      <a:srgbClr val="1D1E4F"/>
                    </a:solidFill>
                    <a:latin typeface="Roboto Medium" panose="02000000000000000000" pitchFamily="2" charset="0"/>
                    <a:ea typeface="Roboto Medium" panose="02000000000000000000" pitchFamily="2" charset="0"/>
                  </a:rPr>
                  <a:t>Ancillary Service Utilization </a:t>
                </a:r>
              </a:p>
            </p:txBody>
          </p:sp>
          <p:sp>
            <p:nvSpPr>
              <p:cNvPr id="49" name="TextBox 48">
                <a:extLst>
                  <a:ext uri="{FF2B5EF4-FFF2-40B4-BE49-F238E27FC236}">
                    <a16:creationId xmlns:a16="http://schemas.microsoft.com/office/drawing/2014/main" id="{5935923F-12BB-02A4-ABE9-6F7FA4097987}"/>
                  </a:ext>
                </a:extLst>
              </p:cNvPr>
              <p:cNvSpPr txBox="1"/>
              <p:nvPr userDrawn="1"/>
            </p:nvSpPr>
            <p:spPr>
              <a:xfrm>
                <a:off x="14492158" y="5192222"/>
                <a:ext cx="2495746" cy="1092365"/>
              </a:xfrm>
              <a:prstGeom prst="rect">
                <a:avLst/>
              </a:prstGeom>
              <a:noFill/>
            </p:spPr>
            <p:txBody>
              <a:bodyPr wrap="square" rtlCol="0">
                <a:spAutoFit/>
              </a:bodyPr>
              <a:lstStyle/>
              <a:p>
                <a:pPr lvl="0" algn="l">
                  <a:lnSpc>
                    <a:spcPct val="120000"/>
                  </a:lnSpc>
                </a:pPr>
                <a:endParaRPr lang="en-US" sz="1067" dirty="0">
                  <a:solidFill>
                    <a:srgbClr val="1D1E4F"/>
                  </a:solidFill>
                  <a:latin typeface="Roboto" panose="02000000000000000000" pitchFamily="2" charset="0"/>
                  <a:ea typeface="Roboto" panose="02000000000000000000" pitchFamily="2" charset="0"/>
                </a:endParaRPr>
              </a:p>
              <a:p>
                <a:pPr lvl="0" algn="l">
                  <a:lnSpc>
                    <a:spcPct val="120000"/>
                  </a:lnSpc>
                </a:pPr>
                <a:r>
                  <a:rPr lang="en-US" sz="1067" dirty="0">
                    <a:solidFill>
                      <a:srgbClr val="1D1E4F"/>
                    </a:solidFill>
                    <a:latin typeface="Roboto" panose="02000000000000000000" pitchFamily="2" charset="0"/>
                    <a:ea typeface="Roboto" panose="02000000000000000000" pitchFamily="2" charset="0"/>
                  </a:rPr>
                  <a:t>Diagnostics: 35%</a:t>
                </a:r>
              </a:p>
              <a:p>
                <a:pPr lvl="0" algn="l">
                  <a:lnSpc>
                    <a:spcPct val="120000"/>
                  </a:lnSpc>
                </a:pPr>
                <a:r>
                  <a:rPr lang="en-US" sz="1067" dirty="0">
                    <a:solidFill>
                      <a:srgbClr val="1D1E4F"/>
                    </a:solidFill>
                    <a:latin typeface="Roboto" panose="02000000000000000000" pitchFamily="2" charset="0"/>
                    <a:ea typeface="Roboto" panose="02000000000000000000" pitchFamily="2" charset="0"/>
                  </a:rPr>
                  <a:t>DME: 27%</a:t>
                </a:r>
              </a:p>
              <a:p>
                <a:pPr lvl="0" algn="l">
                  <a:lnSpc>
                    <a:spcPct val="120000"/>
                  </a:lnSpc>
                </a:pPr>
                <a:r>
                  <a:rPr lang="en-US" sz="1067" dirty="0">
                    <a:solidFill>
                      <a:srgbClr val="1D1E4F"/>
                    </a:solidFill>
                    <a:latin typeface="Roboto" panose="02000000000000000000" pitchFamily="2" charset="0"/>
                    <a:ea typeface="Roboto" panose="02000000000000000000" pitchFamily="2" charset="0"/>
                  </a:rPr>
                  <a:t>Rx: 45%</a:t>
                </a:r>
              </a:p>
            </p:txBody>
          </p:sp>
        </p:grpSp>
        <p:grpSp>
          <p:nvGrpSpPr>
            <p:cNvPr id="28" name="Group 27">
              <a:extLst>
                <a:ext uri="{FF2B5EF4-FFF2-40B4-BE49-F238E27FC236}">
                  <a16:creationId xmlns:a16="http://schemas.microsoft.com/office/drawing/2014/main" id="{270360DC-9AF0-42E5-0807-09BA9672804B}"/>
                </a:ext>
              </a:extLst>
            </p:cNvPr>
            <p:cNvGrpSpPr/>
            <p:nvPr/>
          </p:nvGrpSpPr>
          <p:grpSpPr>
            <a:xfrm>
              <a:off x="8435651" y="8462292"/>
              <a:ext cx="2112302" cy="548640"/>
              <a:chOff x="4013986" y="6611939"/>
              <a:chExt cx="2926080" cy="548640"/>
            </a:xfrm>
          </p:grpSpPr>
          <p:sp>
            <p:nvSpPr>
              <p:cNvPr id="45" name="Rectangle 44">
                <a:extLst>
                  <a:ext uri="{FF2B5EF4-FFF2-40B4-BE49-F238E27FC236}">
                    <a16:creationId xmlns:a16="http://schemas.microsoft.com/office/drawing/2014/main" id="{B03FFE20-48D2-75D9-2275-C1EE4E5ADC9D}"/>
                  </a:ext>
                </a:extLst>
              </p:cNvPr>
              <p:cNvSpPr/>
              <p:nvPr userDrawn="1"/>
            </p:nvSpPr>
            <p:spPr>
              <a:xfrm>
                <a:off x="4013986" y="6611939"/>
                <a:ext cx="2926080" cy="548640"/>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67" dirty="0"/>
              </a:p>
            </p:txBody>
          </p:sp>
          <p:sp>
            <p:nvSpPr>
              <p:cNvPr id="46" name="TextBox 45">
                <a:extLst>
                  <a:ext uri="{FF2B5EF4-FFF2-40B4-BE49-F238E27FC236}">
                    <a16:creationId xmlns:a16="http://schemas.microsoft.com/office/drawing/2014/main" id="{AB5616BC-5C00-E1AA-514D-5BB9880F6209}"/>
                  </a:ext>
                </a:extLst>
              </p:cNvPr>
              <p:cNvSpPr txBox="1"/>
              <p:nvPr userDrawn="1"/>
            </p:nvSpPr>
            <p:spPr>
              <a:xfrm>
                <a:off x="4308171" y="6701592"/>
                <a:ext cx="2463800" cy="446181"/>
              </a:xfrm>
              <a:prstGeom prst="rect">
                <a:avLst/>
              </a:prstGeom>
              <a:noFill/>
            </p:spPr>
            <p:txBody>
              <a:bodyPr wrap="square" rtlCol="0">
                <a:spAutoFit/>
              </a:bodyPr>
              <a:lstStyle/>
              <a:p>
                <a:pPr lvl="0" algn="ctr"/>
                <a:r>
                  <a:rPr lang="en-US" sz="1333" dirty="0">
                    <a:solidFill>
                      <a:srgbClr val="1D1E4F"/>
                    </a:solidFill>
                    <a:latin typeface="Roboto Medium" panose="02000000000000000000" pitchFamily="2" charset="0"/>
                    <a:ea typeface="Roboto Medium" panose="02000000000000000000" pitchFamily="2" charset="0"/>
                  </a:rPr>
                  <a:t>Report Only</a:t>
                </a:r>
              </a:p>
            </p:txBody>
          </p:sp>
        </p:grpSp>
        <p:grpSp>
          <p:nvGrpSpPr>
            <p:cNvPr id="29" name="Group 28">
              <a:extLst>
                <a:ext uri="{FF2B5EF4-FFF2-40B4-BE49-F238E27FC236}">
                  <a16:creationId xmlns:a16="http://schemas.microsoft.com/office/drawing/2014/main" id="{F6AAC5CE-5655-0399-E53F-9A5BB658B625}"/>
                </a:ext>
              </a:extLst>
            </p:cNvPr>
            <p:cNvGrpSpPr/>
            <p:nvPr/>
          </p:nvGrpSpPr>
          <p:grpSpPr>
            <a:xfrm>
              <a:off x="11217922" y="8477680"/>
              <a:ext cx="2062498" cy="548640"/>
              <a:chOff x="11384058" y="2732791"/>
              <a:chExt cx="2926080" cy="548640"/>
            </a:xfrm>
          </p:grpSpPr>
          <p:sp>
            <p:nvSpPr>
              <p:cNvPr id="43" name="Rounded Rectangle 42">
                <a:extLst>
                  <a:ext uri="{FF2B5EF4-FFF2-40B4-BE49-F238E27FC236}">
                    <a16:creationId xmlns:a16="http://schemas.microsoft.com/office/drawing/2014/main" id="{73214F6A-49AA-344F-CBFE-D44DC53E6A7D}"/>
                  </a:ext>
                </a:extLst>
              </p:cNvPr>
              <p:cNvSpPr/>
              <p:nvPr userDrawn="1"/>
            </p:nvSpPr>
            <p:spPr>
              <a:xfrm>
                <a:off x="11384058" y="2732791"/>
                <a:ext cx="2926080" cy="548640"/>
              </a:xfrm>
              <a:prstGeom prst="roundRect">
                <a:avLst/>
              </a:prstGeom>
              <a:solidFill>
                <a:srgbClr val="F4A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dirty="0"/>
              </a:p>
            </p:txBody>
          </p:sp>
          <p:sp>
            <p:nvSpPr>
              <p:cNvPr id="44" name="TextBox 43">
                <a:extLst>
                  <a:ext uri="{FF2B5EF4-FFF2-40B4-BE49-F238E27FC236}">
                    <a16:creationId xmlns:a16="http://schemas.microsoft.com/office/drawing/2014/main" id="{FE6120D1-A3F8-DBC0-47B6-AAE1D6001DFF}"/>
                  </a:ext>
                </a:extLst>
              </p:cNvPr>
              <p:cNvSpPr txBox="1"/>
              <p:nvPr userDrawn="1"/>
            </p:nvSpPr>
            <p:spPr>
              <a:xfrm>
                <a:off x="11917524" y="2808657"/>
                <a:ext cx="1967698" cy="446181"/>
              </a:xfrm>
              <a:prstGeom prst="rect">
                <a:avLst/>
              </a:prstGeom>
              <a:noFill/>
            </p:spPr>
            <p:txBody>
              <a:bodyPr wrap="square" rtlCol="0">
                <a:spAutoFit/>
              </a:bodyPr>
              <a:lstStyle/>
              <a:p>
                <a:pPr lvl="0" algn="ctr"/>
                <a:r>
                  <a:rPr lang="en-US" sz="1333" dirty="0" err="1">
                    <a:solidFill>
                      <a:srgbClr val="1D1E4F"/>
                    </a:solidFill>
                    <a:latin typeface="Roboto Medium" panose="02000000000000000000" pitchFamily="2" charset="0"/>
                    <a:ea typeface="Roboto Medium" panose="02000000000000000000" pitchFamily="2" charset="0"/>
                  </a:rPr>
                  <a:t>Care</a:t>
                </a:r>
                <a:r>
                  <a:rPr lang="en-US" sz="1333" baseline="30000" dirty="0" err="1">
                    <a:solidFill>
                      <a:srgbClr val="1D1E4F"/>
                    </a:solidFill>
                    <a:latin typeface="Roboto Medium" panose="02000000000000000000" pitchFamily="2" charset="0"/>
                    <a:ea typeface="Roboto Medium" panose="02000000000000000000" pitchFamily="2" charset="0"/>
                  </a:rPr>
                  <a:t>MC</a:t>
                </a:r>
                <a:endParaRPr lang="en-US" sz="1333" baseline="30000" dirty="0">
                  <a:solidFill>
                    <a:srgbClr val="1D1E4F"/>
                  </a:solidFill>
                  <a:latin typeface="Roboto Medium" panose="02000000000000000000" pitchFamily="2" charset="0"/>
                  <a:ea typeface="Roboto Medium" panose="02000000000000000000" pitchFamily="2" charset="0"/>
                </a:endParaRPr>
              </a:p>
            </p:txBody>
          </p:sp>
        </p:grpSp>
        <p:grpSp>
          <p:nvGrpSpPr>
            <p:cNvPr id="30" name="Group 29">
              <a:extLst>
                <a:ext uri="{FF2B5EF4-FFF2-40B4-BE49-F238E27FC236}">
                  <a16:creationId xmlns:a16="http://schemas.microsoft.com/office/drawing/2014/main" id="{5CE6505F-EFAE-5A4E-9163-5D1EDD8719EF}"/>
                </a:ext>
              </a:extLst>
            </p:cNvPr>
            <p:cNvGrpSpPr/>
            <p:nvPr/>
          </p:nvGrpSpPr>
          <p:grpSpPr>
            <a:xfrm>
              <a:off x="13950389" y="8462291"/>
              <a:ext cx="2140104" cy="566613"/>
              <a:chOff x="4013986" y="6611939"/>
              <a:chExt cx="2926080" cy="566613"/>
            </a:xfrm>
          </p:grpSpPr>
          <p:sp>
            <p:nvSpPr>
              <p:cNvPr id="41" name="Rectangle 40">
                <a:extLst>
                  <a:ext uri="{FF2B5EF4-FFF2-40B4-BE49-F238E27FC236}">
                    <a16:creationId xmlns:a16="http://schemas.microsoft.com/office/drawing/2014/main" id="{FCFCAD2C-B6A8-3513-190D-9484F0C11C02}"/>
                  </a:ext>
                </a:extLst>
              </p:cNvPr>
              <p:cNvSpPr/>
              <p:nvPr userDrawn="1"/>
            </p:nvSpPr>
            <p:spPr>
              <a:xfrm>
                <a:off x="4013986" y="6611939"/>
                <a:ext cx="2926080" cy="548640"/>
              </a:xfrm>
              <a:prstGeom prst="rect">
                <a:avLst/>
              </a:prstGeom>
              <a:solidFill>
                <a:srgbClr val="F7F7F7"/>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067" dirty="0"/>
              </a:p>
            </p:txBody>
          </p:sp>
          <p:sp>
            <p:nvSpPr>
              <p:cNvPr id="42" name="TextBox 41">
                <a:extLst>
                  <a:ext uri="{FF2B5EF4-FFF2-40B4-BE49-F238E27FC236}">
                    <a16:creationId xmlns:a16="http://schemas.microsoft.com/office/drawing/2014/main" id="{C152B59C-D501-F4C0-0645-3946AA61A0BB}"/>
                  </a:ext>
                </a:extLst>
              </p:cNvPr>
              <p:cNvSpPr txBox="1"/>
              <p:nvPr userDrawn="1"/>
            </p:nvSpPr>
            <p:spPr>
              <a:xfrm>
                <a:off x="4241801" y="6732371"/>
                <a:ext cx="2463801" cy="446181"/>
              </a:xfrm>
              <a:prstGeom prst="rect">
                <a:avLst/>
              </a:prstGeom>
              <a:noFill/>
            </p:spPr>
            <p:txBody>
              <a:bodyPr wrap="square" rtlCol="0">
                <a:spAutoFit/>
              </a:bodyPr>
              <a:lstStyle/>
              <a:p>
                <a:pPr lvl="0" algn="ctr"/>
                <a:r>
                  <a:rPr lang="en-US" sz="1333" dirty="0">
                    <a:solidFill>
                      <a:srgbClr val="1D1E4F"/>
                    </a:solidFill>
                    <a:latin typeface="Roboto Medium" panose="02000000000000000000" pitchFamily="2" charset="0"/>
                    <a:ea typeface="Roboto Medium" panose="02000000000000000000" pitchFamily="2" charset="0"/>
                  </a:rPr>
                  <a:t>FNOL</a:t>
                </a:r>
              </a:p>
            </p:txBody>
          </p:sp>
        </p:grpSp>
        <p:cxnSp>
          <p:nvCxnSpPr>
            <p:cNvPr id="31" name="Elbow Connector 30"/>
            <p:cNvCxnSpPr>
              <a:endCxn id="73" idx="1"/>
            </p:cNvCxnSpPr>
            <p:nvPr/>
          </p:nvCxnSpPr>
          <p:spPr>
            <a:xfrm rot="16200000" flipH="1">
              <a:off x="3613681" y="4691539"/>
              <a:ext cx="1589437" cy="367883"/>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2" name="Elbow Connector 31"/>
            <p:cNvCxnSpPr/>
            <p:nvPr/>
          </p:nvCxnSpPr>
          <p:spPr>
            <a:xfrm rot="16200000" flipH="1">
              <a:off x="6848314" y="6427899"/>
              <a:ext cx="2729792" cy="1338991"/>
            </a:xfrm>
            <a:prstGeom prst="bentConnector3">
              <a:avLst>
                <a:gd name="adj1" fmla="val 1579"/>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3" name="Straight Arrow Connector 32"/>
            <p:cNvCxnSpPr/>
            <p:nvPr/>
          </p:nvCxnSpPr>
          <p:spPr>
            <a:xfrm>
              <a:off x="10017940" y="3006046"/>
              <a:ext cx="0" cy="98105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4" name="Elbow Connector 33"/>
            <p:cNvCxnSpPr>
              <a:stCxn id="16" idx="3"/>
              <a:endCxn id="21" idx="1"/>
            </p:cNvCxnSpPr>
            <p:nvPr/>
          </p:nvCxnSpPr>
          <p:spPr>
            <a:xfrm flipV="1">
              <a:off x="11214059" y="3491008"/>
              <a:ext cx="778202" cy="1087117"/>
            </a:xfrm>
            <a:prstGeom prst="bent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5" name="Elbow Connector 34"/>
            <p:cNvCxnSpPr/>
            <p:nvPr/>
          </p:nvCxnSpPr>
          <p:spPr>
            <a:xfrm>
              <a:off x="11229951" y="4542632"/>
              <a:ext cx="762309" cy="1051625"/>
            </a:xfrm>
            <a:prstGeom prst="bentConnector3">
              <a:avLst>
                <a:gd name="adj1" fmla="val 50000"/>
              </a:avLst>
            </a:prstGeom>
            <a:ln>
              <a:tailEnd type="triangle"/>
            </a:ln>
          </p:spPr>
          <p:style>
            <a:lnRef idx="3">
              <a:schemeClr val="accent4"/>
            </a:lnRef>
            <a:fillRef idx="0">
              <a:schemeClr val="accent4"/>
            </a:fillRef>
            <a:effectRef idx="2">
              <a:schemeClr val="accent4"/>
            </a:effectRef>
            <a:fontRef idx="minor">
              <a:schemeClr val="tx1"/>
            </a:fontRef>
          </p:style>
        </p:cxnSp>
        <p:sp>
          <p:nvSpPr>
            <p:cNvPr id="36" name="TextBox 35">
              <a:extLst>
                <a:ext uri="{FF2B5EF4-FFF2-40B4-BE49-F238E27FC236}">
                  <a16:creationId xmlns:a16="http://schemas.microsoft.com/office/drawing/2014/main" id="{0544FEF8-BFAD-0C41-CDED-5286706867FD}"/>
                </a:ext>
              </a:extLst>
            </p:cNvPr>
            <p:cNvSpPr txBox="1"/>
            <p:nvPr/>
          </p:nvSpPr>
          <p:spPr>
            <a:xfrm>
              <a:off x="622674" y="1028700"/>
              <a:ext cx="10689990" cy="630846"/>
            </a:xfrm>
            <a:prstGeom prst="rect">
              <a:avLst/>
            </a:prstGeom>
            <a:noFill/>
          </p:spPr>
          <p:txBody>
            <a:bodyPr wrap="square" rtlCol="0">
              <a:spAutoFit/>
            </a:bodyPr>
            <a:lstStyle/>
            <a:p>
              <a:pPr algn="l"/>
              <a:r>
                <a:rPr lang="en-US" sz="2133" b="1" spc="-100" dirty="0">
                  <a:solidFill>
                    <a:schemeClr val="bg1"/>
                  </a:solidFill>
                  <a:latin typeface="Work Sans SemiBold" pitchFamily="2" charset="77"/>
                  <a:ea typeface="Roboto Medium" panose="02000000000000000000" pitchFamily="2" charset="0"/>
                </a:rPr>
                <a:t>The Intake Process Re-Defined</a:t>
              </a:r>
            </a:p>
          </p:txBody>
        </p:sp>
        <p:cxnSp>
          <p:nvCxnSpPr>
            <p:cNvPr id="37" name="Straight Arrow Connector 36"/>
            <p:cNvCxnSpPr/>
            <p:nvPr/>
          </p:nvCxnSpPr>
          <p:spPr>
            <a:xfrm>
              <a:off x="10602271" y="8767389"/>
              <a:ext cx="479168"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8" name="Straight Arrow Connector 37"/>
            <p:cNvCxnSpPr/>
            <p:nvPr/>
          </p:nvCxnSpPr>
          <p:spPr>
            <a:xfrm flipH="1">
              <a:off x="13385884" y="8776459"/>
              <a:ext cx="479168"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9" name="Elbow Connector 38"/>
            <p:cNvCxnSpPr/>
            <p:nvPr/>
          </p:nvCxnSpPr>
          <p:spPr>
            <a:xfrm>
              <a:off x="14928622" y="3381951"/>
              <a:ext cx="1547759" cy="496093"/>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0" name="Elbow Connector 39"/>
            <p:cNvCxnSpPr/>
            <p:nvPr/>
          </p:nvCxnSpPr>
          <p:spPr>
            <a:xfrm flipV="1">
              <a:off x="14938904" y="6333835"/>
              <a:ext cx="1547759" cy="496093"/>
            </a:xfrm>
            <a:prstGeom prst="bentConnector2">
              <a:avLst/>
            </a:prstGeom>
            <a:ln>
              <a:tailEnd type="triangle"/>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1692756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696" y="1675611"/>
            <a:ext cx="4625975" cy="566729"/>
          </a:xfrm>
        </p:spPr>
        <p:txBody>
          <a:bodyPr>
            <a:normAutofit fontScale="90000"/>
          </a:bodyPr>
          <a:lstStyle/>
          <a:p>
            <a:r>
              <a:rPr lang="en-US" dirty="0"/>
              <a:t>Advocacy 24/7 Benefits</a:t>
            </a:r>
            <a:br>
              <a:rPr lang="en-US" dirty="0"/>
            </a:br>
            <a:endParaRPr lang="en-US" dirty="0"/>
          </a:p>
        </p:txBody>
      </p:sp>
      <p:sp>
        <p:nvSpPr>
          <p:cNvPr id="3" name="Content Placeholder 2"/>
          <p:cNvSpPr>
            <a:spLocks noGrp="1"/>
          </p:cNvSpPr>
          <p:nvPr>
            <p:ph idx="1"/>
          </p:nvPr>
        </p:nvSpPr>
        <p:spPr/>
        <p:txBody>
          <a:bodyPr/>
          <a:lstStyle/>
          <a:p>
            <a:r>
              <a:rPr lang="en-US" sz="1600" dirty="0"/>
              <a:t>Injured workers can immediately speak with a Registered Nurse who can provide quick, accurate care advice, often preventing a minor injury from becoming a major claim.</a:t>
            </a:r>
          </a:p>
          <a:p>
            <a:endParaRPr lang="en-US" dirty="0"/>
          </a:p>
        </p:txBody>
      </p:sp>
      <p:sp>
        <p:nvSpPr>
          <p:cNvPr id="5" name="Content Placeholder 4"/>
          <p:cNvSpPr>
            <a:spLocks noGrp="1"/>
          </p:cNvSpPr>
          <p:nvPr>
            <p:ph idx="23"/>
          </p:nvPr>
        </p:nvSpPr>
        <p:spPr/>
        <p:txBody>
          <a:bodyPr/>
          <a:lstStyle/>
          <a:p>
            <a:r>
              <a:rPr lang="en-US" sz="1600" dirty="0"/>
              <a:t>Nationwide 24/7 intake and follow up</a:t>
            </a:r>
          </a:p>
          <a:p>
            <a:r>
              <a:rPr lang="en-US" sz="1600" dirty="0"/>
              <a:t>Immediate availability of clinical assessment</a:t>
            </a:r>
          </a:p>
          <a:p>
            <a:r>
              <a:rPr lang="en-US" sz="1600" dirty="0"/>
              <a:t>Nurses specialized in occupations injuries</a:t>
            </a:r>
          </a:p>
          <a:p>
            <a:r>
              <a:rPr lang="en-US" sz="1600" dirty="0"/>
              <a:t>Laceration program</a:t>
            </a:r>
          </a:p>
          <a:p>
            <a:r>
              <a:rPr lang="en-US" sz="1600" dirty="0"/>
              <a:t>Concierge scheduling and support</a:t>
            </a:r>
          </a:p>
        </p:txBody>
      </p:sp>
      <p:pic>
        <p:nvPicPr>
          <p:cNvPr id="6" name="Picture Placeholder 4">
            <a:extLst>
              <a:ext uri="{FF2B5EF4-FFF2-40B4-BE49-F238E27FC236}">
                <a16:creationId xmlns:a16="http://schemas.microsoft.com/office/drawing/2014/main" id="{8A436D83-4E2C-2E89-AA87-B25FCE49B97F}"/>
              </a:ext>
            </a:extLst>
          </p:cNvPr>
          <p:cNvPicPr>
            <a:picLocks noGrp="1" noChangeAspect="1"/>
          </p:cNvPicPr>
          <p:nvPr>
            <p:ph type="pic" sz="quarter" idx="22"/>
          </p:nvPr>
        </p:nvPicPr>
        <p:blipFill>
          <a:blip r:embed="rId3" cstate="screen">
            <a:extLst>
              <a:ext uri="{28A0092B-C50C-407E-A947-70E740481C1C}">
                <a14:useLocalDpi xmlns:a14="http://schemas.microsoft.com/office/drawing/2010/main"/>
              </a:ext>
            </a:extLst>
          </a:blip>
          <a:srcRect t="3007" b="3007"/>
          <a:stretch>
            <a:fillRect/>
          </a:stretch>
        </p:blipFill>
        <p:spPr/>
      </p:pic>
    </p:spTree>
    <p:extLst>
      <p:ext uri="{BB962C8B-B14F-4D97-AF65-F5344CB8AC3E}">
        <p14:creationId xmlns:p14="http://schemas.microsoft.com/office/powerpoint/2010/main" val="2595450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12240" y="2305730"/>
            <a:ext cx="4875593" cy="2448984"/>
          </a:xfrm>
        </p:spPr>
        <p:txBody>
          <a:bodyPr/>
          <a:lstStyle/>
          <a:p>
            <a:r>
              <a:rPr lang="en-US" dirty="0"/>
              <a:t>Engage the injured worker in care</a:t>
            </a:r>
          </a:p>
          <a:p>
            <a:r>
              <a:rPr lang="en-US" dirty="0"/>
              <a:t>Provides follow up next day</a:t>
            </a:r>
          </a:p>
          <a:p>
            <a:r>
              <a:rPr lang="en-US" dirty="0"/>
              <a:t>Access to nurse for follow up</a:t>
            </a:r>
          </a:p>
          <a:p>
            <a:r>
              <a:rPr lang="en-US" dirty="0"/>
              <a:t>Educational component</a:t>
            </a:r>
          </a:p>
          <a:p>
            <a:endParaRPr lang="en-US" dirty="0"/>
          </a:p>
        </p:txBody>
      </p:sp>
      <p:sp>
        <p:nvSpPr>
          <p:cNvPr id="3" name="Title 2"/>
          <p:cNvSpPr>
            <a:spLocks noGrp="1"/>
          </p:cNvSpPr>
          <p:nvPr>
            <p:ph type="title"/>
          </p:nvPr>
        </p:nvSpPr>
        <p:spPr/>
        <p:txBody>
          <a:bodyPr/>
          <a:lstStyle/>
          <a:p>
            <a:r>
              <a:rPr lang="en-US" dirty="0"/>
              <a:t>First Aid</a:t>
            </a:r>
          </a:p>
        </p:txBody>
      </p:sp>
      <p:sp>
        <p:nvSpPr>
          <p:cNvPr id="6" name="Oval 5">
            <a:extLst>
              <a:ext uri="{FF2B5EF4-FFF2-40B4-BE49-F238E27FC236}">
                <a16:creationId xmlns:a16="http://schemas.microsoft.com/office/drawing/2014/main" id="{FDEEA45B-3650-A4C7-9633-F2B2820486F3}"/>
              </a:ext>
            </a:extLst>
          </p:cNvPr>
          <p:cNvSpPr/>
          <p:nvPr/>
        </p:nvSpPr>
        <p:spPr>
          <a:xfrm>
            <a:off x="870642" y="4276481"/>
            <a:ext cx="1464259" cy="1328207"/>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dirty="0">
                <a:latin typeface="Roboto" panose="02000000000000000000" pitchFamily="2" charset="0"/>
                <a:ea typeface="Roboto" panose="02000000000000000000" pitchFamily="2" charset="0"/>
              </a:rPr>
              <a:t>Cost Savings</a:t>
            </a:r>
          </a:p>
        </p:txBody>
      </p:sp>
      <p:sp>
        <p:nvSpPr>
          <p:cNvPr id="7" name="Oval 6">
            <a:extLst>
              <a:ext uri="{FF2B5EF4-FFF2-40B4-BE49-F238E27FC236}">
                <a16:creationId xmlns:a16="http://schemas.microsoft.com/office/drawing/2014/main" id="{A61CEF58-CF6B-56B2-72A5-EFFA88AF0BA8}"/>
              </a:ext>
            </a:extLst>
          </p:cNvPr>
          <p:cNvSpPr/>
          <p:nvPr/>
        </p:nvSpPr>
        <p:spPr>
          <a:xfrm>
            <a:off x="2386943" y="4296936"/>
            <a:ext cx="1464259" cy="1287295"/>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Roboto" panose="02000000000000000000" pitchFamily="2" charset="0"/>
                <a:ea typeface="Roboto" panose="02000000000000000000" pitchFamily="2" charset="0"/>
              </a:rPr>
              <a:t>Patient Advocate</a:t>
            </a:r>
          </a:p>
        </p:txBody>
      </p:sp>
      <p:sp>
        <p:nvSpPr>
          <p:cNvPr id="8" name="Oval 7">
            <a:extLst>
              <a:ext uri="{FF2B5EF4-FFF2-40B4-BE49-F238E27FC236}">
                <a16:creationId xmlns:a16="http://schemas.microsoft.com/office/drawing/2014/main" id="{17BDAE48-D4E2-B1D9-ABAE-68B58F0D3B77}"/>
              </a:ext>
            </a:extLst>
          </p:cNvPr>
          <p:cNvSpPr/>
          <p:nvPr/>
        </p:nvSpPr>
        <p:spPr>
          <a:xfrm>
            <a:off x="3903244" y="4276481"/>
            <a:ext cx="1468856" cy="1287294"/>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33" dirty="0">
                <a:latin typeface="Roboto" panose="02000000000000000000" pitchFamily="2" charset="0"/>
                <a:ea typeface="Roboto" panose="02000000000000000000" pitchFamily="2" charset="0"/>
              </a:rPr>
              <a:t>Clinical Resource Availability</a:t>
            </a:r>
          </a:p>
        </p:txBody>
      </p:sp>
      <p:pic>
        <p:nvPicPr>
          <p:cNvPr id="10" name="Picture Placeholder 16"/>
          <p:cNvPicPr>
            <a:picLocks noGrp="1" noChangeAspect="1"/>
          </p:cNvPicPr>
          <p:nvPr>
            <p:ph type="pic" sz="quarter" idx="22"/>
          </p:nvPr>
        </p:nvPicPr>
        <p:blipFill>
          <a:blip r:embed="rId3" cstate="screen">
            <a:extLst>
              <a:ext uri="{28A0092B-C50C-407E-A947-70E740481C1C}">
                <a14:useLocalDpi xmlns:a14="http://schemas.microsoft.com/office/drawing/2010/main"/>
              </a:ext>
            </a:extLst>
          </a:blip>
          <a:srcRect l="20370" r="20370"/>
          <a:stretch>
            <a:fillRect/>
          </a:stretch>
        </p:blipFill>
        <p:spPr/>
      </p:pic>
    </p:spTree>
    <p:extLst>
      <p:ext uri="{BB962C8B-B14F-4D97-AF65-F5344CB8AC3E}">
        <p14:creationId xmlns:p14="http://schemas.microsoft.com/office/powerpoint/2010/main" val="1494057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Care</a:t>
            </a:r>
          </a:p>
        </p:txBody>
      </p:sp>
      <p:sp>
        <p:nvSpPr>
          <p:cNvPr id="3" name="Content Placeholder 2"/>
          <p:cNvSpPr>
            <a:spLocks noGrp="1"/>
          </p:cNvSpPr>
          <p:nvPr>
            <p:ph idx="1"/>
          </p:nvPr>
        </p:nvSpPr>
        <p:spPr>
          <a:xfrm>
            <a:off x="974726" y="3565037"/>
            <a:ext cx="4875593" cy="2448984"/>
          </a:xfrm>
        </p:spPr>
        <p:txBody>
          <a:bodyPr/>
          <a:lstStyle/>
          <a:p>
            <a:r>
              <a:rPr lang="en-US" dirty="0"/>
              <a:t>Network Providers</a:t>
            </a:r>
          </a:p>
          <a:p>
            <a:r>
              <a:rPr lang="en-US" dirty="0"/>
              <a:t>Treatment Guide</a:t>
            </a:r>
          </a:p>
          <a:p>
            <a:r>
              <a:rPr lang="en-US" dirty="0"/>
              <a:t>Scheduling</a:t>
            </a:r>
          </a:p>
          <a:p>
            <a:endParaRPr lang="en-US" dirty="0"/>
          </a:p>
        </p:txBody>
      </p:sp>
      <p:pic>
        <p:nvPicPr>
          <p:cNvPr id="5" name="Picture Placeholder 4"/>
          <p:cNvPicPr>
            <a:picLocks noGrp="1" noChangeAspect="1"/>
          </p:cNvPicPr>
          <p:nvPr>
            <p:ph type="pic" sz="quarter" idx="22"/>
          </p:nvPr>
        </p:nvPicPr>
        <p:blipFill rotWithShape="1">
          <a:blip r:embed="rId3" cstate="screen">
            <a:extLst>
              <a:ext uri="{28A0092B-C50C-407E-A947-70E740481C1C}">
                <a14:useLocalDpi xmlns:a14="http://schemas.microsoft.com/office/drawing/2010/main"/>
              </a:ext>
            </a:extLst>
          </a:blip>
          <a:srcRect t="12483" b="12483"/>
          <a:stretch/>
        </p:blipFill>
        <p:spPr>
          <a:prstGeom prst="rect">
            <a:avLst/>
          </a:prstGeom>
        </p:spPr>
      </p:pic>
      <p:sp>
        <p:nvSpPr>
          <p:cNvPr id="6" name="Content Placeholder 6"/>
          <p:cNvSpPr txBox="1">
            <a:spLocks/>
          </p:cNvSpPr>
          <p:nvPr/>
        </p:nvSpPr>
        <p:spPr>
          <a:xfrm>
            <a:off x="968772" y="2283654"/>
            <a:ext cx="4631929" cy="1177049"/>
          </a:xfrm>
          <a:prstGeom prst="rect">
            <a:avLst/>
          </a:prstGeom>
        </p:spPr>
        <p:txBody>
          <a:bodyPr vert="horz" lIns="60960" tIns="30480" rIns="60960" bIns="3048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2600" b="0" i="0" kern="1200">
                <a:solidFill>
                  <a:srgbClr val="1D1E4F"/>
                </a:solidFill>
                <a:latin typeface="Roboto" panose="02000000000000000000" pitchFamily="2" charset="0"/>
                <a:ea typeface="Roboto" panose="02000000000000000000" pitchFamily="2" charset="0"/>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400" b="0" i="0" kern="1200">
                <a:solidFill>
                  <a:srgbClr val="1D1E4F"/>
                </a:solidFill>
                <a:latin typeface="Roboto" panose="02000000000000000000" pitchFamily="2" charset="0"/>
                <a:ea typeface="Roboto" panose="02000000000000000000" pitchFamily="2" charset="0"/>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b="0" i="0" kern="1200">
                <a:solidFill>
                  <a:srgbClr val="1D1E4F"/>
                </a:solidFill>
                <a:latin typeface="Roboto" panose="02000000000000000000" pitchFamily="2" charset="0"/>
                <a:ea typeface="Roboto" panose="02000000000000000000" pitchFamily="2" charset="0"/>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000" b="0" i="0" kern="1200">
                <a:solidFill>
                  <a:srgbClr val="1D1E4F"/>
                </a:solidFill>
                <a:latin typeface="Roboto" panose="02000000000000000000" pitchFamily="2" charset="0"/>
                <a:ea typeface="Roboto" panose="02000000000000000000" pitchFamily="2" charset="0"/>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000" b="0" i="0" kern="1200">
                <a:solidFill>
                  <a:srgbClr val="1D1E4F"/>
                </a:solidFill>
                <a:latin typeface="Roboto" panose="02000000000000000000" pitchFamily="2" charset="0"/>
                <a:ea typeface="Roboto" panose="02000000000000000000" pitchFamily="2" charset="0"/>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1733" dirty="0"/>
              <a:t>Those injuries deemed by the triage process to need medical care can be directed to the appropriate preferred provider</a:t>
            </a:r>
          </a:p>
        </p:txBody>
      </p:sp>
    </p:spTree>
    <p:extLst>
      <p:ext uri="{BB962C8B-B14F-4D97-AF65-F5344CB8AC3E}">
        <p14:creationId xmlns:p14="http://schemas.microsoft.com/office/powerpoint/2010/main" val="2991118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C0DF524A-0961-6F04-C3F6-2E87FC758974}"/>
              </a:ext>
            </a:extLst>
          </p:cNvPr>
          <p:cNvSpPr txBox="1">
            <a:spLocks/>
          </p:cNvSpPr>
          <p:nvPr/>
        </p:nvSpPr>
        <p:spPr>
          <a:xfrm>
            <a:off x="8527204" y="3008630"/>
            <a:ext cx="1279313"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6400" b="0" i="0" kern="1200" spc="-300">
                <a:solidFill>
                  <a:schemeClr val="bg1"/>
                </a:solidFill>
                <a:latin typeface="Roboto Light" panose="02000000000000000000" pitchFamily="2" charset="0"/>
                <a:ea typeface="Roboto Light"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sz="4267" spc="-200" dirty="0">
                <a:solidFill>
                  <a:srgbClr val="008AD3"/>
                </a:solidFill>
              </a:rPr>
              <a:t>26%</a:t>
            </a:r>
          </a:p>
        </p:txBody>
      </p:sp>
      <p:sp>
        <p:nvSpPr>
          <p:cNvPr id="15" name="Text Placeholder 3">
            <a:extLst>
              <a:ext uri="{FF2B5EF4-FFF2-40B4-BE49-F238E27FC236}">
                <a16:creationId xmlns:a16="http://schemas.microsoft.com/office/drawing/2014/main" id="{F7423D73-097F-CEF2-1E2D-559888EBE182}"/>
              </a:ext>
            </a:extLst>
          </p:cNvPr>
          <p:cNvSpPr txBox="1">
            <a:spLocks/>
          </p:cNvSpPr>
          <p:nvPr/>
        </p:nvSpPr>
        <p:spPr>
          <a:xfrm>
            <a:off x="9806517" y="3008630"/>
            <a:ext cx="1828800"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1600" b="0" i="0" kern="1200">
                <a:solidFill>
                  <a:schemeClr val="bg1"/>
                </a:solidFill>
                <a:latin typeface="Roboto" panose="02000000000000000000" pitchFamily="2" charset="0"/>
                <a:ea typeface="Roboto"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sz="1867">
                <a:solidFill>
                  <a:sysClr val="window" lastClr="FFFFFF"/>
                </a:solidFill>
              </a:rPr>
              <a:t>Decrease in days open</a:t>
            </a:r>
            <a:endParaRPr lang="en-US" sz="1867" dirty="0">
              <a:solidFill>
                <a:sysClr val="window" lastClr="FFFFFF"/>
              </a:solidFill>
            </a:endParaRPr>
          </a:p>
        </p:txBody>
      </p:sp>
      <p:sp>
        <p:nvSpPr>
          <p:cNvPr id="16" name="Text Placeholder 4">
            <a:extLst>
              <a:ext uri="{FF2B5EF4-FFF2-40B4-BE49-F238E27FC236}">
                <a16:creationId xmlns:a16="http://schemas.microsoft.com/office/drawing/2014/main" id="{A593C3E3-2123-97F3-7C44-13DEF8834ED6}"/>
              </a:ext>
            </a:extLst>
          </p:cNvPr>
          <p:cNvSpPr txBox="1">
            <a:spLocks/>
          </p:cNvSpPr>
          <p:nvPr/>
        </p:nvSpPr>
        <p:spPr>
          <a:xfrm>
            <a:off x="8527204" y="3770630"/>
            <a:ext cx="1279313"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6400" b="0" i="0" kern="1200" spc="-300">
                <a:solidFill>
                  <a:srgbClr val="01C2C0"/>
                </a:solidFill>
                <a:latin typeface="Roboto Light" panose="02000000000000000000" pitchFamily="2" charset="0"/>
                <a:ea typeface="Roboto Light"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sz="4267" spc="-200"/>
              <a:t>31%</a:t>
            </a:r>
            <a:endParaRPr lang="en-US" sz="4267" spc="-200" dirty="0"/>
          </a:p>
        </p:txBody>
      </p:sp>
      <p:sp>
        <p:nvSpPr>
          <p:cNvPr id="17" name="Text Placeholder 5">
            <a:extLst>
              <a:ext uri="{FF2B5EF4-FFF2-40B4-BE49-F238E27FC236}">
                <a16:creationId xmlns:a16="http://schemas.microsoft.com/office/drawing/2014/main" id="{3FD16DA2-B407-4CCC-B5BF-1B8B5AAF2882}"/>
              </a:ext>
            </a:extLst>
          </p:cNvPr>
          <p:cNvSpPr txBox="1">
            <a:spLocks/>
          </p:cNvSpPr>
          <p:nvPr/>
        </p:nvSpPr>
        <p:spPr>
          <a:xfrm>
            <a:off x="9806517" y="3770630"/>
            <a:ext cx="1828800"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1600" b="0" i="0" kern="1200">
                <a:solidFill>
                  <a:schemeClr val="bg1"/>
                </a:solidFill>
                <a:latin typeface="Roboto" panose="02000000000000000000" pitchFamily="2" charset="0"/>
                <a:ea typeface="Roboto"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sz="1867">
                <a:solidFill>
                  <a:sysClr val="window" lastClr="FFFFFF"/>
                </a:solidFill>
              </a:rPr>
              <a:t>Decrease in cost per claim</a:t>
            </a:r>
            <a:endParaRPr lang="en-US" sz="1867" dirty="0">
              <a:solidFill>
                <a:sysClr val="window" lastClr="FFFFFF"/>
              </a:solidFill>
            </a:endParaRPr>
          </a:p>
        </p:txBody>
      </p:sp>
      <p:sp>
        <p:nvSpPr>
          <p:cNvPr id="18" name="Text Placeholder 6">
            <a:extLst>
              <a:ext uri="{FF2B5EF4-FFF2-40B4-BE49-F238E27FC236}">
                <a16:creationId xmlns:a16="http://schemas.microsoft.com/office/drawing/2014/main" id="{618F8511-5119-E17D-2349-EB21874443E8}"/>
              </a:ext>
            </a:extLst>
          </p:cNvPr>
          <p:cNvSpPr txBox="1">
            <a:spLocks/>
          </p:cNvSpPr>
          <p:nvPr/>
        </p:nvSpPr>
        <p:spPr>
          <a:xfrm>
            <a:off x="8527204" y="4539616"/>
            <a:ext cx="1279313"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6400" b="0" i="0" kern="1200" spc="-300">
                <a:solidFill>
                  <a:srgbClr val="F4A42D"/>
                </a:solidFill>
                <a:latin typeface="Roboto Light" panose="02000000000000000000" pitchFamily="2" charset="0"/>
                <a:ea typeface="Roboto Light"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sz="4267" spc="-200" dirty="0"/>
              <a:t>63%</a:t>
            </a:r>
          </a:p>
        </p:txBody>
      </p:sp>
      <p:sp>
        <p:nvSpPr>
          <p:cNvPr id="19" name="Text Placeholder 7">
            <a:extLst>
              <a:ext uri="{FF2B5EF4-FFF2-40B4-BE49-F238E27FC236}">
                <a16:creationId xmlns:a16="http://schemas.microsoft.com/office/drawing/2014/main" id="{0C9E71F7-D052-EFA5-E78B-126CAA3F77CF}"/>
              </a:ext>
            </a:extLst>
          </p:cNvPr>
          <p:cNvSpPr txBox="1">
            <a:spLocks/>
          </p:cNvSpPr>
          <p:nvPr/>
        </p:nvSpPr>
        <p:spPr>
          <a:xfrm>
            <a:off x="9806517" y="4539616"/>
            <a:ext cx="1828800" cy="488950"/>
          </a:xfrm>
          <a:prstGeom prst="rect">
            <a:avLst/>
          </a:prstGeom>
        </p:spPr>
        <p:txBody>
          <a:bodyPr vert="horz" lIns="60960" tIns="30480" rIns="60960" bIns="30480" rtlCol="0" anchor="ctr">
            <a:noAutofit/>
          </a:bodyPr>
          <a:lstStyle>
            <a:lvl1pPr marL="0" indent="0" algn="l" defTabSz="1679021" rtl="0" eaLnBrk="1" latinLnBrk="0" hangingPunct="1">
              <a:spcBef>
                <a:spcPct val="20000"/>
              </a:spcBef>
              <a:buFont typeface="Arial" pitchFamily="34" charset="0"/>
              <a:buNone/>
              <a:defRPr sz="1600" b="0" i="0" kern="1200">
                <a:solidFill>
                  <a:schemeClr val="bg1"/>
                </a:solidFill>
                <a:latin typeface="Roboto" panose="02000000000000000000" pitchFamily="2" charset="0"/>
                <a:ea typeface="Roboto" panose="02000000000000000000" pitchFamily="2" charset="0"/>
                <a:cs typeface="+mn-cs"/>
              </a:defRPr>
            </a:lvl1pPr>
            <a:lvl2pPr marL="1364205" indent="-524694" algn="l" defTabSz="1679021" rtl="0" eaLnBrk="1" latinLnBrk="0" hangingPunct="1">
              <a:spcBef>
                <a:spcPct val="20000"/>
              </a:spcBef>
              <a:buFont typeface="Arial" pitchFamily="34" charset="0"/>
              <a:buChar char="–"/>
              <a:defRPr sz="5141" kern="1200">
                <a:solidFill>
                  <a:schemeClr val="tx1"/>
                </a:solidFill>
                <a:latin typeface="+mn-lt"/>
                <a:ea typeface="+mn-ea"/>
                <a:cs typeface="+mn-cs"/>
              </a:defRPr>
            </a:lvl2pPr>
            <a:lvl3pPr marL="2098777" indent="-419755" algn="l" defTabSz="1679021" rtl="0" eaLnBrk="1" latinLnBrk="0" hangingPunct="1">
              <a:spcBef>
                <a:spcPct val="20000"/>
              </a:spcBef>
              <a:buFont typeface="Arial" pitchFamily="34" charset="0"/>
              <a:buChar char="•"/>
              <a:defRPr sz="4407" kern="1200">
                <a:solidFill>
                  <a:schemeClr val="tx1"/>
                </a:solidFill>
                <a:latin typeface="+mn-lt"/>
                <a:ea typeface="+mn-ea"/>
                <a:cs typeface="+mn-cs"/>
              </a:defRPr>
            </a:lvl3pPr>
            <a:lvl4pPr marL="2938287"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4pPr>
            <a:lvl5pPr marL="3777798"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5pPr>
            <a:lvl6pPr marL="461730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6pPr>
            <a:lvl7pPr marL="5456819"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7pPr>
            <a:lvl8pPr marL="629633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8pPr>
            <a:lvl9pPr marL="7135840" indent="-419755" algn="l" defTabSz="1679021" rtl="0" eaLnBrk="1" latinLnBrk="0" hangingPunct="1">
              <a:spcBef>
                <a:spcPct val="20000"/>
              </a:spcBef>
              <a:buFont typeface="Arial" pitchFamily="34" charset="0"/>
              <a:buChar char="•"/>
              <a:defRPr sz="3672" kern="1200">
                <a:solidFill>
                  <a:schemeClr val="tx1"/>
                </a:solidFill>
                <a:latin typeface="+mn-lt"/>
                <a:ea typeface="+mn-ea"/>
                <a:cs typeface="+mn-cs"/>
              </a:defRPr>
            </a:lvl9pPr>
          </a:lstStyle>
          <a:p>
            <a:pPr defTabSz="1119403">
              <a:defRPr/>
            </a:pPr>
            <a:r>
              <a:rPr lang="en-US" sz="1867">
                <a:solidFill>
                  <a:sysClr val="window" lastClr="FFFFFF"/>
                </a:solidFill>
              </a:rPr>
              <a:t>Decrease in litigated claims</a:t>
            </a:r>
            <a:endParaRPr lang="en-US" sz="1867" dirty="0">
              <a:solidFill>
                <a:sysClr val="window" lastClr="FFFFFF"/>
              </a:solidFill>
            </a:endParaRPr>
          </a:p>
        </p:txBody>
      </p:sp>
      <p:sp>
        <p:nvSpPr>
          <p:cNvPr id="20" name="TextBox 19">
            <a:extLst>
              <a:ext uri="{FF2B5EF4-FFF2-40B4-BE49-F238E27FC236}">
                <a16:creationId xmlns:a16="http://schemas.microsoft.com/office/drawing/2014/main" id="{B42E5436-5287-E254-28E8-300D5B9ECA3D}"/>
              </a:ext>
            </a:extLst>
          </p:cNvPr>
          <p:cNvSpPr txBox="1"/>
          <p:nvPr/>
        </p:nvSpPr>
        <p:spPr>
          <a:xfrm>
            <a:off x="1003395" y="977305"/>
            <a:ext cx="6359219" cy="2061718"/>
          </a:xfrm>
          <a:prstGeom prst="rect">
            <a:avLst/>
          </a:prstGeom>
          <a:noFill/>
        </p:spPr>
        <p:txBody>
          <a:bodyPr wrap="square" rtlCol="0">
            <a:spAutoFit/>
          </a:bodyPr>
          <a:lstStyle/>
          <a:p>
            <a:r>
              <a:rPr lang="en-US" sz="2133" b="1" spc="-100" dirty="0">
                <a:solidFill>
                  <a:prstClr val="white"/>
                </a:solidFill>
                <a:latin typeface="Work Sans SemiBold" pitchFamily="2" charset="77"/>
              </a:rPr>
              <a:t>By addressing the case when it first occurs, </a:t>
            </a:r>
          </a:p>
          <a:p>
            <a:r>
              <a:rPr lang="en-US" sz="2133" b="1" spc="-100" dirty="0">
                <a:solidFill>
                  <a:prstClr val="white"/>
                </a:solidFill>
                <a:latin typeface="Work Sans SemiBold" pitchFamily="2" charset="77"/>
              </a:rPr>
              <a:t>we are able to provide quick and accurate </a:t>
            </a:r>
          </a:p>
          <a:p>
            <a:r>
              <a:rPr lang="en-US" sz="2133" b="1" spc="-100" dirty="0">
                <a:solidFill>
                  <a:prstClr val="white"/>
                </a:solidFill>
                <a:latin typeface="Work Sans SemiBold" pitchFamily="2" charset="77"/>
              </a:rPr>
              <a:t>care intervention, often helping </a:t>
            </a:r>
          </a:p>
          <a:p>
            <a:r>
              <a:rPr lang="en-US" sz="2133" b="1" spc="-100" dirty="0">
                <a:solidFill>
                  <a:prstClr val="white"/>
                </a:solidFill>
                <a:latin typeface="Work Sans SemiBold" pitchFamily="2" charset="77"/>
              </a:rPr>
              <a:t>to prevent a minor injury</a:t>
            </a:r>
          </a:p>
          <a:p>
            <a:r>
              <a:rPr lang="en-US" sz="2133" b="1" spc="-100" dirty="0">
                <a:solidFill>
                  <a:prstClr val="white"/>
                </a:solidFill>
                <a:latin typeface="Work Sans SemiBold" pitchFamily="2" charset="77"/>
              </a:rPr>
              <a:t>from becoming an </a:t>
            </a:r>
          </a:p>
          <a:p>
            <a:r>
              <a:rPr lang="en-US" sz="2133" b="1" spc="-100" dirty="0">
                <a:solidFill>
                  <a:prstClr val="white"/>
                </a:solidFill>
                <a:latin typeface="Work Sans SemiBold" pitchFamily="2" charset="77"/>
              </a:rPr>
              <a:t>expensive claim. </a:t>
            </a:r>
          </a:p>
        </p:txBody>
      </p:sp>
      <p:pic>
        <p:nvPicPr>
          <p:cNvPr id="21" name="Picture 2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79804" y="1957494"/>
            <a:ext cx="4304821" cy="4304821"/>
          </a:xfrm>
          <a:prstGeom prst="rect">
            <a:avLst/>
          </a:prstGeom>
        </p:spPr>
      </p:pic>
    </p:spTree>
    <p:extLst>
      <p:ext uri="{BB962C8B-B14F-4D97-AF65-F5344CB8AC3E}">
        <p14:creationId xmlns:p14="http://schemas.microsoft.com/office/powerpoint/2010/main" val="1785018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07856" y="2524778"/>
            <a:ext cx="6370109" cy="1219200"/>
          </a:xfrm>
        </p:spPr>
        <p:txBody>
          <a:bodyPr>
            <a:noAutofit/>
          </a:bodyPr>
          <a:lstStyle/>
          <a:p>
            <a:r>
              <a:rPr lang="en-US" u="sng" dirty="0"/>
              <a:t>Telehealth </a:t>
            </a:r>
            <a:r>
              <a:rPr lang="en-US" dirty="0"/>
              <a:t>Complete</a:t>
            </a:r>
          </a:p>
          <a:p>
            <a:r>
              <a:rPr lang="en-US" dirty="0"/>
              <a:t>Integration</a:t>
            </a:r>
          </a:p>
        </p:txBody>
      </p:sp>
    </p:spTree>
    <p:extLst>
      <p:ext uri="{BB962C8B-B14F-4D97-AF65-F5344CB8AC3E}">
        <p14:creationId xmlns:p14="http://schemas.microsoft.com/office/powerpoint/2010/main" val="2265421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982696" y="1958976"/>
            <a:ext cx="4875593" cy="1177049"/>
          </a:xfrm>
        </p:spPr>
        <p:txBody>
          <a:bodyPr/>
          <a:lstStyle/>
          <a:p>
            <a:r>
              <a:rPr lang="en-US" dirty="0"/>
              <a:t>Our services provide employees with immediate, virtual access to care on their mobile device or computer, improving outcomes and reducing costs.</a:t>
            </a:r>
          </a:p>
          <a:p>
            <a:endParaRPr lang="en-US" dirty="0"/>
          </a:p>
        </p:txBody>
      </p:sp>
      <p:sp>
        <p:nvSpPr>
          <p:cNvPr id="6" name="Title 5"/>
          <p:cNvSpPr>
            <a:spLocks noGrp="1"/>
          </p:cNvSpPr>
          <p:nvPr>
            <p:ph type="title"/>
          </p:nvPr>
        </p:nvSpPr>
        <p:spPr>
          <a:xfrm>
            <a:off x="974725" y="1392246"/>
            <a:ext cx="4625975" cy="566729"/>
          </a:xfrm>
        </p:spPr>
        <p:txBody>
          <a:bodyPr>
            <a:normAutofit fontScale="90000"/>
          </a:bodyPr>
          <a:lstStyle/>
          <a:p>
            <a:r>
              <a:rPr lang="en-US" dirty="0"/>
              <a:t>Virtual Care</a:t>
            </a:r>
            <a:br>
              <a:rPr lang="en-US" dirty="0"/>
            </a:br>
            <a:endParaRPr lang="en-US" dirty="0"/>
          </a:p>
        </p:txBody>
      </p:sp>
      <p:sp>
        <p:nvSpPr>
          <p:cNvPr id="9" name="Content Placeholder 8"/>
          <p:cNvSpPr>
            <a:spLocks noGrp="1"/>
          </p:cNvSpPr>
          <p:nvPr>
            <p:ph idx="23"/>
          </p:nvPr>
        </p:nvSpPr>
        <p:spPr>
          <a:xfrm>
            <a:off x="982696" y="3038317"/>
            <a:ext cx="4875593" cy="3263092"/>
          </a:xfrm>
        </p:spPr>
        <p:txBody>
          <a:bodyPr>
            <a:normAutofit/>
          </a:bodyPr>
          <a:lstStyle/>
          <a:p>
            <a:r>
              <a:rPr lang="en-US" dirty="0"/>
              <a:t>Eliminates geographical challenges</a:t>
            </a:r>
          </a:p>
          <a:p>
            <a:r>
              <a:rPr lang="en-US" dirty="0"/>
              <a:t>National coverage</a:t>
            </a:r>
          </a:p>
          <a:p>
            <a:r>
              <a:rPr lang="en-US" dirty="0"/>
              <a:t>Easy to use, secure smart app</a:t>
            </a:r>
          </a:p>
          <a:p>
            <a:r>
              <a:rPr lang="en-US" dirty="0"/>
              <a:t>Services</a:t>
            </a:r>
          </a:p>
          <a:p>
            <a:pPr lvl="1"/>
            <a:r>
              <a:rPr lang="en-US" sz="1733" dirty="0"/>
              <a:t>Telehealth</a:t>
            </a:r>
          </a:p>
          <a:p>
            <a:pPr lvl="1"/>
            <a:r>
              <a:rPr lang="en-US" sz="1733" dirty="0"/>
              <a:t>DME Home Delivery</a:t>
            </a:r>
          </a:p>
          <a:p>
            <a:pPr lvl="1"/>
            <a:r>
              <a:rPr lang="en-US" sz="1733" dirty="0"/>
              <a:t>Rx Home Delivery</a:t>
            </a:r>
          </a:p>
          <a:p>
            <a:endParaRPr lang="en-US" dirty="0"/>
          </a:p>
        </p:txBody>
      </p:sp>
      <p:pic>
        <p:nvPicPr>
          <p:cNvPr id="11" name="Picture Placeholder 4">
            <a:extLst>
              <a:ext uri="{FF2B5EF4-FFF2-40B4-BE49-F238E27FC236}">
                <a16:creationId xmlns:a16="http://schemas.microsoft.com/office/drawing/2014/main" id="{8A436D83-4E2C-2E89-AA87-B25FCE49B97F}"/>
              </a:ext>
            </a:extLst>
          </p:cNvPr>
          <p:cNvPicPr>
            <a:picLocks noGrp="1" noChangeAspect="1"/>
          </p:cNvPicPr>
          <p:nvPr>
            <p:ph type="pic" sz="quarter" idx="22"/>
          </p:nvPr>
        </p:nvPicPr>
        <p:blipFill>
          <a:blip r:embed="rId3" cstate="screen">
            <a:extLst>
              <a:ext uri="{28A0092B-C50C-407E-A947-70E740481C1C}">
                <a14:useLocalDpi xmlns:a14="http://schemas.microsoft.com/office/drawing/2010/main"/>
              </a:ext>
            </a:extLst>
          </a:blip>
          <a:srcRect t="2964" b="2964"/>
          <a:stretch>
            <a:fillRect/>
          </a:stretch>
        </p:blipFill>
        <p:spPr/>
      </p:pic>
    </p:spTree>
    <p:extLst>
      <p:ext uri="{BB962C8B-B14F-4D97-AF65-F5344CB8AC3E}">
        <p14:creationId xmlns:p14="http://schemas.microsoft.com/office/powerpoint/2010/main" val="22924057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22075e9-165c-42ee-b08d-d6d83414c37d" xsi:nil="true"/>
    <Customername xmlns="e8f9d036-80bd-436e-8984-f09c6706b971" xsi:nil="true"/>
    <lcf76f155ced4ddcb4097134ff3c332f xmlns="e8f9d036-80bd-436e-8984-f09c6706b971">
      <Terms xmlns="http://schemas.microsoft.com/office/infopath/2007/PartnerControls"/>
    </lcf76f155ced4ddcb4097134ff3c332f>
    <Customeremailaddress xmlns="e8f9d036-80bd-436e-8984-f09c6706b971" xsi:nil="true"/>
    <Datereceived xmlns="e8f9d036-80bd-436e-8984-f09c6706b97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638DC1BF587E340B121EDAE91348C42" ma:contentTypeVersion="18" ma:contentTypeDescription="Create a new document." ma:contentTypeScope="" ma:versionID="7feddfb28bda5092a322f0d9a1590316">
  <xsd:schema xmlns:xsd="http://www.w3.org/2001/XMLSchema" xmlns:xs="http://www.w3.org/2001/XMLSchema" xmlns:p="http://schemas.microsoft.com/office/2006/metadata/properties" xmlns:ns2="e8f9d036-80bd-436e-8984-f09c6706b971" xmlns:ns3="122075e9-165c-42ee-b08d-d6d83414c37d" targetNamespace="http://schemas.microsoft.com/office/2006/metadata/properties" ma:root="true" ma:fieldsID="f303537340a772e024a3ae277625e9eb" ns2:_="" ns3:_="">
    <xsd:import namespace="e8f9d036-80bd-436e-8984-f09c6706b971"/>
    <xsd:import namespace="122075e9-165c-42ee-b08d-d6d83414c37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Customername" minOccurs="0"/>
                <xsd:element ref="ns2:Customeremailaddress" minOccurs="0"/>
                <xsd:element ref="ns2:Datereceived"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f9d036-80bd-436e-8984-f09c6706b9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19cb8a3-2c43-49ff-bdd4-56a41dc47caf"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Customername" ma:index="21" nillable="true" ma:displayName="Customer name" ma:format="Dropdown" ma:internalName="Customername">
      <xsd:simpleType>
        <xsd:restriction base="dms:Text">
          <xsd:maxLength value="255"/>
        </xsd:restriction>
      </xsd:simpleType>
    </xsd:element>
    <xsd:element name="Customeremailaddress" ma:index="22" nillable="true" ma:displayName="Customer email address" ma:format="Dropdown" ma:internalName="Customeremailaddress">
      <xsd:simpleType>
        <xsd:restriction base="dms:Text">
          <xsd:maxLength value="255"/>
        </xsd:restriction>
      </xsd:simpleType>
    </xsd:element>
    <xsd:element name="Datereceived" ma:index="23" nillable="true" ma:displayName="Date received" ma:format="Dropdown" ma:internalName="Datereceived">
      <xsd:simpleType>
        <xsd:restriction base="dms:Text">
          <xsd:maxLength value="255"/>
        </xsd:restriction>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2075e9-165c-42ee-b08d-d6d83414c37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0287dc3c-ec59-4f0c-9b86-47a9849fd24c}" ma:internalName="TaxCatchAll" ma:showField="CatchAllData" ma:web="122075e9-165c-42ee-b08d-d6d83414c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09822E-6D2A-4167-A75D-D3854D1FD9B3}">
  <ds:schemaRefs>
    <ds:schemaRef ds:uri="http://schemas.microsoft.com/office/2006/metadata/properties"/>
    <ds:schemaRef ds:uri="http://schemas.microsoft.com/office/infopath/2007/PartnerControls"/>
    <ds:schemaRef ds:uri="122075e9-165c-42ee-b08d-d6d83414c37d"/>
    <ds:schemaRef ds:uri="e8f9d036-80bd-436e-8984-f09c6706b971"/>
  </ds:schemaRefs>
</ds:datastoreItem>
</file>

<file path=customXml/itemProps2.xml><?xml version="1.0" encoding="utf-8"?>
<ds:datastoreItem xmlns:ds="http://schemas.openxmlformats.org/officeDocument/2006/customXml" ds:itemID="{2651C53A-0BB6-498F-9200-3AC0F6B7E5A5}">
  <ds:schemaRefs>
    <ds:schemaRef ds:uri="http://schemas.microsoft.com/sharepoint/v3/contenttype/forms"/>
  </ds:schemaRefs>
</ds:datastoreItem>
</file>

<file path=customXml/itemProps3.xml><?xml version="1.0" encoding="utf-8"?>
<ds:datastoreItem xmlns:ds="http://schemas.openxmlformats.org/officeDocument/2006/customXml" ds:itemID="{62867395-CC51-438D-BDA2-05E7B9BA7F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f9d036-80bd-436e-8984-f09c6706b971"/>
    <ds:schemaRef ds:uri="122075e9-165c-42ee-b08d-d6d83414c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TotalTime>
  <Words>527</Words>
  <Application>Microsoft Office PowerPoint</Application>
  <PresentationFormat>Widescreen</PresentationFormat>
  <Paragraphs>137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Advocacy 24/7 &amp;  Telehealth</vt:lpstr>
      <vt:lpstr>PowerPoint Presentation</vt:lpstr>
      <vt:lpstr>PowerPoint Presentation</vt:lpstr>
      <vt:lpstr>Advocacy 24/7 Benefits </vt:lpstr>
      <vt:lpstr>First Aid</vt:lpstr>
      <vt:lpstr>Medical Care</vt:lpstr>
      <vt:lpstr>PowerPoint Presentation</vt:lpstr>
      <vt:lpstr>PowerPoint Presentation</vt:lpstr>
      <vt:lpstr>Virtual Care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Schenck, Aaron</dc:creator>
  <cp:lastModifiedBy>Curtis, Sara</cp:lastModifiedBy>
  <cp:revision>3</cp:revision>
  <dcterms:created xsi:type="dcterms:W3CDTF">2025-01-15T16:31:55Z</dcterms:created>
  <dcterms:modified xsi:type="dcterms:W3CDTF">2025-02-20T22:21:35Z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0x010100A638DC1BF587E340B121EDAE91348C42</vt:lpwstr>
  </property>
</Properties>
</file>